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tmp" ContentType="image/png"/>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9"/>
  </p:notesMasterIdLst>
  <p:sldIdLst>
    <p:sldId id="256" r:id="rId2"/>
    <p:sldId id="762" r:id="rId3"/>
    <p:sldId id="295" r:id="rId4"/>
    <p:sldId id="341" r:id="rId5"/>
    <p:sldId id="338" r:id="rId6"/>
    <p:sldId id="754" r:id="rId7"/>
    <p:sldId id="257" r:id="rId8"/>
    <p:sldId id="345" r:id="rId9"/>
    <p:sldId id="756" r:id="rId10"/>
    <p:sldId id="346" r:id="rId11"/>
    <p:sldId id="2195" r:id="rId12"/>
    <p:sldId id="347" r:id="rId13"/>
    <p:sldId id="2213" r:id="rId14"/>
    <p:sldId id="349" r:id="rId15"/>
    <p:sldId id="2196" r:id="rId16"/>
    <p:sldId id="348" r:id="rId17"/>
    <p:sldId id="2204" r:id="rId18"/>
    <p:sldId id="2212" r:id="rId19"/>
    <p:sldId id="2209" r:id="rId20"/>
    <p:sldId id="2203" r:id="rId21"/>
    <p:sldId id="2202" r:id="rId22"/>
    <p:sldId id="2207" r:id="rId23"/>
    <p:sldId id="260" r:id="rId24"/>
    <p:sldId id="2210" r:id="rId25"/>
    <p:sldId id="262" r:id="rId26"/>
    <p:sldId id="350" r:id="rId27"/>
    <p:sldId id="333" r:id="rId28"/>
  </p:sldIdLst>
  <p:sldSz cx="12192000" cy="6858000"/>
  <p:notesSz cx="6858000" cy="9144000"/>
  <p:embeddedFontLst>
    <p:embeddedFont>
      <p:font typeface="Calibri" panose="020F0502020204030204" pitchFamily="34" charset="0"/>
      <p:regular r:id="rId30"/>
      <p:bold r:id="rId31"/>
      <p:italic r:id="rId32"/>
      <p:boldItalic r:id="rId33"/>
    </p:embeddedFont>
    <p:embeddedFont>
      <p:font typeface="Gill Sans MT" panose="020B0502020104020203" pitchFamily="34" charset="0"/>
      <p:regular r:id="rId34"/>
      <p:bold r:id="rId35"/>
      <p:italic r:id="rId36"/>
      <p:boldItalic r:id="rId37"/>
    </p:embeddedFont>
    <p:embeddedFont>
      <p:font typeface="Lato" panose="020F0502020204030203" pitchFamily="34" charset="0"/>
      <p:regular r:id="rId38"/>
      <p:bold r:id="rId39"/>
      <p:italic r:id="rId40"/>
      <p:boldItalic r:id="rId41"/>
    </p:embeddedFont>
    <p:embeddedFont>
      <p:font typeface="Montserrat" panose="00000500000000000000" pitchFamily="2" charset="0"/>
      <p:regular r:id="rId42"/>
      <p:bold r:id="rId43"/>
      <p:italic r:id="rId44"/>
      <p:boldItalic r:id="rId45"/>
    </p:embeddedFont>
    <p:embeddedFont>
      <p:font typeface="Nunito Sans" pitchFamily="2" charset="0"/>
      <p:regular r:id="rId46"/>
      <p:bold r:id="rId47"/>
      <p:italic r:id="rId48"/>
      <p:boldItalic r:id="rId49"/>
    </p:embeddedFont>
    <p:embeddedFont>
      <p:font typeface="Open Sans" panose="020B0606030504020204" pitchFamily="34" charset="0"/>
      <p:regular r:id="rId50"/>
      <p:bold r:id="rId51"/>
      <p:italic r:id="rId52"/>
      <p:boldItalic r:id="rId53"/>
    </p:embeddedFont>
    <p:embeddedFont>
      <p:font typeface="Poppins" panose="00000500000000000000" pitchFamily="2" charset="0"/>
      <p:regular r:id="rId54"/>
      <p:bold r:id="rId55"/>
      <p:italic r:id="rId56"/>
      <p:boldItalic r:id="rId57"/>
    </p:embeddedFont>
    <p:embeddedFont>
      <p:font typeface="Poppins Medium" panose="00000600000000000000" pitchFamily="2" charset="0"/>
      <p:regular r:id="rId58"/>
      <p:italic r:id="rId59"/>
    </p:embeddedFont>
    <p:embeddedFont>
      <p:font typeface="Raleway" pitchFamily="2" charset="0"/>
      <p:regular r:id="rId60"/>
      <p:bold r:id="rId61"/>
      <p:italic r:id="rId62"/>
      <p:boldItalic r:id="rId6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ovile Mackeviciute" initials="DM" lastIdx="82" clrIdx="0">
    <p:extLst>
      <p:ext uri="{19B8F6BF-5375-455C-9EA6-DF929625EA0E}">
        <p15:presenceInfo xmlns:p15="http://schemas.microsoft.com/office/powerpoint/2012/main" userId="1777bf4eb554bc47" providerId="Windows Live"/>
      </p:ext>
    </p:extLst>
  </p:cmAuthor>
  <p:cmAuthor id="2" name="Dell" initials="D" lastIdx="21" clrIdx="1">
    <p:extLst>
      <p:ext uri="{19B8F6BF-5375-455C-9EA6-DF929625EA0E}">
        <p15:presenceInfo xmlns:p15="http://schemas.microsoft.com/office/powerpoint/2012/main" userId="Dell"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F6F6F6"/>
    <a:srgbClr val="FBE5D7"/>
    <a:srgbClr val="BBD5ED"/>
    <a:srgbClr val="C5E0B5"/>
    <a:srgbClr val="F6F6F5"/>
    <a:srgbClr val="FFFFFF"/>
    <a:srgbClr val="E0CCA4"/>
    <a:srgbClr val="EDEDF7"/>
    <a:srgbClr val="F0F0F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1475" autoAdjust="0"/>
    <p:restoredTop sz="94660"/>
  </p:normalViewPr>
  <p:slideViewPr>
    <p:cSldViewPr snapToGrid="0">
      <p:cViewPr varScale="1">
        <p:scale>
          <a:sx n="79" d="100"/>
          <a:sy n="79" d="100"/>
        </p:scale>
        <p:origin x="475"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font" Target="fonts/font5.fntdata"/><Relationship Id="rId42" Type="http://schemas.openxmlformats.org/officeDocument/2006/relationships/font" Target="fonts/font13.fntdata"/><Relationship Id="rId47" Type="http://schemas.openxmlformats.org/officeDocument/2006/relationships/font" Target="fonts/font18.fntdata"/><Relationship Id="rId50" Type="http://schemas.openxmlformats.org/officeDocument/2006/relationships/font" Target="fonts/font21.fntdata"/><Relationship Id="rId55" Type="http://schemas.openxmlformats.org/officeDocument/2006/relationships/font" Target="fonts/font26.fntdata"/><Relationship Id="rId63" Type="http://schemas.openxmlformats.org/officeDocument/2006/relationships/font" Target="fonts/font34.fntdata"/><Relationship Id="rId68"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notesMaster" Target="notesMasters/notesMaster1.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3.fntdata"/><Relationship Id="rId37" Type="http://schemas.openxmlformats.org/officeDocument/2006/relationships/font" Target="fonts/font8.fntdata"/><Relationship Id="rId40" Type="http://schemas.openxmlformats.org/officeDocument/2006/relationships/font" Target="fonts/font11.fntdata"/><Relationship Id="rId45" Type="http://schemas.openxmlformats.org/officeDocument/2006/relationships/font" Target="fonts/font16.fntdata"/><Relationship Id="rId53" Type="http://schemas.openxmlformats.org/officeDocument/2006/relationships/font" Target="fonts/font24.fntdata"/><Relationship Id="rId58" Type="http://schemas.openxmlformats.org/officeDocument/2006/relationships/font" Target="fonts/font29.fntdata"/><Relationship Id="rId66"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font" Target="fonts/font32.fntdata"/><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1.fntdata"/><Relationship Id="rId35" Type="http://schemas.openxmlformats.org/officeDocument/2006/relationships/font" Target="fonts/font6.fntdata"/><Relationship Id="rId43" Type="http://schemas.openxmlformats.org/officeDocument/2006/relationships/font" Target="fonts/font14.fntdata"/><Relationship Id="rId48" Type="http://schemas.openxmlformats.org/officeDocument/2006/relationships/font" Target="fonts/font19.fntdata"/><Relationship Id="rId56" Type="http://schemas.openxmlformats.org/officeDocument/2006/relationships/font" Target="fonts/font27.fntdata"/><Relationship Id="rId64" Type="http://schemas.openxmlformats.org/officeDocument/2006/relationships/commentAuthors" Target="commentAuthors.xml"/><Relationship Id="rId8" Type="http://schemas.openxmlformats.org/officeDocument/2006/relationships/slide" Target="slides/slide7.xml"/><Relationship Id="rId51" Type="http://schemas.openxmlformats.org/officeDocument/2006/relationships/font" Target="fonts/font22.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4.fntdata"/><Relationship Id="rId38" Type="http://schemas.openxmlformats.org/officeDocument/2006/relationships/font" Target="fonts/font9.fntdata"/><Relationship Id="rId46" Type="http://schemas.openxmlformats.org/officeDocument/2006/relationships/font" Target="fonts/font17.fntdata"/><Relationship Id="rId59" Type="http://schemas.openxmlformats.org/officeDocument/2006/relationships/font" Target="fonts/font30.fntdata"/><Relationship Id="rId6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font" Target="fonts/font12.fntdata"/><Relationship Id="rId54" Type="http://schemas.openxmlformats.org/officeDocument/2006/relationships/font" Target="fonts/font25.fntdata"/><Relationship Id="rId62" Type="http://schemas.openxmlformats.org/officeDocument/2006/relationships/font" Target="fonts/font33.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7.fntdata"/><Relationship Id="rId49" Type="http://schemas.openxmlformats.org/officeDocument/2006/relationships/font" Target="fonts/font20.fntdata"/><Relationship Id="rId57" Type="http://schemas.openxmlformats.org/officeDocument/2006/relationships/font" Target="fonts/font28.fntdata"/><Relationship Id="rId10" Type="http://schemas.openxmlformats.org/officeDocument/2006/relationships/slide" Target="slides/slide9.xml"/><Relationship Id="rId31" Type="http://schemas.openxmlformats.org/officeDocument/2006/relationships/font" Target="fonts/font2.fntdata"/><Relationship Id="rId44" Type="http://schemas.openxmlformats.org/officeDocument/2006/relationships/font" Target="fonts/font15.fntdata"/><Relationship Id="rId52" Type="http://schemas.openxmlformats.org/officeDocument/2006/relationships/font" Target="fonts/font23.fntdata"/><Relationship Id="rId60" Type="http://schemas.openxmlformats.org/officeDocument/2006/relationships/font" Target="fonts/font31.fntdata"/><Relationship Id="rId65"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font" Target="fonts/font10.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43830CF-A153-47E8-91E7-84D4FB1F6342}" type="datetimeFigureOut">
              <a:rPr lang="en-US" smtClean="0"/>
              <a:t>10/21/2022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8CFC64E-AB97-449B-926A-A3EA7F92AD07}" type="slidenum">
              <a:rPr lang="en-US" smtClean="0"/>
              <a:t>‹#›</a:t>
            </a:fld>
            <a:endParaRPr lang="en-US"/>
          </a:p>
        </p:txBody>
      </p:sp>
    </p:spTree>
    <p:extLst>
      <p:ext uri="{BB962C8B-B14F-4D97-AF65-F5344CB8AC3E}">
        <p14:creationId xmlns:p14="http://schemas.microsoft.com/office/powerpoint/2010/main" val="18765406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a:extLst>
              <a:ext uri="{FF2B5EF4-FFF2-40B4-BE49-F238E27FC236}">
                <a16:creationId xmlns:a16="http://schemas.microsoft.com/office/drawing/2014/main" id="{A7CC6F6F-9380-4BAA-97B5-2DEA207435CB}"/>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Notes Placeholder 2">
            <a:extLst>
              <a:ext uri="{FF2B5EF4-FFF2-40B4-BE49-F238E27FC236}">
                <a16:creationId xmlns:a16="http://schemas.microsoft.com/office/drawing/2014/main" id="{2222AB81-C7FC-4A7F-A661-91197E67B10F}"/>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CA" altLang="en-US"/>
          </a:p>
        </p:txBody>
      </p:sp>
      <p:sp>
        <p:nvSpPr>
          <p:cNvPr id="31748" name="Slide Number Placeholder 3">
            <a:extLst>
              <a:ext uri="{FF2B5EF4-FFF2-40B4-BE49-F238E27FC236}">
                <a16:creationId xmlns:a16="http://schemas.microsoft.com/office/drawing/2014/main" id="{3FC60C0E-573F-411E-9A1F-536DF196186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fld id="{DAFB5822-04BF-4806-8B49-E0D87F0926A9}" type="slidenum">
              <a:rPr lang="id-ID" altLang="en-US" smtClean="0"/>
              <a:pPr/>
              <a:t>1</a:t>
            </a:fld>
            <a:endParaRPr lang="id-ID"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8CFC64E-AB97-449B-926A-A3EA7F92AD07}" type="slidenum">
              <a:rPr lang="en-US" smtClean="0"/>
              <a:t>6</a:t>
            </a:fld>
            <a:endParaRPr lang="en-US"/>
          </a:p>
        </p:txBody>
      </p:sp>
    </p:spTree>
    <p:extLst>
      <p:ext uri="{BB962C8B-B14F-4D97-AF65-F5344CB8AC3E}">
        <p14:creationId xmlns:p14="http://schemas.microsoft.com/office/powerpoint/2010/main" val="18533948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375296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27FCAA04-EEE2-7CD1-C4D1-9030B1B77797}"/>
              </a:ext>
            </a:extLst>
          </p:cNvPr>
          <p:cNvSpPr>
            <a:spLocks noGrp="1"/>
          </p:cNvSpPr>
          <p:nvPr>
            <p:ph type="pic" sz="quarter" idx="10"/>
          </p:nvPr>
        </p:nvSpPr>
        <p:spPr>
          <a:xfrm>
            <a:off x="5353050" y="2216150"/>
            <a:ext cx="4978400" cy="3111500"/>
          </a:xfrm>
          <a:prstGeom prst="rect">
            <a:avLst/>
          </a:prstGeom>
          <a:solidFill>
            <a:schemeClr val="tx1"/>
          </a:solidFill>
        </p:spPr>
        <p:txBody>
          <a:bodyPr/>
          <a:lstStyle/>
          <a:p>
            <a:endParaRPr lang="en-US"/>
          </a:p>
        </p:txBody>
      </p:sp>
    </p:spTree>
    <p:extLst>
      <p:ext uri="{BB962C8B-B14F-4D97-AF65-F5344CB8AC3E}">
        <p14:creationId xmlns:p14="http://schemas.microsoft.com/office/powerpoint/2010/main" val="30678808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5CEE3369-77BE-4A21-8626-2E7BE3C654A2}"/>
              </a:ext>
            </a:extLst>
          </p:cNvPr>
          <p:cNvSpPr>
            <a:spLocks noGrp="1"/>
          </p:cNvSpPr>
          <p:nvPr>
            <p:ph type="pic" sz="quarter" idx="10"/>
          </p:nvPr>
        </p:nvSpPr>
        <p:spPr>
          <a:xfrm>
            <a:off x="0" y="0"/>
            <a:ext cx="12192000" cy="6858000"/>
          </a:xfrm>
          <a:prstGeom prst="rect">
            <a:avLst/>
          </a:prstGeom>
        </p:spPr>
        <p:txBody>
          <a:bodyPr/>
          <a:lstStyle>
            <a:lvl1pPr>
              <a:defRPr sz="1600"/>
            </a:lvl1pPr>
          </a:lstStyle>
          <a:p>
            <a:endParaRPr lang="en-US"/>
          </a:p>
        </p:txBody>
      </p:sp>
    </p:spTree>
    <p:extLst>
      <p:ext uri="{BB962C8B-B14F-4D97-AF65-F5344CB8AC3E}">
        <p14:creationId xmlns:p14="http://schemas.microsoft.com/office/powerpoint/2010/main" val="42329419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3" name="Picture Placeholder 3">
            <a:extLst>
              <a:ext uri="{FF2B5EF4-FFF2-40B4-BE49-F238E27FC236}">
                <a16:creationId xmlns:a16="http://schemas.microsoft.com/office/drawing/2014/main" id="{8D2FF73C-E212-4169-AA7E-5316D22A3941}"/>
              </a:ext>
            </a:extLst>
          </p:cNvPr>
          <p:cNvSpPr>
            <a:spLocks noGrp="1"/>
          </p:cNvSpPr>
          <p:nvPr>
            <p:ph type="pic" sz="quarter" idx="10"/>
          </p:nvPr>
        </p:nvSpPr>
        <p:spPr>
          <a:xfrm>
            <a:off x="0" y="0"/>
            <a:ext cx="12192000" cy="6858000"/>
          </a:xfrm>
          <a:prstGeom prst="rect">
            <a:avLst/>
          </a:prstGeom>
        </p:spPr>
        <p:txBody>
          <a:bodyPr/>
          <a:lstStyle>
            <a:lvl1pPr>
              <a:defRPr sz="1600"/>
            </a:lvl1pPr>
          </a:lstStyle>
          <a:p>
            <a:endParaRPr lang="en-US"/>
          </a:p>
        </p:txBody>
      </p:sp>
      <p:sp>
        <p:nvSpPr>
          <p:cNvPr id="4" name="Picture Placeholder 3">
            <a:extLst>
              <a:ext uri="{FF2B5EF4-FFF2-40B4-BE49-F238E27FC236}">
                <a16:creationId xmlns:a16="http://schemas.microsoft.com/office/drawing/2014/main" id="{D79CFC05-8E4B-4F5B-AFE2-756D51AF9679}"/>
              </a:ext>
            </a:extLst>
          </p:cNvPr>
          <p:cNvSpPr>
            <a:spLocks noGrp="1"/>
          </p:cNvSpPr>
          <p:nvPr>
            <p:ph type="pic" sz="quarter" idx="11"/>
          </p:nvPr>
        </p:nvSpPr>
        <p:spPr>
          <a:xfrm>
            <a:off x="5715000" y="959768"/>
            <a:ext cx="6477000" cy="5898232"/>
          </a:xfrm>
          <a:prstGeom prst="rect">
            <a:avLst/>
          </a:prstGeom>
        </p:spPr>
        <p:txBody>
          <a:bodyPr/>
          <a:lstStyle>
            <a:lvl1pPr>
              <a:defRPr sz="1600"/>
            </a:lvl1pPr>
          </a:lstStyle>
          <a:p>
            <a:endParaRPr lang="en-US"/>
          </a:p>
        </p:txBody>
      </p:sp>
    </p:spTree>
    <p:extLst>
      <p:ext uri="{BB962C8B-B14F-4D97-AF65-F5344CB8AC3E}">
        <p14:creationId xmlns:p14="http://schemas.microsoft.com/office/powerpoint/2010/main" val="23638433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3" name="Picture Placeholder 3">
            <a:extLst>
              <a:ext uri="{FF2B5EF4-FFF2-40B4-BE49-F238E27FC236}">
                <a16:creationId xmlns:a16="http://schemas.microsoft.com/office/drawing/2014/main" id="{29CDBFE9-643F-456D-B0EA-FBCBF0D72877}"/>
              </a:ext>
            </a:extLst>
          </p:cNvPr>
          <p:cNvSpPr>
            <a:spLocks noGrp="1"/>
          </p:cNvSpPr>
          <p:nvPr>
            <p:ph type="pic" sz="quarter" idx="10"/>
          </p:nvPr>
        </p:nvSpPr>
        <p:spPr>
          <a:xfrm>
            <a:off x="464457" y="1983922"/>
            <a:ext cx="7736114" cy="4351564"/>
          </a:xfrm>
          <a:prstGeom prst="rect">
            <a:avLst/>
          </a:prstGeom>
        </p:spPr>
        <p:txBody>
          <a:bodyPr/>
          <a:lstStyle>
            <a:lvl1pPr>
              <a:defRPr sz="1600"/>
            </a:lvl1pPr>
          </a:lstStyle>
          <a:p>
            <a:endParaRPr lang="en-US"/>
          </a:p>
        </p:txBody>
      </p:sp>
    </p:spTree>
    <p:extLst>
      <p:ext uri="{BB962C8B-B14F-4D97-AF65-F5344CB8AC3E}">
        <p14:creationId xmlns:p14="http://schemas.microsoft.com/office/powerpoint/2010/main" val="24651126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2" name="Picture Placeholder 3">
            <a:extLst>
              <a:ext uri="{FF2B5EF4-FFF2-40B4-BE49-F238E27FC236}">
                <a16:creationId xmlns:a16="http://schemas.microsoft.com/office/drawing/2014/main" id="{43F19E2D-140F-402C-A22C-EBB0731DC0B0}"/>
              </a:ext>
            </a:extLst>
          </p:cNvPr>
          <p:cNvSpPr>
            <a:spLocks noGrp="1"/>
          </p:cNvSpPr>
          <p:nvPr>
            <p:ph type="pic" sz="quarter" idx="10"/>
          </p:nvPr>
        </p:nvSpPr>
        <p:spPr>
          <a:xfrm>
            <a:off x="508454" y="470807"/>
            <a:ext cx="7707993" cy="5916386"/>
          </a:xfrm>
          <a:prstGeom prst="rect">
            <a:avLst/>
          </a:prstGeom>
        </p:spPr>
        <p:txBody>
          <a:bodyPr/>
          <a:lstStyle>
            <a:lvl1pPr>
              <a:defRPr sz="1600"/>
            </a:lvl1pPr>
          </a:lstStyle>
          <a:p>
            <a:endParaRPr lang="en-US"/>
          </a:p>
        </p:txBody>
      </p:sp>
    </p:spTree>
    <p:extLst>
      <p:ext uri="{BB962C8B-B14F-4D97-AF65-F5344CB8AC3E}">
        <p14:creationId xmlns:p14="http://schemas.microsoft.com/office/powerpoint/2010/main" val="34860381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2204825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0F943589-E2A1-4F7D-9E5F-FDDAA650A982}"/>
              </a:ext>
            </a:extLst>
          </p:cNvPr>
          <p:cNvSpPr>
            <a:spLocks noGrp="1"/>
          </p:cNvSpPr>
          <p:nvPr>
            <p:ph type="pic" sz="quarter" idx="11"/>
          </p:nvPr>
        </p:nvSpPr>
        <p:spPr>
          <a:xfrm>
            <a:off x="762000" y="628650"/>
            <a:ext cx="2457450" cy="3939148"/>
          </a:xfrm>
          <a:custGeom>
            <a:avLst/>
            <a:gdLst>
              <a:gd name="connsiteX0" fmla="*/ 0 w 2457450"/>
              <a:gd name="connsiteY0" fmla="*/ 0 h 3939148"/>
              <a:gd name="connsiteX1" fmla="*/ 2457450 w 2457450"/>
              <a:gd name="connsiteY1" fmla="*/ 0 h 3939148"/>
              <a:gd name="connsiteX2" fmla="*/ 2457450 w 2457450"/>
              <a:gd name="connsiteY2" fmla="*/ 3939148 h 3939148"/>
              <a:gd name="connsiteX3" fmla="*/ 0 w 2457450"/>
              <a:gd name="connsiteY3" fmla="*/ 3939148 h 3939148"/>
            </a:gdLst>
            <a:ahLst/>
            <a:cxnLst>
              <a:cxn ang="0">
                <a:pos x="connsiteX0" y="connsiteY0"/>
              </a:cxn>
              <a:cxn ang="0">
                <a:pos x="connsiteX1" y="connsiteY1"/>
              </a:cxn>
              <a:cxn ang="0">
                <a:pos x="connsiteX2" y="connsiteY2"/>
              </a:cxn>
              <a:cxn ang="0">
                <a:pos x="connsiteX3" y="connsiteY3"/>
              </a:cxn>
            </a:cxnLst>
            <a:rect l="l" t="t" r="r" b="b"/>
            <a:pathLst>
              <a:path w="2457450" h="3939148">
                <a:moveTo>
                  <a:pt x="0" y="0"/>
                </a:moveTo>
                <a:lnTo>
                  <a:pt x="2457450" y="0"/>
                </a:lnTo>
                <a:lnTo>
                  <a:pt x="2457450" y="3939148"/>
                </a:lnTo>
                <a:lnTo>
                  <a:pt x="0" y="3939148"/>
                </a:lnTo>
                <a:close/>
              </a:path>
            </a:pathLst>
          </a:custGeom>
        </p:spPr>
        <p:txBody>
          <a:bodyPr wrap="square">
            <a:noAutofit/>
          </a:bodyPr>
          <a:lstStyle>
            <a:lvl1pPr>
              <a:defRPr sz="1200"/>
            </a:lvl1pPr>
          </a:lstStyle>
          <a:p>
            <a:endParaRPr lang="en-US" dirty="0"/>
          </a:p>
        </p:txBody>
      </p:sp>
      <p:sp>
        <p:nvSpPr>
          <p:cNvPr id="8" name="Picture Placeholder 7">
            <a:extLst>
              <a:ext uri="{FF2B5EF4-FFF2-40B4-BE49-F238E27FC236}">
                <a16:creationId xmlns:a16="http://schemas.microsoft.com/office/drawing/2014/main" id="{EF16F66C-60CE-4DFA-B105-C5B10EFF4851}"/>
              </a:ext>
            </a:extLst>
          </p:cNvPr>
          <p:cNvSpPr>
            <a:spLocks noGrp="1"/>
          </p:cNvSpPr>
          <p:nvPr>
            <p:ph type="pic" sz="quarter" idx="12"/>
          </p:nvPr>
        </p:nvSpPr>
        <p:spPr>
          <a:xfrm>
            <a:off x="7029450" y="628650"/>
            <a:ext cx="3886200" cy="6229350"/>
          </a:xfrm>
          <a:custGeom>
            <a:avLst/>
            <a:gdLst>
              <a:gd name="connsiteX0" fmla="*/ 0 w 3886200"/>
              <a:gd name="connsiteY0" fmla="*/ 0 h 6229350"/>
              <a:gd name="connsiteX1" fmla="*/ 3886200 w 3886200"/>
              <a:gd name="connsiteY1" fmla="*/ 0 h 6229350"/>
              <a:gd name="connsiteX2" fmla="*/ 3886200 w 3886200"/>
              <a:gd name="connsiteY2" fmla="*/ 6229350 h 6229350"/>
              <a:gd name="connsiteX3" fmla="*/ 0 w 3886200"/>
              <a:gd name="connsiteY3" fmla="*/ 6229350 h 6229350"/>
            </a:gdLst>
            <a:ahLst/>
            <a:cxnLst>
              <a:cxn ang="0">
                <a:pos x="connsiteX0" y="connsiteY0"/>
              </a:cxn>
              <a:cxn ang="0">
                <a:pos x="connsiteX1" y="connsiteY1"/>
              </a:cxn>
              <a:cxn ang="0">
                <a:pos x="connsiteX2" y="connsiteY2"/>
              </a:cxn>
              <a:cxn ang="0">
                <a:pos x="connsiteX3" y="connsiteY3"/>
              </a:cxn>
            </a:cxnLst>
            <a:rect l="l" t="t" r="r" b="b"/>
            <a:pathLst>
              <a:path w="3886200" h="6229350">
                <a:moveTo>
                  <a:pt x="0" y="0"/>
                </a:moveTo>
                <a:lnTo>
                  <a:pt x="3886200" y="0"/>
                </a:lnTo>
                <a:lnTo>
                  <a:pt x="3886200" y="6229350"/>
                </a:lnTo>
                <a:lnTo>
                  <a:pt x="0" y="6229350"/>
                </a:lnTo>
                <a:close/>
              </a:path>
            </a:pathLst>
          </a:custGeom>
        </p:spPr>
        <p:txBody>
          <a:bodyPr wrap="square">
            <a:noAutofit/>
          </a:bodyPr>
          <a:lstStyle>
            <a:lvl1pPr>
              <a:defRPr sz="1200"/>
            </a:lvl1pPr>
          </a:lstStyle>
          <a:p>
            <a:endParaRPr lang="en-US" dirty="0"/>
          </a:p>
        </p:txBody>
      </p:sp>
    </p:spTree>
    <p:extLst>
      <p:ext uri="{BB962C8B-B14F-4D97-AF65-F5344CB8AC3E}">
        <p14:creationId xmlns:p14="http://schemas.microsoft.com/office/powerpoint/2010/main" val="41503048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3" name="Picture Placeholder 4">
            <a:extLst>
              <a:ext uri="{FF2B5EF4-FFF2-40B4-BE49-F238E27FC236}">
                <a16:creationId xmlns:a16="http://schemas.microsoft.com/office/drawing/2014/main" id="{3C4CBF2C-B07A-4A90-8638-8FCEB6A143A0}"/>
              </a:ext>
            </a:extLst>
          </p:cNvPr>
          <p:cNvSpPr>
            <a:spLocks noGrp="1"/>
          </p:cNvSpPr>
          <p:nvPr>
            <p:ph type="pic" sz="quarter" idx="10"/>
          </p:nvPr>
        </p:nvSpPr>
        <p:spPr>
          <a:xfrm>
            <a:off x="5238750" y="0"/>
            <a:ext cx="6953250" cy="3429000"/>
          </a:xfrm>
          <a:custGeom>
            <a:avLst/>
            <a:gdLst>
              <a:gd name="connsiteX0" fmla="*/ 0 w 4368800"/>
              <a:gd name="connsiteY0" fmla="*/ 0 h 6858000"/>
              <a:gd name="connsiteX1" fmla="*/ 4368800 w 4368800"/>
              <a:gd name="connsiteY1" fmla="*/ 0 h 6858000"/>
              <a:gd name="connsiteX2" fmla="*/ 4368800 w 4368800"/>
              <a:gd name="connsiteY2" fmla="*/ 6858000 h 6858000"/>
              <a:gd name="connsiteX3" fmla="*/ 0 w 43688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368800" h="6858000">
                <a:moveTo>
                  <a:pt x="0" y="0"/>
                </a:moveTo>
                <a:lnTo>
                  <a:pt x="4368800" y="0"/>
                </a:lnTo>
                <a:lnTo>
                  <a:pt x="4368800" y="6858000"/>
                </a:lnTo>
                <a:lnTo>
                  <a:pt x="0" y="6858000"/>
                </a:lnTo>
                <a:close/>
              </a:path>
            </a:pathLst>
          </a:custGeom>
        </p:spPr>
        <p:txBody>
          <a:bodyPr wrap="square">
            <a:noAutofit/>
          </a:bodyPr>
          <a:lstStyle>
            <a:lvl1pPr>
              <a:defRPr sz="1600"/>
            </a:lvl1pPr>
          </a:lstStyle>
          <a:p>
            <a:r>
              <a:rPr lang="en-US" dirty="0"/>
              <a:t>Click icon to add picture</a:t>
            </a:r>
          </a:p>
        </p:txBody>
      </p:sp>
    </p:spTree>
    <p:extLst>
      <p:ext uri="{BB962C8B-B14F-4D97-AF65-F5344CB8AC3E}">
        <p14:creationId xmlns:p14="http://schemas.microsoft.com/office/powerpoint/2010/main" val="24117683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sp>
        <p:nvSpPr>
          <p:cNvPr id="3" name="Picture Placeholder 4">
            <a:extLst>
              <a:ext uri="{FF2B5EF4-FFF2-40B4-BE49-F238E27FC236}">
                <a16:creationId xmlns:a16="http://schemas.microsoft.com/office/drawing/2014/main" id="{C7411EA5-73EB-4583-9DB1-77F3D482346B}"/>
              </a:ext>
            </a:extLst>
          </p:cNvPr>
          <p:cNvSpPr>
            <a:spLocks noGrp="1"/>
          </p:cNvSpPr>
          <p:nvPr>
            <p:ph type="pic" sz="quarter" idx="10"/>
          </p:nvPr>
        </p:nvSpPr>
        <p:spPr>
          <a:xfrm>
            <a:off x="6343650" y="0"/>
            <a:ext cx="5848350" cy="6858000"/>
          </a:xfrm>
          <a:custGeom>
            <a:avLst/>
            <a:gdLst>
              <a:gd name="connsiteX0" fmla="*/ 0 w 4368800"/>
              <a:gd name="connsiteY0" fmla="*/ 0 h 6858000"/>
              <a:gd name="connsiteX1" fmla="*/ 4368800 w 4368800"/>
              <a:gd name="connsiteY1" fmla="*/ 0 h 6858000"/>
              <a:gd name="connsiteX2" fmla="*/ 4368800 w 4368800"/>
              <a:gd name="connsiteY2" fmla="*/ 6858000 h 6858000"/>
              <a:gd name="connsiteX3" fmla="*/ 0 w 43688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368800" h="6858000">
                <a:moveTo>
                  <a:pt x="0" y="0"/>
                </a:moveTo>
                <a:lnTo>
                  <a:pt x="4368800" y="0"/>
                </a:lnTo>
                <a:lnTo>
                  <a:pt x="4368800" y="6858000"/>
                </a:lnTo>
                <a:lnTo>
                  <a:pt x="0" y="6858000"/>
                </a:lnTo>
                <a:close/>
              </a:path>
            </a:pathLst>
          </a:custGeom>
        </p:spPr>
        <p:txBody>
          <a:bodyPr wrap="square">
            <a:noAutofit/>
          </a:bodyPr>
          <a:lstStyle>
            <a:lvl1pPr>
              <a:defRPr sz="1600"/>
            </a:lvl1pPr>
          </a:lstStyle>
          <a:p>
            <a:r>
              <a:rPr lang="en-US" dirty="0"/>
              <a:t>Click icon to add picture</a:t>
            </a:r>
          </a:p>
        </p:txBody>
      </p:sp>
      <p:sp>
        <p:nvSpPr>
          <p:cNvPr id="4" name="Picture Placeholder 4">
            <a:extLst>
              <a:ext uri="{FF2B5EF4-FFF2-40B4-BE49-F238E27FC236}">
                <a16:creationId xmlns:a16="http://schemas.microsoft.com/office/drawing/2014/main" id="{D1F311B1-A862-414C-8F4C-E6FB990BBD5D}"/>
              </a:ext>
            </a:extLst>
          </p:cNvPr>
          <p:cNvSpPr>
            <a:spLocks noGrp="1"/>
          </p:cNvSpPr>
          <p:nvPr>
            <p:ph type="pic" sz="quarter" idx="11"/>
          </p:nvPr>
        </p:nvSpPr>
        <p:spPr>
          <a:xfrm>
            <a:off x="7167562" y="966151"/>
            <a:ext cx="4200526" cy="4925698"/>
          </a:xfrm>
          <a:custGeom>
            <a:avLst/>
            <a:gdLst>
              <a:gd name="connsiteX0" fmla="*/ 0 w 4368800"/>
              <a:gd name="connsiteY0" fmla="*/ 0 h 6858000"/>
              <a:gd name="connsiteX1" fmla="*/ 4368800 w 4368800"/>
              <a:gd name="connsiteY1" fmla="*/ 0 h 6858000"/>
              <a:gd name="connsiteX2" fmla="*/ 4368800 w 4368800"/>
              <a:gd name="connsiteY2" fmla="*/ 6858000 h 6858000"/>
              <a:gd name="connsiteX3" fmla="*/ 0 w 43688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368800" h="6858000">
                <a:moveTo>
                  <a:pt x="0" y="0"/>
                </a:moveTo>
                <a:lnTo>
                  <a:pt x="4368800" y="0"/>
                </a:lnTo>
                <a:lnTo>
                  <a:pt x="4368800" y="6858000"/>
                </a:lnTo>
                <a:lnTo>
                  <a:pt x="0" y="6858000"/>
                </a:lnTo>
                <a:close/>
              </a:path>
            </a:pathLst>
          </a:custGeom>
        </p:spPr>
        <p:txBody>
          <a:bodyPr wrap="square">
            <a:noAutofit/>
          </a:bodyPr>
          <a:lstStyle>
            <a:lvl1pPr>
              <a:defRPr sz="1600"/>
            </a:lvl1pPr>
          </a:lstStyle>
          <a:p>
            <a:r>
              <a:rPr lang="en-US" dirty="0"/>
              <a:t>Click icon to add picture</a:t>
            </a:r>
          </a:p>
        </p:txBody>
      </p:sp>
    </p:spTree>
    <p:extLst>
      <p:ext uri="{BB962C8B-B14F-4D97-AF65-F5344CB8AC3E}">
        <p14:creationId xmlns:p14="http://schemas.microsoft.com/office/powerpoint/2010/main" val="15408580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71CF195C-17C0-F443-A038-886858135373}"/>
              </a:ext>
            </a:extLst>
          </p:cNvPr>
          <p:cNvSpPr>
            <a:spLocks noGrp="1"/>
          </p:cNvSpPr>
          <p:nvPr userDrawn="1">
            <p:ph type="pic" sz="quarter" idx="10"/>
          </p:nvPr>
        </p:nvSpPr>
        <p:spPr>
          <a:xfrm>
            <a:off x="6276975" y="1208088"/>
            <a:ext cx="4802505" cy="3173412"/>
          </a:xfrm>
          <a:prstGeom prst="roundRect">
            <a:avLst>
              <a:gd name="adj" fmla="val 819"/>
            </a:avLst>
          </a:prstGeom>
          <a:solidFill>
            <a:schemeClr val="bg1"/>
          </a:solidFill>
        </p:spPr>
        <p:txBody>
          <a:bodyPr/>
          <a:lstStyle>
            <a:lvl1pPr>
              <a:defRPr sz="1600"/>
            </a:lvl1pPr>
          </a:lstStyle>
          <a:p>
            <a:endParaRPr lang="en-US" dirty="0"/>
          </a:p>
        </p:txBody>
      </p:sp>
      <p:sp>
        <p:nvSpPr>
          <p:cNvPr id="8" name="Picture Placeholder 6">
            <a:extLst>
              <a:ext uri="{FF2B5EF4-FFF2-40B4-BE49-F238E27FC236}">
                <a16:creationId xmlns:a16="http://schemas.microsoft.com/office/drawing/2014/main" id="{378187A6-91A8-BAAF-5822-D5FCB1FF7EAC}"/>
              </a:ext>
            </a:extLst>
          </p:cNvPr>
          <p:cNvSpPr>
            <a:spLocks noGrp="1"/>
          </p:cNvSpPr>
          <p:nvPr>
            <p:ph type="pic" sz="quarter" idx="11"/>
          </p:nvPr>
        </p:nvSpPr>
        <p:spPr>
          <a:xfrm>
            <a:off x="9675496" y="2562543"/>
            <a:ext cx="1878330" cy="2492057"/>
          </a:xfrm>
          <a:prstGeom prst="roundRect">
            <a:avLst>
              <a:gd name="adj" fmla="val 1779"/>
            </a:avLst>
          </a:prstGeom>
          <a:solidFill>
            <a:schemeClr val="bg1"/>
          </a:solidFill>
        </p:spPr>
        <p:txBody>
          <a:bodyPr/>
          <a:lstStyle>
            <a:lvl1pPr>
              <a:defRPr sz="1600"/>
            </a:lvl1pPr>
          </a:lstStyle>
          <a:p>
            <a:endParaRPr lang="en-US" dirty="0"/>
          </a:p>
        </p:txBody>
      </p:sp>
    </p:spTree>
    <p:extLst>
      <p:ext uri="{BB962C8B-B14F-4D97-AF65-F5344CB8AC3E}">
        <p14:creationId xmlns:p14="http://schemas.microsoft.com/office/powerpoint/2010/main" val="288976365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sp>
        <p:nvSpPr>
          <p:cNvPr id="3" name="Picture Placeholder 4">
            <a:extLst>
              <a:ext uri="{FF2B5EF4-FFF2-40B4-BE49-F238E27FC236}">
                <a16:creationId xmlns:a16="http://schemas.microsoft.com/office/drawing/2014/main" id="{A53F99D1-D771-4BFD-87C7-E796D1C825AD}"/>
              </a:ext>
            </a:extLst>
          </p:cNvPr>
          <p:cNvSpPr>
            <a:spLocks noGrp="1"/>
          </p:cNvSpPr>
          <p:nvPr>
            <p:ph type="pic" sz="quarter" idx="10"/>
          </p:nvPr>
        </p:nvSpPr>
        <p:spPr>
          <a:xfrm>
            <a:off x="4019550" y="0"/>
            <a:ext cx="4152900" cy="6858000"/>
          </a:xfrm>
          <a:custGeom>
            <a:avLst/>
            <a:gdLst>
              <a:gd name="connsiteX0" fmla="*/ 0 w 4368800"/>
              <a:gd name="connsiteY0" fmla="*/ 0 h 6858000"/>
              <a:gd name="connsiteX1" fmla="*/ 4368800 w 4368800"/>
              <a:gd name="connsiteY1" fmla="*/ 0 h 6858000"/>
              <a:gd name="connsiteX2" fmla="*/ 4368800 w 4368800"/>
              <a:gd name="connsiteY2" fmla="*/ 6858000 h 6858000"/>
              <a:gd name="connsiteX3" fmla="*/ 0 w 43688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368800" h="6858000">
                <a:moveTo>
                  <a:pt x="0" y="0"/>
                </a:moveTo>
                <a:lnTo>
                  <a:pt x="4368800" y="0"/>
                </a:lnTo>
                <a:lnTo>
                  <a:pt x="4368800" y="6858000"/>
                </a:lnTo>
                <a:lnTo>
                  <a:pt x="0" y="6858000"/>
                </a:lnTo>
                <a:close/>
              </a:path>
            </a:pathLst>
          </a:custGeom>
        </p:spPr>
        <p:txBody>
          <a:bodyPr wrap="square">
            <a:noAutofit/>
          </a:bodyPr>
          <a:lstStyle>
            <a:lvl1pPr>
              <a:defRPr sz="1600"/>
            </a:lvl1pPr>
          </a:lstStyle>
          <a:p>
            <a:r>
              <a:rPr lang="en-US" dirty="0"/>
              <a:t>Click icon to add picture</a:t>
            </a:r>
          </a:p>
        </p:txBody>
      </p:sp>
    </p:spTree>
    <p:extLst>
      <p:ext uri="{BB962C8B-B14F-4D97-AF65-F5344CB8AC3E}">
        <p14:creationId xmlns:p14="http://schemas.microsoft.com/office/powerpoint/2010/main" val="89604018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3_Custom Layout">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E85F394B-35EC-4439-86B2-A140964D6534}"/>
              </a:ext>
            </a:extLst>
          </p:cNvPr>
          <p:cNvSpPr>
            <a:spLocks noGrp="1"/>
          </p:cNvSpPr>
          <p:nvPr>
            <p:ph type="pic" sz="quarter" idx="10"/>
          </p:nvPr>
        </p:nvSpPr>
        <p:spPr>
          <a:xfrm>
            <a:off x="4275362" y="1979890"/>
            <a:ext cx="1801588" cy="1980000"/>
          </a:xfrm>
          <a:custGeom>
            <a:avLst/>
            <a:gdLst>
              <a:gd name="connsiteX0" fmla="*/ 0 w 1801588"/>
              <a:gd name="connsiteY0" fmla="*/ 0 h 1980000"/>
              <a:gd name="connsiteX1" fmla="*/ 1801588 w 1801588"/>
              <a:gd name="connsiteY1" fmla="*/ 0 h 1980000"/>
              <a:gd name="connsiteX2" fmla="*/ 1801588 w 1801588"/>
              <a:gd name="connsiteY2" fmla="*/ 1980000 h 1980000"/>
              <a:gd name="connsiteX3" fmla="*/ 0 w 1801588"/>
              <a:gd name="connsiteY3" fmla="*/ 1980000 h 1980000"/>
            </a:gdLst>
            <a:ahLst/>
            <a:cxnLst>
              <a:cxn ang="0">
                <a:pos x="connsiteX0" y="connsiteY0"/>
              </a:cxn>
              <a:cxn ang="0">
                <a:pos x="connsiteX1" y="connsiteY1"/>
              </a:cxn>
              <a:cxn ang="0">
                <a:pos x="connsiteX2" y="connsiteY2"/>
              </a:cxn>
              <a:cxn ang="0">
                <a:pos x="connsiteX3" y="connsiteY3"/>
              </a:cxn>
            </a:cxnLst>
            <a:rect l="l" t="t" r="r" b="b"/>
            <a:pathLst>
              <a:path w="1801588" h="1980000">
                <a:moveTo>
                  <a:pt x="0" y="0"/>
                </a:moveTo>
                <a:lnTo>
                  <a:pt x="1801588" y="0"/>
                </a:lnTo>
                <a:lnTo>
                  <a:pt x="1801588" y="1980000"/>
                </a:lnTo>
                <a:lnTo>
                  <a:pt x="0" y="1980000"/>
                </a:lnTo>
                <a:close/>
              </a:path>
            </a:pathLst>
          </a:custGeom>
        </p:spPr>
        <p:txBody>
          <a:bodyPr wrap="square">
            <a:noAutofit/>
          </a:bodyPr>
          <a:lstStyle>
            <a:lvl1pPr>
              <a:defRPr sz="1600"/>
            </a:lvl1pPr>
          </a:lstStyle>
          <a:p>
            <a:endParaRPr lang="en-ID"/>
          </a:p>
        </p:txBody>
      </p:sp>
      <p:sp>
        <p:nvSpPr>
          <p:cNvPr id="9" name="Picture Placeholder 8">
            <a:extLst>
              <a:ext uri="{FF2B5EF4-FFF2-40B4-BE49-F238E27FC236}">
                <a16:creationId xmlns:a16="http://schemas.microsoft.com/office/drawing/2014/main" id="{02116F40-A5F8-424F-A599-1C09D0DDEEF6}"/>
              </a:ext>
            </a:extLst>
          </p:cNvPr>
          <p:cNvSpPr>
            <a:spLocks noGrp="1"/>
          </p:cNvSpPr>
          <p:nvPr>
            <p:ph type="pic" sz="quarter" idx="11"/>
          </p:nvPr>
        </p:nvSpPr>
        <p:spPr>
          <a:xfrm>
            <a:off x="6313712" y="1979890"/>
            <a:ext cx="1801588" cy="1980000"/>
          </a:xfrm>
          <a:custGeom>
            <a:avLst/>
            <a:gdLst>
              <a:gd name="connsiteX0" fmla="*/ 0 w 1801588"/>
              <a:gd name="connsiteY0" fmla="*/ 0 h 1980000"/>
              <a:gd name="connsiteX1" fmla="*/ 1801588 w 1801588"/>
              <a:gd name="connsiteY1" fmla="*/ 0 h 1980000"/>
              <a:gd name="connsiteX2" fmla="*/ 1801588 w 1801588"/>
              <a:gd name="connsiteY2" fmla="*/ 1980000 h 1980000"/>
              <a:gd name="connsiteX3" fmla="*/ 0 w 1801588"/>
              <a:gd name="connsiteY3" fmla="*/ 1980000 h 1980000"/>
            </a:gdLst>
            <a:ahLst/>
            <a:cxnLst>
              <a:cxn ang="0">
                <a:pos x="connsiteX0" y="connsiteY0"/>
              </a:cxn>
              <a:cxn ang="0">
                <a:pos x="connsiteX1" y="connsiteY1"/>
              </a:cxn>
              <a:cxn ang="0">
                <a:pos x="connsiteX2" y="connsiteY2"/>
              </a:cxn>
              <a:cxn ang="0">
                <a:pos x="connsiteX3" y="connsiteY3"/>
              </a:cxn>
            </a:cxnLst>
            <a:rect l="l" t="t" r="r" b="b"/>
            <a:pathLst>
              <a:path w="1801588" h="1980000">
                <a:moveTo>
                  <a:pt x="0" y="0"/>
                </a:moveTo>
                <a:lnTo>
                  <a:pt x="1801588" y="0"/>
                </a:lnTo>
                <a:lnTo>
                  <a:pt x="1801588" y="1980000"/>
                </a:lnTo>
                <a:lnTo>
                  <a:pt x="0" y="1980000"/>
                </a:lnTo>
                <a:close/>
              </a:path>
            </a:pathLst>
          </a:custGeom>
        </p:spPr>
        <p:txBody>
          <a:bodyPr wrap="square">
            <a:noAutofit/>
          </a:bodyPr>
          <a:lstStyle>
            <a:lvl1pPr>
              <a:defRPr sz="1600"/>
            </a:lvl1pPr>
          </a:lstStyle>
          <a:p>
            <a:endParaRPr lang="en-ID"/>
          </a:p>
        </p:txBody>
      </p:sp>
      <p:sp>
        <p:nvSpPr>
          <p:cNvPr id="10" name="Picture Placeholder 9">
            <a:extLst>
              <a:ext uri="{FF2B5EF4-FFF2-40B4-BE49-F238E27FC236}">
                <a16:creationId xmlns:a16="http://schemas.microsoft.com/office/drawing/2014/main" id="{6356A61A-E7B1-49BA-8A82-54ECD26DB884}"/>
              </a:ext>
            </a:extLst>
          </p:cNvPr>
          <p:cNvSpPr>
            <a:spLocks noGrp="1"/>
          </p:cNvSpPr>
          <p:nvPr>
            <p:ph type="pic" sz="quarter" idx="12"/>
          </p:nvPr>
        </p:nvSpPr>
        <p:spPr>
          <a:xfrm>
            <a:off x="8352062" y="1979890"/>
            <a:ext cx="1801588" cy="1980000"/>
          </a:xfrm>
          <a:custGeom>
            <a:avLst/>
            <a:gdLst>
              <a:gd name="connsiteX0" fmla="*/ 0 w 1801588"/>
              <a:gd name="connsiteY0" fmla="*/ 0 h 1980000"/>
              <a:gd name="connsiteX1" fmla="*/ 1801588 w 1801588"/>
              <a:gd name="connsiteY1" fmla="*/ 0 h 1980000"/>
              <a:gd name="connsiteX2" fmla="*/ 1801588 w 1801588"/>
              <a:gd name="connsiteY2" fmla="*/ 1980000 h 1980000"/>
              <a:gd name="connsiteX3" fmla="*/ 0 w 1801588"/>
              <a:gd name="connsiteY3" fmla="*/ 1980000 h 1980000"/>
            </a:gdLst>
            <a:ahLst/>
            <a:cxnLst>
              <a:cxn ang="0">
                <a:pos x="connsiteX0" y="connsiteY0"/>
              </a:cxn>
              <a:cxn ang="0">
                <a:pos x="connsiteX1" y="connsiteY1"/>
              </a:cxn>
              <a:cxn ang="0">
                <a:pos x="connsiteX2" y="connsiteY2"/>
              </a:cxn>
              <a:cxn ang="0">
                <a:pos x="connsiteX3" y="connsiteY3"/>
              </a:cxn>
            </a:cxnLst>
            <a:rect l="l" t="t" r="r" b="b"/>
            <a:pathLst>
              <a:path w="1801588" h="1980000">
                <a:moveTo>
                  <a:pt x="0" y="0"/>
                </a:moveTo>
                <a:lnTo>
                  <a:pt x="1801588" y="0"/>
                </a:lnTo>
                <a:lnTo>
                  <a:pt x="1801588" y="1980000"/>
                </a:lnTo>
                <a:lnTo>
                  <a:pt x="0" y="1980000"/>
                </a:lnTo>
                <a:close/>
              </a:path>
            </a:pathLst>
          </a:custGeom>
        </p:spPr>
        <p:txBody>
          <a:bodyPr wrap="square">
            <a:noAutofit/>
          </a:bodyPr>
          <a:lstStyle>
            <a:lvl1pPr>
              <a:defRPr sz="1600"/>
            </a:lvl1pPr>
          </a:lstStyle>
          <a:p>
            <a:endParaRPr lang="en-ID"/>
          </a:p>
        </p:txBody>
      </p:sp>
      <p:sp>
        <p:nvSpPr>
          <p:cNvPr id="11" name="Picture Placeholder 10">
            <a:extLst>
              <a:ext uri="{FF2B5EF4-FFF2-40B4-BE49-F238E27FC236}">
                <a16:creationId xmlns:a16="http://schemas.microsoft.com/office/drawing/2014/main" id="{5E53B3F8-D78A-49F7-9623-F6B9F0E41E76}"/>
              </a:ext>
            </a:extLst>
          </p:cNvPr>
          <p:cNvSpPr>
            <a:spLocks noGrp="1"/>
          </p:cNvSpPr>
          <p:nvPr>
            <p:ph type="pic" sz="quarter" idx="13"/>
          </p:nvPr>
        </p:nvSpPr>
        <p:spPr>
          <a:xfrm>
            <a:off x="10390412" y="1979890"/>
            <a:ext cx="1801588" cy="1980000"/>
          </a:xfrm>
          <a:custGeom>
            <a:avLst/>
            <a:gdLst>
              <a:gd name="connsiteX0" fmla="*/ 0 w 1801588"/>
              <a:gd name="connsiteY0" fmla="*/ 0 h 1980000"/>
              <a:gd name="connsiteX1" fmla="*/ 1801588 w 1801588"/>
              <a:gd name="connsiteY1" fmla="*/ 0 h 1980000"/>
              <a:gd name="connsiteX2" fmla="*/ 1801588 w 1801588"/>
              <a:gd name="connsiteY2" fmla="*/ 1980000 h 1980000"/>
              <a:gd name="connsiteX3" fmla="*/ 0 w 1801588"/>
              <a:gd name="connsiteY3" fmla="*/ 1980000 h 1980000"/>
            </a:gdLst>
            <a:ahLst/>
            <a:cxnLst>
              <a:cxn ang="0">
                <a:pos x="connsiteX0" y="connsiteY0"/>
              </a:cxn>
              <a:cxn ang="0">
                <a:pos x="connsiteX1" y="connsiteY1"/>
              </a:cxn>
              <a:cxn ang="0">
                <a:pos x="connsiteX2" y="connsiteY2"/>
              </a:cxn>
              <a:cxn ang="0">
                <a:pos x="connsiteX3" y="connsiteY3"/>
              </a:cxn>
            </a:cxnLst>
            <a:rect l="l" t="t" r="r" b="b"/>
            <a:pathLst>
              <a:path w="1801588" h="1980000">
                <a:moveTo>
                  <a:pt x="0" y="0"/>
                </a:moveTo>
                <a:lnTo>
                  <a:pt x="1801588" y="0"/>
                </a:lnTo>
                <a:lnTo>
                  <a:pt x="1801588" y="1980000"/>
                </a:lnTo>
                <a:lnTo>
                  <a:pt x="0" y="1980000"/>
                </a:lnTo>
                <a:close/>
              </a:path>
            </a:pathLst>
          </a:custGeom>
        </p:spPr>
        <p:txBody>
          <a:bodyPr wrap="square">
            <a:noAutofit/>
          </a:bodyPr>
          <a:lstStyle>
            <a:lvl1pPr>
              <a:defRPr sz="1600"/>
            </a:lvl1pPr>
          </a:lstStyle>
          <a:p>
            <a:endParaRPr lang="en-ID"/>
          </a:p>
        </p:txBody>
      </p:sp>
    </p:spTree>
    <p:extLst>
      <p:ext uri="{BB962C8B-B14F-4D97-AF65-F5344CB8AC3E}">
        <p14:creationId xmlns:p14="http://schemas.microsoft.com/office/powerpoint/2010/main" val="400006655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954D8B7F-FCA9-4DDD-ABBD-7C490317A5CC}"/>
              </a:ext>
            </a:extLst>
          </p:cNvPr>
          <p:cNvSpPr>
            <a:spLocks noGrp="1"/>
          </p:cNvSpPr>
          <p:nvPr>
            <p:ph type="pic" sz="quarter" idx="10"/>
          </p:nvPr>
        </p:nvSpPr>
        <p:spPr>
          <a:xfrm>
            <a:off x="9614863" y="2"/>
            <a:ext cx="2579817" cy="1527157"/>
          </a:xfrm>
          <a:custGeom>
            <a:avLst/>
            <a:gdLst>
              <a:gd name="connsiteX0" fmla="*/ 0 w 2579817"/>
              <a:gd name="connsiteY0" fmla="*/ 0 h 1527157"/>
              <a:gd name="connsiteX1" fmla="*/ 2579817 w 2579817"/>
              <a:gd name="connsiteY1" fmla="*/ 0 h 1527157"/>
              <a:gd name="connsiteX2" fmla="*/ 2579817 w 2579817"/>
              <a:gd name="connsiteY2" fmla="*/ 1527157 h 1527157"/>
              <a:gd name="connsiteX3" fmla="*/ 2545722 w 2579817"/>
              <a:gd name="connsiteY3" fmla="*/ 1524769 h 1527157"/>
              <a:gd name="connsiteX4" fmla="*/ 2365835 w 2579817"/>
              <a:gd name="connsiteY4" fmla="*/ 1464482 h 1527157"/>
              <a:gd name="connsiteX5" fmla="*/ 173068 w 2579817"/>
              <a:gd name="connsiteY5" fmla="*/ 194683 h 1527157"/>
              <a:gd name="connsiteX6" fmla="*/ 66489 w 2579817"/>
              <a:gd name="connsiteY6" fmla="*/ 99012 h 1527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79817" h="1527157">
                <a:moveTo>
                  <a:pt x="0" y="0"/>
                </a:moveTo>
                <a:lnTo>
                  <a:pt x="2579817" y="0"/>
                </a:lnTo>
                <a:lnTo>
                  <a:pt x="2579817" y="1527157"/>
                </a:lnTo>
                <a:lnTo>
                  <a:pt x="2545722" y="1524769"/>
                </a:lnTo>
                <a:cubicBezTo>
                  <a:pt x="2482669" y="1516311"/>
                  <a:pt x="2421653" y="1495939"/>
                  <a:pt x="2365835" y="1464482"/>
                </a:cubicBezTo>
                <a:lnTo>
                  <a:pt x="173068" y="194683"/>
                </a:lnTo>
                <a:cubicBezTo>
                  <a:pt x="133608" y="167238"/>
                  <a:pt x="97832" y="135078"/>
                  <a:pt x="66489" y="99012"/>
                </a:cubicBezTo>
                <a:close/>
              </a:path>
            </a:pathLst>
          </a:custGeom>
        </p:spPr>
        <p:txBody>
          <a:bodyPr wrap="square">
            <a:noAutofit/>
          </a:bodyPr>
          <a:lstStyle>
            <a:lvl1pPr>
              <a:defRPr sz="1600"/>
            </a:lvl1pPr>
          </a:lstStyle>
          <a:p>
            <a:endParaRPr lang="en-ID"/>
          </a:p>
        </p:txBody>
      </p:sp>
      <p:sp>
        <p:nvSpPr>
          <p:cNvPr id="11" name="Picture Placeholder 10">
            <a:extLst>
              <a:ext uri="{FF2B5EF4-FFF2-40B4-BE49-F238E27FC236}">
                <a16:creationId xmlns:a16="http://schemas.microsoft.com/office/drawing/2014/main" id="{F88CFA9F-605B-4A6A-9DCF-A7214C82C60F}"/>
              </a:ext>
            </a:extLst>
          </p:cNvPr>
          <p:cNvSpPr>
            <a:spLocks noGrp="1"/>
          </p:cNvSpPr>
          <p:nvPr>
            <p:ph type="pic" sz="quarter" idx="11"/>
          </p:nvPr>
        </p:nvSpPr>
        <p:spPr>
          <a:xfrm>
            <a:off x="9271084" y="4865627"/>
            <a:ext cx="2882816" cy="1973648"/>
          </a:xfrm>
          <a:custGeom>
            <a:avLst/>
            <a:gdLst>
              <a:gd name="connsiteX0" fmla="*/ 2700251 w 2882816"/>
              <a:gd name="connsiteY0" fmla="*/ 108 h 1973648"/>
              <a:gd name="connsiteX1" fmla="*/ 2805363 w 2882816"/>
              <a:gd name="connsiteY1" fmla="*/ 14640 h 1973648"/>
              <a:gd name="connsiteX2" fmla="*/ 2882816 w 2882816"/>
              <a:gd name="connsiteY2" fmla="*/ 44695 h 1973648"/>
              <a:gd name="connsiteX3" fmla="*/ 2882816 w 2882816"/>
              <a:gd name="connsiteY3" fmla="*/ 1973648 h 1973648"/>
              <a:gd name="connsiteX4" fmla="*/ 0 w 2882816"/>
              <a:gd name="connsiteY4" fmla="*/ 1973648 h 1973648"/>
              <a:gd name="connsiteX5" fmla="*/ 0 w 2882816"/>
              <a:gd name="connsiteY5" fmla="*/ 1768425 h 1973648"/>
              <a:gd name="connsiteX6" fmla="*/ 69180 w 2882816"/>
              <a:gd name="connsiteY6" fmla="*/ 1522685 h 1973648"/>
              <a:gd name="connsiteX7" fmla="*/ 255989 w 2882816"/>
              <a:gd name="connsiteY7" fmla="*/ 1340843 h 1973648"/>
              <a:gd name="connsiteX8" fmla="*/ 2476479 w 2882816"/>
              <a:gd name="connsiteY8" fmla="*/ 53028 h 1973648"/>
              <a:gd name="connsiteX9" fmla="*/ 2700251 w 2882816"/>
              <a:gd name="connsiteY9" fmla="*/ 108 h 1973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882816" h="1973648">
                <a:moveTo>
                  <a:pt x="2700251" y="108"/>
                </a:moveTo>
                <a:cubicBezTo>
                  <a:pt x="2735840" y="812"/>
                  <a:pt x="2771116" y="5738"/>
                  <a:pt x="2805363" y="14640"/>
                </a:cubicBezTo>
                <a:lnTo>
                  <a:pt x="2882816" y="44695"/>
                </a:lnTo>
                <a:lnTo>
                  <a:pt x="2882816" y="1973648"/>
                </a:lnTo>
                <a:lnTo>
                  <a:pt x="0" y="1973648"/>
                </a:lnTo>
                <a:lnTo>
                  <a:pt x="0" y="1768425"/>
                </a:lnTo>
                <a:cubicBezTo>
                  <a:pt x="1249" y="1681726"/>
                  <a:pt x="24975" y="1596998"/>
                  <a:pt x="69180" y="1522685"/>
                </a:cubicBezTo>
                <a:cubicBezTo>
                  <a:pt x="114134" y="1446401"/>
                  <a:pt x="178568" y="1383910"/>
                  <a:pt x="255989" y="1340843"/>
                </a:cubicBezTo>
                <a:lnTo>
                  <a:pt x="2476479" y="53028"/>
                </a:lnTo>
                <a:cubicBezTo>
                  <a:pt x="2545408" y="16716"/>
                  <a:pt x="2622330" y="-1581"/>
                  <a:pt x="2700251" y="108"/>
                </a:cubicBezTo>
                <a:close/>
              </a:path>
            </a:pathLst>
          </a:custGeom>
        </p:spPr>
        <p:txBody>
          <a:bodyPr wrap="square">
            <a:noAutofit/>
          </a:bodyPr>
          <a:lstStyle>
            <a:lvl1pPr>
              <a:defRPr sz="1600"/>
            </a:lvl1pPr>
          </a:lstStyle>
          <a:p>
            <a:endParaRPr lang="en-ID"/>
          </a:p>
        </p:txBody>
      </p:sp>
      <p:sp>
        <p:nvSpPr>
          <p:cNvPr id="9" name="Picture Placeholder 8">
            <a:extLst>
              <a:ext uri="{FF2B5EF4-FFF2-40B4-BE49-F238E27FC236}">
                <a16:creationId xmlns:a16="http://schemas.microsoft.com/office/drawing/2014/main" id="{C9CDBAC6-EA6E-45E0-BA52-86B04C34E324}"/>
              </a:ext>
            </a:extLst>
          </p:cNvPr>
          <p:cNvSpPr>
            <a:spLocks noGrp="1"/>
          </p:cNvSpPr>
          <p:nvPr>
            <p:ph type="pic" sz="quarter" idx="12"/>
          </p:nvPr>
        </p:nvSpPr>
        <p:spPr>
          <a:xfrm>
            <a:off x="6319660" y="91737"/>
            <a:ext cx="5393543" cy="6078039"/>
          </a:xfrm>
          <a:custGeom>
            <a:avLst/>
            <a:gdLst>
              <a:gd name="connsiteX0" fmla="*/ 2700251 w 5393543"/>
              <a:gd name="connsiteY0" fmla="*/ 108 h 6078039"/>
              <a:gd name="connsiteX1" fmla="*/ 2904293 w 5393543"/>
              <a:gd name="connsiteY1" fmla="*/ 53028 h 6078039"/>
              <a:gd name="connsiteX2" fmla="*/ 5119788 w 5393543"/>
              <a:gd name="connsiteY2" fmla="*/ 1339154 h 6078039"/>
              <a:gd name="connsiteX3" fmla="*/ 5307846 w 5393543"/>
              <a:gd name="connsiteY3" fmla="*/ 1511707 h 6078039"/>
              <a:gd name="connsiteX4" fmla="*/ 5393509 w 5393543"/>
              <a:gd name="connsiteY4" fmla="*/ 1782781 h 6078039"/>
              <a:gd name="connsiteX5" fmla="*/ 5393509 w 5393543"/>
              <a:gd name="connsiteY5" fmla="*/ 4273400 h 6078039"/>
              <a:gd name="connsiteX6" fmla="*/ 5333570 w 5393543"/>
              <a:gd name="connsiteY6" fmla="*/ 4527022 h 6078039"/>
              <a:gd name="connsiteX7" fmla="*/ 5147260 w 5393543"/>
              <a:gd name="connsiteY7" fmla="*/ 4732791 h 6078039"/>
              <a:gd name="connsiteX8" fmla="*/ 2933514 w 5393543"/>
              <a:gd name="connsiteY8" fmla="*/ 6013286 h 6078039"/>
              <a:gd name="connsiteX9" fmla="*/ 2684267 w 5393543"/>
              <a:gd name="connsiteY9" fmla="*/ 6078029 h 6078039"/>
              <a:gd name="connsiteX10" fmla="*/ 2440765 w 5393543"/>
              <a:gd name="connsiteY10" fmla="*/ 6013286 h 6078039"/>
              <a:gd name="connsiteX11" fmla="*/ 247998 w 5393543"/>
              <a:gd name="connsiteY11" fmla="*/ 4743487 h 6078039"/>
              <a:gd name="connsiteX12" fmla="*/ 61438 w 5393543"/>
              <a:gd name="connsiteY12" fmla="*/ 4528711 h 6078039"/>
              <a:gd name="connsiteX13" fmla="*/ 0 w 5393543"/>
              <a:gd name="connsiteY13" fmla="*/ 4278185 h 6078039"/>
              <a:gd name="connsiteX14" fmla="*/ 0 w 5393543"/>
              <a:gd name="connsiteY14" fmla="*/ 1768425 h 6078039"/>
              <a:gd name="connsiteX15" fmla="*/ 69180 w 5393543"/>
              <a:gd name="connsiteY15" fmla="*/ 1522685 h 6078039"/>
              <a:gd name="connsiteX16" fmla="*/ 255990 w 5393543"/>
              <a:gd name="connsiteY16" fmla="*/ 1340843 h 6078039"/>
              <a:gd name="connsiteX17" fmla="*/ 2476479 w 5393543"/>
              <a:gd name="connsiteY17" fmla="*/ 53028 h 6078039"/>
              <a:gd name="connsiteX18" fmla="*/ 2700251 w 5393543"/>
              <a:gd name="connsiteY18" fmla="*/ 108 h 6078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393543" h="6078039">
                <a:moveTo>
                  <a:pt x="2700251" y="108"/>
                </a:moveTo>
                <a:cubicBezTo>
                  <a:pt x="2771428" y="1516"/>
                  <a:pt x="2841357" y="19812"/>
                  <a:pt x="2904293" y="53028"/>
                </a:cubicBezTo>
                <a:lnTo>
                  <a:pt x="5119788" y="1339154"/>
                </a:lnTo>
                <a:cubicBezTo>
                  <a:pt x="5195960" y="1380251"/>
                  <a:pt x="5260394" y="1439364"/>
                  <a:pt x="5307846" y="1511707"/>
                </a:cubicBezTo>
                <a:cubicBezTo>
                  <a:pt x="5361042" y="1592494"/>
                  <a:pt x="5390512" y="1686230"/>
                  <a:pt x="5393509" y="1782781"/>
                </a:cubicBezTo>
                <a:lnTo>
                  <a:pt x="5393509" y="4273400"/>
                </a:lnTo>
                <a:cubicBezTo>
                  <a:pt x="5394508" y="4361506"/>
                  <a:pt x="5374029" y="4448486"/>
                  <a:pt x="5333570" y="4527022"/>
                </a:cubicBezTo>
                <a:cubicBezTo>
                  <a:pt x="5290364" y="4610624"/>
                  <a:pt x="5226180" y="4681560"/>
                  <a:pt x="5147260" y="4732791"/>
                </a:cubicBezTo>
                <a:lnTo>
                  <a:pt x="2933514" y="6013286"/>
                </a:lnTo>
                <a:cubicBezTo>
                  <a:pt x="2857341" y="6056354"/>
                  <a:pt x="2771428" y="6078592"/>
                  <a:pt x="2684267" y="6078029"/>
                </a:cubicBezTo>
                <a:cubicBezTo>
                  <a:pt x="2598854" y="6077466"/>
                  <a:pt x="2515189" y="6055228"/>
                  <a:pt x="2440765" y="6013286"/>
                </a:cubicBezTo>
                <a:lnTo>
                  <a:pt x="247998" y="4743487"/>
                </a:lnTo>
                <a:cubicBezTo>
                  <a:pt x="169078" y="4688597"/>
                  <a:pt x="104893" y="4614847"/>
                  <a:pt x="61438" y="4528711"/>
                </a:cubicBezTo>
                <a:cubicBezTo>
                  <a:pt x="22228" y="4451020"/>
                  <a:pt x="1249" y="4365165"/>
                  <a:pt x="0" y="4278185"/>
                </a:cubicBezTo>
                <a:lnTo>
                  <a:pt x="0" y="1768425"/>
                </a:lnTo>
                <a:cubicBezTo>
                  <a:pt x="1249" y="1681726"/>
                  <a:pt x="24975" y="1596998"/>
                  <a:pt x="69180" y="1522685"/>
                </a:cubicBezTo>
                <a:cubicBezTo>
                  <a:pt x="114134" y="1446401"/>
                  <a:pt x="178568" y="1383910"/>
                  <a:pt x="255990" y="1340843"/>
                </a:cubicBezTo>
                <a:lnTo>
                  <a:pt x="2476479" y="53028"/>
                </a:lnTo>
                <a:cubicBezTo>
                  <a:pt x="2545408" y="16716"/>
                  <a:pt x="2622330" y="-1581"/>
                  <a:pt x="2700251" y="108"/>
                </a:cubicBezTo>
                <a:close/>
              </a:path>
            </a:pathLst>
          </a:custGeom>
        </p:spPr>
        <p:txBody>
          <a:bodyPr wrap="square">
            <a:noAutofit/>
          </a:bodyPr>
          <a:lstStyle>
            <a:lvl1pPr>
              <a:defRPr sz="1600"/>
            </a:lvl1pPr>
          </a:lstStyle>
          <a:p>
            <a:endParaRPr lang="en-ID"/>
          </a:p>
        </p:txBody>
      </p:sp>
    </p:spTree>
    <p:extLst>
      <p:ext uri="{BB962C8B-B14F-4D97-AF65-F5344CB8AC3E}">
        <p14:creationId xmlns:p14="http://schemas.microsoft.com/office/powerpoint/2010/main" val="178101140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51247DDC-1546-4631-BA29-7493E1E46BF5}"/>
              </a:ext>
            </a:extLst>
          </p:cNvPr>
          <p:cNvSpPr>
            <a:spLocks noGrp="1"/>
          </p:cNvSpPr>
          <p:nvPr>
            <p:ph type="pic" sz="quarter" idx="12"/>
          </p:nvPr>
        </p:nvSpPr>
        <p:spPr>
          <a:xfrm>
            <a:off x="7263558" y="826507"/>
            <a:ext cx="3773580" cy="4252486"/>
          </a:xfrm>
          <a:custGeom>
            <a:avLst/>
            <a:gdLst>
              <a:gd name="connsiteX0" fmla="*/ 2700251 w 5393543"/>
              <a:gd name="connsiteY0" fmla="*/ 108 h 6078039"/>
              <a:gd name="connsiteX1" fmla="*/ 2904293 w 5393543"/>
              <a:gd name="connsiteY1" fmla="*/ 53028 h 6078039"/>
              <a:gd name="connsiteX2" fmla="*/ 5119788 w 5393543"/>
              <a:gd name="connsiteY2" fmla="*/ 1339154 h 6078039"/>
              <a:gd name="connsiteX3" fmla="*/ 5307846 w 5393543"/>
              <a:gd name="connsiteY3" fmla="*/ 1511707 h 6078039"/>
              <a:gd name="connsiteX4" fmla="*/ 5393509 w 5393543"/>
              <a:gd name="connsiteY4" fmla="*/ 1782781 h 6078039"/>
              <a:gd name="connsiteX5" fmla="*/ 5393509 w 5393543"/>
              <a:gd name="connsiteY5" fmla="*/ 4273400 h 6078039"/>
              <a:gd name="connsiteX6" fmla="*/ 5333570 w 5393543"/>
              <a:gd name="connsiteY6" fmla="*/ 4527022 h 6078039"/>
              <a:gd name="connsiteX7" fmla="*/ 5147260 w 5393543"/>
              <a:gd name="connsiteY7" fmla="*/ 4732791 h 6078039"/>
              <a:gd name="connsiteX8" fmla="*/ 2933514 w 5393543"/>
              <a:gd name="connsiteY8" fmla="*/ 6013286 h 6078039"/>
              <a:gd name="connsiteX9" fmla="*/ 2684267 w 5393543"/>
              <a:gd name="connsiteY9" fmla="*/ 6078029 h 6078039"/>
              <a:gd name="connsiteX10" fmla="*/ 2440765 w 5393543"/>
              <a:gd name="connsiteY10" fmla="*/ 6013286 h 6078039"/>
              <a:gd name="connsiteX11" fmla="*/ 247998 w 5393543"/>
              <a:gd name="connsiteY11" fmla="*/ 4743487 h 6078039"/>
              <a:gd name="connsiteX12" fmla="*/ 61438 w 5393543"/>
              <a:gd name="connsiteY12" fmla="*/ 4528711 h 6078039"/>
              <a:gd name="connsiteX13" fmla="*/ 0 w 5393543"/>
              <a:gd name="connsiteY13" fmla="*/ 4278185 h 6078039"/>
              <a:gd name="connsiteX14" fmla="*/ 0 w 5393543"/>
              <a:gd name="connsiteY14" fmla="*/ 1768425 h 6078039"/>
              <a:gd name="connsiteX15" fmla="*/ 69180 w 5393543"/>
              <a:gd name="connsiteY15" fmla="*/ 1522685 h 6078039"/>
              <a:gd name="connsiteX16" fmla="*/ 255990 w 5393543"/>
              <a:gd name="connsiteY16" fmla="*/ 1340843 h 6078039"/>
              <a:gd name="connsiteX17" fmla="*/ 2476479 w 5393543"/>
              <a:gd name="connsiteY17" fmla="*/ 53028 h 6078039"/>
              <a:gd name="connsiteX18" fmla="*/ 2700251 w 5393543"/>
              <a:gd name="connsiteY18" fmla="*/ 108 h 6078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393543" h="6078039">
                <a:moveTo>
                  <a:pt x="2700251" y="108"/>
                </a:moveTo>
                <a:cubicBezTo>
                  <a:pt x="2771428" y="1516"/>
                  <a:pt x="2841357" y="19812"/>
                  <a:pt x="2904293" y="53028"/>
                </a:cubicBezTo>
                <a:lnTo>
                  <a:pt x="5119788" y="1339154"/>
                </a:lnTo>
                <a:cubicBezTo>
                  <a:pt x="5195960" y="1380251"/>
                  <a:pt x="5260394" y="1439364"/>
                  <a:pt x="5307846" y="1511707"/>
                </a:cubicBezTo>
                <a:cubicBezTo>
                  <a:pt x="5361042" y="1592494"/>
                  <a:pt x="5390512" y="1686230"/>
                  <a:pt x="5393509" y="1782781"/>
                </a:cubicBezTo>
                <a:lnTo>
                  <a:pt x="5393509" y="4273400"/>
                </a:lnTo>
                <a:cubicBezTo>
                  <a:pt x="5394508" y="4361506"/>
                  <a:pt x="5374029" y="4448486"/>
                  <a:pt x="5333570" y="4527022"/>
                </a:cubicBezTo>
                <a:cubicBezTo>
                  <a:pt x="5290364" y="4610624"/>
                  <a:pt x="5226180" y="4681560"/>
                  <a:pt x="5147260" y="4732791"/>
                </a:cubicBezTo>
                <a:lnTo>
                  <a:pt x="2933514" y="6013286"/>
                </a:lnTo>
                <a:cubicBezTo>
                  <a:pt x="2857341" y="6056354"/>
                  <a:pt x="2771428" y="6078592"/>
                  <a:pt x="2684267" y="6078029"/>
                </a:cubicBezTo>
                <a:cubicBezTo>
                  <a:pt x="2598854" y="6077466"/>
                  <a:pt x="2515189" y="6055228"/>
                  <a:pt x="2440765" y="6013286"/>
                </a:cubicBezTo>
                <a:lnTo>
                  <a:pt x="247998" y="4743487"/>
                </a:lnTo>
                <a:cubicBezTo>
                  <a:pt x="169078" y="4688597"/>
                  <a:pt x="104893" y="4614847"/>
                  <a:pt x="61438" y="4528711"/>
                </a:cubicBezTo>
                <a:cubicBezTo>
                  <a:pt x="22228" y="4451020"/>
                  <a:pt x="1249" y="4365165"/>
                  <a:pt x="0" y="4278185"/>
                </a:cubicBezTo>
                <a:lnTo>
                  <a:pt x="0" y="1768425"/>
                </a:lnTo>
                <a:cubicBezTo>
                  <a:pt x="1249" y="1681726"/>
                  <a:pt x="24975" y="1596998"/>
                  <a:pt x="69180" y="1522685"/>
                </a:cubicBezTo>
                <a:cubicBezTo>
                  <a:pt x="114134" y="1446401"/>
                  <a:pt x="178568" y="1383910"/>
                  <a:pt x="255990" y="1340843"/>
                </a:cubicBezTo>
                <a:lnTo>
                  <a:pt x="2476479" y="53028"/>
                </a:lnTo>
                <a:cubicBezTo>
                  <a:pt x="2545408" y="16716"/>
                  <a:pt x="2622330" y="-1581"/>
                  <a:pt x="2700251" y="108"/>
                </a:cubicBezTo>
                <a:close/>
              </a:path>
            </a:pathLst>
          </a:custGeom>
        </p:spPr>
        <p:txBody>
          <a:bodyPr wrap="square">
            <a:noAutofit/>
          </a:bodyPr>
          <a:lstStyle>
            <a:lvl1pPr>
              <a:defRPr sz="1600"/>
            </a:lvl1pPr>
          </a:lstStyle>
          <a:p>
            <a:endParaRPr lang="en-ID"/>
          </a:p>
        </p:txBody>
      </p:sp>
    </p:spTree>
    <p:extLst>
      <p:ext uri="{BB962C8B-B14F-4D97-AF65-F5344CB8AC3E}">
        <p14:creationId xmlns:p14="http://schemas.microsoft.com/office/powerpoint/2010/main" val="239273597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Slide with photo">
    <p:bg>
      <p:bgPr>
        <a:solidFill>
          <a:srgbClr val="FFFFFF"/>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1633728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5" name="Picture Placeholder 8">
            <a:extLst>
              <a:ext uri="{FF2B5EF4-FFF2-40B4-BE49-F238E27FC236}">
                <a16:creationId xmlns:a16="http://schemas.microsoft.com/office/drawing/2014/main" id="{1B51F568-9AAB-40C6-901C-52132A8280F9}"/>
              </a:ext>
            </a:extLst>
          </p:cNvPr>
          <p:cNvSpPr>
            <a:spLocks noGrp="1"/>
          </p:cNvSpPr>
          <p:nvPr>
            <p:ph type="pic" sz="quarter" idx="11"/>
          </p:nvPr>
        </p:nvSpPr>
        <p:spPr>
          <a:xfrm>
            <a:off x="3721805" y="1429821"/>
            <a:ext cx="8470195" cy="1711721"/>
          </a:xfrm>
          <a:custGeom>
            <a:avLst/>
            <a:gdLst>
              <a:gd name="connsiteX0" fmla="*/ 0 w 2553607"/>
              <a:gd name="connsiteY0" fmla="*/ 0 h 2229853"/>
              <a:gd name="connsiteX1" fmla="*/ 2553607 w 2553607"/>
              <a:gd name="connsiteY1" fmla="*/ 0 h 2229853"/>
              <a:gd name="connsiteX2" fmla="*/ 2553607 w 2553607"/>
              <a:gd name="connsiteY2" fmla="*/ 2229853 h 2229853"/>
              <a:gd name="connsiteX3" fmla="*/ 0 w 2553607"/>
              <a:gd name="connsiteY3" fmla="*/ 2229853 h 2229853"/>
            </a:gdLst>
            <a:ahLst/>
            <a:cxnLst>
              <a:cxn ang="0">
                <a:pos x="connsiteX0" y="connsiteY0"/>
              </a:cxn>
              <a:cxn ang="0">
                <a:pos x="connsiteX1" y="connsiteY1"/>
              </a:cxn>
              <a:cxn ang="0">
                <a:pos x="connsiteX2" y="connsiteY2"/>
              </a:cxn>
              <a:cxn ang="0">
                <a:pos x="connsiteX3" y="connsiteY3"/>
              </a:cxn>
            </a:cxnLst>
            <a:rect l="l" t="t" r="r" b="b"/>
            <a:pathLst>
              <a:path w="2553607" h="2229853">
                <a:moveTo>
                  <a:pt x="0" y="0"/>
                </a:moveTo>
                <a:lnTo>
                  <a:pt x="2553607" y="0"/>
                </a:lnTo>
                <a:lnTo>
                  <a:pt x="2553607" y="2229853"/>
                </a:lnTo>
                <a:lnTo>
                  <a:pt x="0" y="2229853"/>
                </a:lnTo>
                <a:close/>
              </a:path>
            </a:pathLst>
          </a:custGeom>
        </p:spPr>
        <p:txBody>
          <a:bodyPr wrap="square">
            <a:noAutofit/>
          </a:bodyPr>
          <a:lstStyle>
            <a:lvl1pPr>
              <a:defRPr sz="1600"/>
            </a:lvl1pPr>
          </a:lstStyle>
          <a:p>
            <a:endParaRPr lang="en-US"/>
          </a:p>
        </p:txBody>
      </p:sp>
    </p:spTree>
    <p:extLst>
      <p:ext uri="{BB962C8B-B14F-4D97-AF65-F5344CB8AC3E}">
        <p14:creationId xmlns:p14="http://schemas.microsoft.com/office/powerpoint/2010/main" val="126418157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5_Custom Layout">
    <p:spTree>
      <p:nvGrpSpPr>
        <p:cNvPr id="1" name=""/>
        <p:cNvGrpSpPr/>
        <p:nvPr/>
      </p:nvGrpSpPr>
      <p:grpSpPr>
        <a:xfrm>
          <a:off x="0" y="0"/>
          <a:ext cx="0" cy="0"/>
          <a:chOff x="0" y="0"/>
          <a:chExt cx="0" cy="0"/>
        </a:xfrm>
      </p:grpSpPr>
      <p:sp>
        <p:nvSpPr>
          <p:cNvPr id="5" name="Picture Placeholder 2">
            <a:extLst>
              <a:ext uri="{FF2B5EF4-FFF2-40B4-BE49-F238E27FC236}">
                <a16:creationId xmlns:a16="http://schemas.microsoft.com/office/drawing/2014/main" id="{EB2C572F-5E39-4C8B-89CA-112D5DA760A4}"/>
              </a:ext>
            </a:extLst>
          </p:cNvPr>
          <p:cNvSpPr>
            <a:spLocks noGrp="1"/>
          </p:cNvSpPr>
          <p:nvPr>
            <p:ph type="pic" sz="quarter" idx="11"/>
          </p:nvPr>
        </p:nvSpPr>
        <p:spPr>
          <a:xfrm>
            <a:off x="6238317" y="2368487"/>
            <a:ext cx="1192998" cy="2121025"/>
          </a:xfrm>
          <a:prstGeom prst="rect">
            <a:avLst/>
          </a:prstGeom>
        </p:spPr>
        <p:txBody>
          <a:bodyPr/>
          <a:lstStyle>
            <a:lvl1pPr>
              <a:defRPr sz="1600"/>
            </a:lvl1pPr>
          </a:lstStyle>
          <a:p>
            <a:endParaRPr lang="id-ID"/>
          </a:p>
        </p:txBody>
      </p:sp>
    </p:spTree>
    <p:extLst>
      <p:ext uri="{BB962C8B-B14F-4D97-AF65-F5344CB8AC3E}">
        <p14:creationId xmlns:p14="http://schemas.microsoft.com/office/powerpoint/2010/main" val="378593640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cSld name="3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10/21/2022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78546767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6_Custom Layout">
    <p:spTree>
      <p:nvGrpSpPr>
        <p:cNvPr id="1" name=""/>
        <p:cNvGrpSpPr/>
        <p:nvPr/>
      </p:nvGrpSpPr>
      <p:grpSpPr>
        <a:xfrm>
          <a:off x="0" y="0"/>
          <a:ext cx="0" cy="0"/>
          <a:chOff x="0" y="0"/>
          <a:chExt cx="0" cy="0"/>
        </a:xfrm>
      </p:grpSpPr>
      <p:sp>
        <p:nvSpPr>
          <p:cNvPr id="15" name="Picture Placeholder 14">
            <a:extLst>
              <a:ext uri="{FF2B5EF4-FFF2-40B4-BE49-F238E27FC236}">
                <a16:creationId xmlns:a16="http://schemas.microsoft.com/office/drawing/2014/main" id="{D701295F-78A2-F7B6-D720-831EBFE3A467}"/>
              </a:ext>
            </a:extLst>
          </p:cNvPr>
          <p:cNvSpPr>
            <a:spLocks noGrp="1"/>
          </p:cNvSpPr>
          <p:nvPr>
            <p:ph type="pic" sz="quarter" idx="11"/>
          </p:nvPr>
        </p:nvSpPr>
        <p:spPr>
          <a:xfrm>
            <a:off x="4856531" y="1485973"/>
            <a:ext cx="2478939" cy="1606662"/>
          </a:xfrm>
          <a:prstGeom prst="rect">
            <a:avLst/>
          </a:prstGeom>
        </p:spPr>
        <p:txBody>
          <a:bodyPr wrap="square">
            <a:noAutofit/>
          </a:bodyPr>
          <a:lstStyle>
            <a:lvl1pPr>
              <a:defRPr sz="2000"/>
            </a:lvl1pPr>
          </a:lstStyle>
          <a:p>
            <a:endParaRPr lang="en-US"/>
          </a:p>
        </p:txBody>
      </p:sp>
      <p:sp>
        <p:nvSpPr>
          <p:cNvPr id="16" name="Picture Placeholder 15">
            <a:extLst>
              <a:ext uri="{FF2B5EF4-FFF2-40B4-BE49-F238E27FC236}">
                <a16:creationId xmlns:a16="http://schemas.microsoft.com/office/drawing/2014/main" id="{E930F8CA-7B45-958A-C99F-5D4B27969875}"/>
              </a:ext>
            </a:extLst>
          </p:cNvPr>
          <p:cNvSpPr>
            <a:spLocks noGrp="1"/>
          </p:cNvSpPr>
          <p:nvPr>
            <p:ph type="pic" sz="quarter" idx="12"/>
          </p:nvPr>
        </p:nvSpPr>
        <p:spPr>
          <a:xfrm>
            <a:off x="8544096" y="1485973"/>
            <a:ext cx="2478939" cy="1606662"/>
          </a:xfrm>
          <a:prstGeom prst="rect">
            <a:avLst/>
          </a:prstGeom>
        </p:spPr>
        <p:txBody>
          <a:bodyPr wrap="square">
            <a:noAutofit/>
          </a:bodyPr>
          <a:lstStyle>
            <a:lvl1pPr>
              <a:defRPr sz="2000"/>
            </a:lvl1pPr>
          </a:lstStyle>
          <a:p>
            <a:endParaRPr lang="en-US"/>
          </a:p>
        </p:txBody>
      </p:sp>
      <p:sp>
        <p:nvSpPr>
          <p:cNvPr id="17" name="Picture Placeholder 16">
            <a:extLst>
              <a:ext uri="{FF2B5EF4-FFF2-40B4-BE49-F238E27FC236}">
                <a16:creationId xmlns:a16="http://schemas.microsoft.com/office/drawing/2014/main" id="{21774AD4-DC44-D934-FC49-FCC1850FD6EB}"/>
              </a:ext>
            </a:extLst>
          </p:cNvPr>
          <p:cNvSpPr>
            <a:spLocks noGrp="1"/>
          </p:cNvSpPr>
          <p:nvPr>
            <p:ph type="pic" sz="quarter" idx="13"/>
          </p:nvPr>
        </p:nvSpPr>
        <p:spPr>
          <a:xfrm>
            <a:off x="3012749" y="4248223"/>
            <a:ext cx="2478939" cy="1606662"/>
          </a:xfrm>
          <a:prstGeom prst="rect">
            <a:avLst/>
          </a:prstGeom>
        </p:spPr>
        <p:txBody>
          <a:bodyPr wrap="square">
            <a:noAutofit/>
          </a:bodyPr>
          <a:lstStyle>
            <a:lvl1pPr>
              <a:defRPr sz="2000"/>
            </a:lvl1pPr>
          </a:lstStyle>
          <a:p>
            <a:endParaRPr lang="en-US"/>
          </a:p>
        </p:txBody>
      </p:sp>
      <p:sp>
        <p:nvSpPr>
          <p:cNvPr id="18" name="Picture Placeholder 17">
            <a:extLst>
              <a:ext uri="{FF2B5EF4-FFF2-40B4-BE49-F238E27FC236}">
                <a16:creationId xmlns:a16="http://schemas.microsoft.com/office/drawing/2014/main" id="{785AF269-FD7D-DF50-8A69-13E60DA17F24}"/>
              </a:ext>
            </a:extLst>
          </p:cNvPr>
          <p:cNvSpPr>
            <a:spLocks noGrp="1"/>
          </p:cNvSpPr>
          <p:nvPr>
            <p:ph type="pic" sz="quarter" idx="14"/>
          </p:nvPr>
        </p:nvSpPr>
        <p:spPr>
          <a:xfrm>
            <a:off x="6700314" y="4248223"/>
            <a:ext cx="2478939" cy="1606662"/>
          </a:xfrm>
          <a:prstGeom prst="rect">
            <a:avLst/>
          </a:prstGeom>
        </p:spPr>
        <p:txBody>
          <a:bodyPr wrap="square">
            <a:noAutofit/>
          </a:bodyPr>
          <a:lstStyle>
            <a:lvl1pPr>
              <a:defRPr sz="2000"/>
            </a:lvl1pPr>
          </a:lstStyle>
          <a:p>
            <a:endParaRPr lang="en-US"/>
          </a:p>
        </p:txBody>
      </p:sp>
      <p:sp>
        <p:nvSpPr>
          <p:cNvPr id="10" name="Picture Placeholder 9">
            <a:extLst>
              <a:ext uri="{FF2B5EF4-FFF2-40B4-BE49-F238E27FC236}">
                <a16:creationId xmlns:a16="http://schemas.microsoft.com/office/drawing/2014/main" id="{F04D3179-8DF0-032B-3460-03C6C0BD0384}"/>
              </a:ext>
            </a:extLst>
          </p:cNvPr>
          <p:cNvSpPr>
            <a:spLocks noGrp="1"/>
          </p:cNvSpPr>
          <p:nvPr>
            <p:ph type="pic" sz="quarter" idx="10"/>
          </p:nvPr>
        </p:nvSpPr>
        <p:spPr>
          <a:xfrm>
            <a:off x="1168968" y="1485973"/>
            <a:ext cx="2478939" cy="1606662"/>
          </a:xfrm>
          <a:prstGeom prst="rect">
            <a:avLst/>
          </a:prstGeom>
        </p:spPr>
        <p:txBody>
          <a:bodyPr wrap="square">
            <a:noAutofit/>
          </a:bodyPr>
          <a:lstStyle>
            <a:lvl1pPr>
              <a:defRPr sz="2400"/>
            </a:lvl1pPr>
          </a:lstStyle>
          <a:p>
            <a:endParaRPr lang="en-US"/>
          </a:p>
        </p:txBody>
      </p:sp>
    </p:spTree>
    <p:extLst>
      <p:ext uri="{BB962C8B-B14F-4D97-AF65-F5344CB8AC3E}">
        <p14:creationId xmlns:p14="http://schemas.microsoft.com/office/powerpoint/2010/main" val="33982664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3_Title Slide">
    <p:spTree>
      <p:nvGrpSpPr>
        <p:cNvPr id="1" name=""/>
        <p:cNvGrpSpPr/>
        <p:nvPr/>
      </p:nvGrpSpPr>
      <p:grpSpPr>
        <a:xfrm>
          <a:off x="0" y="0"/>
          <a:ext cx="0" cy="0"/>
          <a:chOff x="0" y="0"/>
          <a:chExt cx="0" cy="0"/>
        </a:xfrm>
      </p:grpSpPr>
      <p:sp>
        <p:nvSpPr>
          <p:cNvPr id="8" name="Picture Placeholder 7"/>
          <p:cNvSpPr>
            <a:spLocks noGrp="1"/>
          </p:cNvSpPr>
          <p:nvPr>
            <p:ph type="pic" sz="quarter" idx="10"/>
          </p:nvPr>
        </p:nvSpPr>
        <p:spPr>
          <a:xfrm>
            <a:off x="0" y="0"/>
            <a:ext cx="12192000" cy="6858000"/>
          </a:xfrm>
          <a:pattFill prst="pct20">
            <a:fgClr>
              <a:schemeClr val="accent1"/>
            </a:fgClr>
            <a:bgClr>
              <a:schemeClr val="bg1"/>
            </a:bgClr>
          </a:pattFill>
        </p:spPr>
        <p:txBody>
          <a:bodyPr rtlCol="0">
            <a:normAutofit/>
          </a:bodyPr>
          <a:lstStyle>
            <a:lvl1pPr>
              <a:defRPr sz="1866"/>
            </a:lvl1pPr>
          </a:lstStyle>
          <a:p>
            <a:pPr lvl="0"/>
            <a:r>
              <a:rPr lang="en-US" noProof="0"/>
              <a:t>Click icon to add picture</a:t>
            </a:r>
            <a:endParaRPr lang="en-US" noProof="0" dirty="0"/>
          </a:p>
        </p:txBody>
      </p:sp>
    </p:spTree>
    <p:extLst>
      <p:ext uri="{BB962C8B-B14F-4D97-AF65-F5344CB8AC3E}">
        <p14:creationId xmlns:p14="http://schemas.microsoft.com/office/powerpoint/2010/main" val="143297370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45_Title Slide">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64874C5-5EF1-4EBA-965D-F7D5F46D458E}"/>
              </a:ext>
            </a:extLst>
          </p:cNvPr>
          <p:cNvSpPr>
            <a:spLocks noGrp="1"/>
          </p:cNvSpPr>
          <p:nvPr>
            <p:ph type="pic" sz="quarter" idx="13"/>
          </p:nvPr>
        </p:nvSpPr>
        <p:spPr>
          <a:xfrm>
            <a:off x="5597011" y="0"/>
            <a:ext cx="6594989" cy="6858000"/>
          </a:xfrm>
          <a:prstGeom prst="rect">
            <a:avLst/>
          </a:prstGeom>
        </p:spPr>
        <p:txBody>
          <a:bodyPr wrap="square">
            <a:noAutofit/>
          </a:bodyPr>
          <a:lstStyle>
            <a:lvl1pPr marL="0" indent="0">
              <a:buNone/>
              <a:defRPr sz="1500">
                <a:solidFill>
                  <a:schemeClr val="bg1">
                    <a:lumMod val="75000"/>
                  </a:schemeClr>
                </a:solidFill>
              </a:defRPr>
            </a:lvl1pPr>
          </a:lstStyle>
          <a:p>
            <a:endParaRPr lang="en-US"/>
          </a:p>
        </p:txBody>
      </p:sp>
    </p:spTree>
    <p:extLst>
      <p:ext uri="{BB962C8B-B14F-4D97-AF65-F5344CB8AC3E}">
        <p14:creationId xmlns:p14="http://schemas.microsoft.com/office/powerpoint/2010/main" val="2536648923"/>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nodePh="1">
                                  <p:stCondLst>
                                    <p:cond delay="0"/>
                                  </p:stCondLst>
                                  <p:endCondLst>
                                    <p:cond evt="begin" delay="0">
                                      <p:tn val="5"/>
                                    </p:cond>
                                  </p:end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250" fill="hold"/>
                                        <p:tgtEl>
                                          <p:spTgt spid="4"/>
                                        </p:tgtEl>
                                        <p:attrNameLst>
                                          <p:attrName>ppt_x</p:attrName>
                                        </p:attrNameLst>
                                      </p:cBhvr>
                                      <p:tavLst>
                                        <p:tav tm="0">
                                          <p:val>
                                            <p:strVal val="0-#ppt_w/2"/>
                                          </p:val>
                                        </p:tav>
                                        <p:tav tm="100000">
                                          <p:val>
                                            <p:strVal val="#ppt_x"/>
                                          </p:val>
                                        </p:tav>
                                      </p:tavLst>
                                    </p:anim>
                                    <p:anim calcmode="lin" valueType="num">
                                      <p:cBhvr additive="base">
                                        <p:cTn id="8" dur="125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47C1404-9C95-5637-9876-50933FD061F1}"/>
              </a:ext>
            </a:extLst>
          </p:cNvPr>
          <p:cNvSpPr/>
          <p:nvPr userDrawn="1"/>
        </p:nvSpPr>
        <p:spPr>
          <a:xfrm>
            <a:off x="0" y="0"/>
            <a:ext cx="12192000" cy="6858000"/>
          </a:xfrm>
          <a:prstGeom prst="rect">
            <a:avLst/>
          </a:prstGeom>
          <a:blipFill dpi="0" rotWithShape="1">
            <a:blip r:embed="rId24">
              <a:alphaModFix amt="36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p>
        </p:txBody>
      </p:sp>
      <p:sp>
        <p:nvSpPr>
          <p:cNvPr id="3" name="Rectangle 2">
            <a:extLst>
              <a:ext uri="{FF2B5EF4-FFF2-40B4-BE49-F238E27FC236}">
                <a16:creationId xmlns:a16="http://schemas.microsoft.com/office/drawing/2014/main" id="{C18D42BF-5509-2B14-95C7-E092498DF114}"/>
              </a:ext>
            </a:extLst>
          </p:cNvPr>
          <p:cNvSpPr/>
          <p:nvPr userDrawn="1"/>
        </p:nvSpPr>
        <p:spPr>
          <a:xfrm>
            <a:off x="-2234" y="0"/>
            <a:ext cx="933307" cy="9333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200"/>
          </a:p>
        </p:txBody>
      </p:sp>
      <p:pic>
        <p:nvPicPr>
          <p:cNvPr id="4" name="Picture 3">
            <a:extLst>
              <a:ext uri="{FF2B5EF4-FFF2-40B4-BE49-F238E27FC236}">
                <a16:creationId xmlns:a16="http://schemas.microsoft.com/office/drawing/2014/main" id="{A2090C40-7000-E5BB-87F9-94A292A89620}"/>
              </a:ext>
            </a:extLst>
          </p:cNvPr>
          <p:cNvPicPr>
            <a:picLocks noChangeAspect="1"/>
          </p:cNvPicPr>
          <p:nvPr userDrawn="1"/>
        </p:nvPicPr>
        <p:blipFill rotWithShape="1">
          <a:blip r:embed="rId25">
            <a:duotone>
              <a:prstClr val="black"/>
              <a:srgbClr val="5A5A5A">
                <a:tint val="45000"/>
                <a:satMod val="400000"/>
              </a:srgbClr>
            </a:duotone>
          </a:blip>
          <a:srcRect l="19472" r="19763" b="16966"/>
          <a:stretch/>
        </p:blipFill>
        <p:spPr>
          <a:xfrm>
            <a:off x="123964" y="274217"/>
            <a:ext cx="625393" cy="394242"/>
          </a:xfrm>
          <a:prstGeom prst="rect">
            <a:avLst/>
          </a:prstGeom>
        </p:spPr>
      </p:pic>
    </p:spTree>
    <p:extLst>
      <p:ext uri="{BB962C8B-B14F-4D97-AF65-F5344CB8AC3E}">
        <p14:creationId xmlns:p14="http://schemas.microsoft.com/office/powerpoint/2010/main" val="3969664600"/>
      </p:ext>
    </p:extLst>
  </p:cSld>
  <p:clrMap bg1="lt1" tx1="dk1" bg2="lt2" tx2="dk2" accent1="accent1" accent2="accent2" accent3="accent3" accent4="accent4" accent5="accent5" accent6="accent6" hlink="hlink" folHlink="folHlink"/>
  <p:sldLayoutIdLst>
    <p:sldLayoutId id="2147483649" r:id="rId1"/>
    <p:sldLayoutId id="2147483696" r:id="rId2"/>
    <p:sldLayoutId id="2147483650" r:id="rId3"/>
    <p:sldLayoutId id="2147483673" r:id="rId4"/>
    <p:sldLayoutId id="2147483651" r:id="rId5"/>
    <p:sldLayoutId id="2147483652" r:id="rId6"/>
    <p:sldLayoutId id="2147483653" r:id="rId7"/>
    <p:sldLayoutId id="2147483668" r:id="rId8"/>
    <p:sldLayoutId id="2147483669" r:id="rId9"/>
    <p:sldLayoutId id="2147483671" r:id="rId10"/>
    <p:sldLayoutId id="2147483694" r:id="rId11"/>
    <p:sldLayoutId id="2147483672" r:id="rId12"/>
    <p:sldLayoutId id="2147483674" r:id="rId13"/>
    <p:sldLayoutId id="2147483663" r:id="rId14"/>
    <p:sldLayoutId id="2147483675" r:id="rId15"/>
    <p:sldLayoutId id="2147483667" r:id="rId16"/>
    <p:sldLayoutId id="2147483670" r:id="rId17"/>
    <p:sldLayoutId id="2147483681" r:id="rId18"/>
    <p:sldLayoutId id="2147483692" r:id="rId19"/>
    <p:sldLayoutId id="2147483697" r:id="rId20"/>
    <p:sldLayoutId id="2147483693" r:id="rId21"/>
    <p:sldLayoutId id="2147483695" r:id="rId2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1.xml"/><Relationship Id="rId5" Type="http://schemas.openxmlformats.org/officeDocument/2006/relationships/image" Target="../media/image4.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2.png"/><Relationship Id="rId7" Type="http://schemas.openxmlformats.org/officeDocument/2006/relationships/image" Target="../media/image9.png"/><Relationship Id="rId2" Type="http://schemas.openxmlformats.org/officeDocument/2006/relationships/image" Target="../media/image6.png"/><Relationship Id="rId1" Type="http://schemas.openxmlformats.org/officeDocument/2006/relationships/slideLayout" Target="../slideLayouts/slideLayout11.xml"/><Relationship Id="rId6" Type="http://schemas.openxmlformats.org/officeDocument/2006/relationships/image" Target="../media/image8.tmp"/><Relationship Id="rId5" Type="http://schemas.microsoft.com/office/2007/relationships/hdphoto" Target="../media/hdphoto1.wdp"/><Relationship Id="rId4" Type="http://schemas.openxmlformats.org/officeDocument/2006/relationships/image" Target="../media/image7.png"/><Relationship Id="rId9" Type="http://schemas.openxmlformats.org/officeDocument/2006/relationships/image" Target="../media/image10.tmp"/></Relationships>
</file>

<file path=ppt/slides/_rels/slide4.xml.rels><?xml version="1.0" encoding="UTF-8" standalone="yes"?>
<Relationships xmlns="http://schemas.openxmlformats.org/package/2006/relationships"><Relationship Id="rId8" Type="http://schemas.openxmlformats.org/officeDocument/2006/relationships/image" Target="../media/image14.png"/><Relationship Id="rId13" Type="http://schemas.microsoft.com/office/2007/relationships/hdphoto" Target="../media/hdphoto8.wdp"/><Relationship Id="rId3" Type="http://schemas.microsoft.com/office/2007/relationships/hdphoto" Target="../media/hdphoto3.wdp"/><Relationship Id="rId7" Type="http://schemas.microsoft.com/office/2007/relationships/hdphoto" Target="../media/hdphoto5.wdp"/><Relationship Id="rId12" Type="http://schemas.openxmlformats.org/officeDocument/2006/relationships/image" Target="../media/image16.png"/><Relationship Id="rId2" Type="http://schemas.openxmlformats.org/officeDocument/2006/relationships/image" Target="../media/image11.png"/><Relationship Id="rId1" Type="http://schemas.openxmlformats.org/officeDocument/2006/relationships/slideLayout" Target="../slideLayouts/slideLayout1.xml"/><Relationship Id="rId6" Type="http://schemas.openxmlformats.org/officeDocument/2006/relationships/image" Target="../media/image13.png"/><Relationship Id="rId11" Type="http://schemas.microsoft.com/office/2007/relationships/hdphoto" Target="../media/hdphoto7.wdp"/><Relationship Id="rId5" Type="http://schemas.microsoft.com/office/2007/relationships/hdphoto" Target="../media/hdphoto4.wdp"/><Relationship Id="rId10" Type="http://schemas.openxmlformats.org/officeDocument/2006/relationships/image" Target="../media/image15.png"/><Relationship Id="rId4" Type="http://schemas.openxmlformats.org/officeDocument/2006/relationships/image" Target="../media/image12.png"/><Relationship Id="rId9" Type="http://schemas.microsoft.com/office/2007/relationships/hdphoto" Target="../media/hdphoto6.wdp"/></Relationships>
</file>

<file path=ppt/slides/_rels/slide5.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2.png"/><Relationship Id="rId7" Type="http://schemas.openxmlformats.org/officeDocument/2006/relationships/image" Target="../media/image20.svg"/><Relationship Id="rId2" Type="http://schemas.openxmlformats.org/officeDocument/2006/relationships/image" Target="../media/image6.png"/><Relationship Id="rId1" Type="http://schemas.openxmlformats.org/officeDocument/2006/relationships/slideLayout" Target="../slideLayouts/slideLayout1.xml"/><Relationship Id="rId6" Type="http://schemas.openxmlformats.org/officeDocument/2006/relationships/image" Target="../media/image19.png"/><Relationship Id="rId5" Type="http://schemas.openxmlformats.org/officeDocument/2006/relationships/image" Target="../media/image18.svg"/><Relationship Id="rId4" Type="http://schemas.openxmlformats.org/officeDocument/2006/relationships/image" Target="../media/image17.png"/><Relationship Id="rId9" Type="http://schemas.openxmlformats.org/officeDocument/2006/relationships/image" Target="../media/image22.svg"/></Relationships>
</file>

<file path=ppt/slides/_rels/slide6.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notesSlide" Target="../notesSlides/notesSlide2.xml"/><Relationship Id="rId1" Type="http://schemas.openxmlformats.org/officeDocument/2006/relationships/slideLayout" Target="../slideLayouts/slideLayout19.xml"/><Relationship Id="rId6" Type="http://schemas.openxmlformats.org/officeDocument/2006/relationships/image" Target="../media/image26.png"/><Relationship Id="rId11" Type="http://schemas.openxmlformats.org/officeDocument/2006/relationships/image" Target="../media/image31.png"/><Relationship Id="rId5" Type="http://schemas.openxmlformats.org/officeDocument/2006/relationships/image" Target="../media/image25.png"/><Relationship Id="rId10" Type="http://schemas.openxmlformats.org/officeDocument/2006/relationships/image" Target="../media/image30.png"/><Relationship Id="rId4" Type="http://schemas.openxmlformats.org/officeDocument/2006/relationships/image" Target="../media/image24.png"/><Relationship Id="rId9" Type="http://schemas.openxmlformats.org/officeDocument/2006/relationships/image" Target="../media/image29.png"/></Relationships>
</file>

<file path=ppt/slides/_rels/slide7.xml.rels><?xml version="1.0" encoding="UTF-8" standalone="yes"?>
<Relationships xmlns="http://schemas.openxmlformats.org/package/2006/relationships"><Relationship Id="rId3" Type="http://schemas.openxmlformats.org/officeDocument/2006/relationships/image" Target="../media/image33.png"/><Relationship Id="rId7" Type="http://schemas.openxmlformats.org/officeDocument/2006/relationships/image" Target="../media/image37.png"/><Relationship Id="rId2" Type="http://schemas.openxmlformats.org/officeDocument/2006/relationships/image" Target="../media/image32.png"/><Relationship Id="rId1" Type="http://schemas.openxmlformats.org/officeDocument/2006/relationships/slideLayout" Target="../slideLayouts/slideLayout20.xml"/><Relationship Id="rId6" Type="http://schemas.openxmlformats.org/officeDocument/2006/relationships/image" Target="../media/image36.jpeg"/><Relationship Id="rId5" Type="http://schemas.openxmlformats.org/officeDocument/2006/relationships/image" Target="../media/image35.png"/><Relationship Id="rId4" Type="http://schemas.openxmlformats.org/officeDocument/2006/relationships/image" Target="../media/image34.png"/></Relationships>
</file>

<file path=ppt/slides/_rels/slide8.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image" Target="../media/image42.png"/><Relationship Id="rId2" Type="http://schemas.openxmlformats.org/officeDocument/2006/relationships/image" Target="../media/image38.png"/><Relationship Id="rId1" Type="http://schemas.openxmlformats.org/officeDocument/2006/relationships/slideLayout" Target="../slideLayouts/slideLayout10.xml"/><Relationship Id="rId6" Type="http://schemas.openxmlformats.org/officeDocument/2006/relationships/hyperlink" Target="https://wavebreakdesign.com/exterior-and-interior-design/" TargetMode="External"/><Relationship Id="rId5" Type="http://schemas.openxmlformats.org/officeDocument/2006/relationships/image" Target="../media/image41.png"/><Relationship Id="rId4" Type="http://schemas.openxmlformats.org/officeDocument/2006/relationships/image" Target="../media/image40.png"/></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image" Target="../media/image44.png"/><Relationship Id="rId7" Type="http://schemas.openxmlformats.org/officeDocument/2006/relationships/hyperlink" Target="https://wavebreakdesign.com/3d-modeling/" TargetMode="External"/><Relationship Id="rId2" Type="http://schemas.openxmlformats.org/officeDocument/2006/relationships/image" Target="../media/image43.png"/><Relationship Id="rId1" Type="http://schemas.openxmlformats.org/officeDocument/2006/relationships/slideLayout" Target="../slideLayouts/slideLayout10.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45.png"/></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image" Target="../media/image50.png"/><Relationship Id="rId7" Type="http://schemas.openxmlformats.org/officeDocument/2006/relationships/image" Target="../media/image48.png"/><Relationship Id="rId2" Type="http://schemas.openxmlformats.org/officeDocument/2006/relationships/image" Target="../media/image49.png"/><Relationship Id="rId1" Type="http://schemas.openxmlformats.org/officeDocument/2006/relationships/slideLayout" Target="../slideLayouts/slideLayout10.xml"/><Relationship Id="rId6" Type="http://schemas.openxmlformats.org/officeDocument/2006/relationships/hyperlink" Target="https://wavebreakdesign.com/3d-visualization/" TargetMode="External"/><Relationship Id="rId5" Type="http://schemas.openxmlformats.org/officeDocument/2006/relationships/image" Target="../media/image52.png"/><Relationship Id="rId4" Type="http://schemas.openxmlformats.org/officeDocument/2006/relationships/image" Target="../media/image51.png"/></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55.png"/><Relationship Id="rId7" Type="http://schemas.openxmlformats.org/officeDocument/2006/relationships/hyperlink" Target="https://wavebreakdesign.com/wp-content/uploads/2022/06/Wave-Break-Design-3D-Visualization-Portfolio-.pdf" TargetMode="External"/><Relationship Id="rId2" Type="http://schemas.openxmlformats.org/officeDocument/2006/relationships/image" Target="../media/image54.png"/><Relationship Id="rId1" Type="http://schemas.openxmlformats.org/officeDocument/2006/relationships/slideLayout" Target="../slideLayouts/slideLayout10.xml"/><Relationship Id="rId6" Type="http://schemas.openxmlformats.org/officeDocument/2006/relationships/image" Target="../media/image58.png"/><Relationship Id="rId5" Type="http://schemas.openxmlformats.org/officeDocument/2006/relationships/image" Target="../media/image57.png"/><Relationship Id="rId4" Type="http://schemas.openxmlformats.org/officeDocument/2006/relationships/image" Target="../media/image56.png"/></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8" Type="http://schemas.openxmlformats.org/officeDocument/2006/relationships/image" Target="../media/image61.png"/><Relationship Id="rId3" Type="http://schemas.openxmlformats.org/officeDocument/2006/relationships/hyperlink" Target="https://www.wavebreakdesign.com/360/virtualtour/" TargetMode="External"/><Relationship Id="rId7" Type="http://schemas.openxmlformats.org/officeDocument/2006/relationships/hyperlink" Target="https://www.wavebreakdesign.com/royal-palm/" TargetMode="External"/><Relationship Id="rId12" Type="http://schemas.openxmlformats.org/officeDocument/2006/relationships/hyperlink" Target="https://wavebreakdesign.com/xr-technologies/" TargetMode="External"/><Relationship Id="rId2" Type="http://schemas.openxmlformats.org/officeDocument/2006/relationships/image" Target="../media/image34.png"/><Relationship Id="rId1" Type="http://schemas.openxmlformats.org/officeDocument/2006/relationships/slideLayout" Target="../slideLayouts/slideLayout10.xml"/><Relationship Id="rId6" Type="http://schemas.openxmlformats.org/officeDocument/2006/relationships/image" Target="../media/image60.png"/><Relationship Id="rId11" Type="http://schemas.openxmlformats.org/officeDocument/2006/relationships/image" Target="../media/image63.png"/><Relationship Id="rId5" Type="http://schemas.openxmlformats.org/officeDocument/2006/relationships/hyperlink" Target="https://play.google.com/store/apps/details?id=com.wavebreakdesign.AR3DFloorPlan" TargetMode="External"/><Relationship Id="rId10" Type="http://schemas.openxmlformats.org/officeDocument/2006/relationships/hyperlink" Target="https://www.microsoft.com/en-ca/p/trimble-connect/9nh8t4jnx7cp?wa=wsignin1.0&amp;activetab=pivot:overviewtab" TargetMode="External"/><Relationship Id="rId4" Type="http://schemas.openxmlformats.org/officeDocument/2006/relationships/image" Target="../media/image59.png"/><Relationship Id="rId9" Type="http://schemas.openxmlformats.org/officeDocument/2006/relationships/image" Target="../media/image62.pn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16.xml"/><Relationship Id="rId6" Type="http://schemas.openxmlformats.org/officeDocument/2006/relationships/image" Target="../media/image68.png"/><Relationship Id="rId5" Type="http://schemas.openxmlformats.org/officeDocument/2006/relationships/image" Target="../media/image67.png"/><Relationship Id="rId4" Type="http://schemas.openxmlformats.org/officeDocument/2006/relationships/image" Target="../media/image66.png"/></Relationships>
</file>

<file path=ppt/slides/_rels/slide19.xml.rels><?xml version="1.0" encoding="UTF-8" standalone="yes"?>
<Relationships xmlns="http://schemas.openxmlformats.org/package/2006/relationships"><Relationship Id="rId8" Type="http://schemas.openxmlformats.org/officeDocument/2006/relationships/image" Target="../media/image75.png"/><Relationship Id="rId13" Type="http://schemas.openxmlformats.org/officeDocument/2006/relationships/image" Target="../media/image80.png"/><Relationship Id="rId3" Type="http://schemas.openxmlformats.org/officeDocument/2006/relationships/image" Target="../media/image70.png"/><Relationship Id="rId7" Type="http://schemas.openxmlformats.org/officeDocument/2006/relationships/image" Target="../media/image74.png"/><Relationship Id="rId12" Type="http://schemas.openxmlformats.org/officeDocument/2006/relationships/image" Target="../media/image79.png"/><Relationship Id="rId2" Type="http://schemas.openxmlformats.org/officeDocument/2006/relationships/image" Target="../media/image69.png"/><Relationship Id="rId1" Type="http://schemas.openxmlformats.org/officeDocument/2006/relationships/slideLayout" Target="../slideLayouts/slideLayout22.xml"/><Relationship Id="rId6" Type="http://schemas.openxmlformats.org/officeDocument/2006/relationships/image" Target="../media/image73.png"/><Relationship Id="rId11" Type="http://schemas.openxmlformats.org/officeDocument/2006/relationships/image" Target="../media/image78.png"/><Relationship Id="rId5" Type="http://schemas.openxmlformats.org/officeDocument/2006/relationships/image" Target="../media/image72.png"/><Relationship Id="rId10" Type="http://schemas.openxmlformats.org/officeDocument/2006/relationships/image" Target="../media/image77.png"/><Relationship Id="rId4" Type="http://schemas.openxmlformats.org/officeDocument/2006/relationships/image" Target="../media/image71.png"/><Relationship Id="rId9" Type="http://schemas.openxmlformats.org/officeDocument/2006/relationships/image" Target="../media/image76.png"/></Relationships>
</file>

<file path=ppt/slides/_rels/slide20.xml.rels><?xml version="1.0" encoding="UTF-8" standalone="yes"?>
<Relationships xmlns="http://schemas.openxmlformats.org/package/2006/relationships"><Relationship Id="rId8" Type="http://schemas.openxmlformats.org/officeDocument/2006/relationships/image" Target="../media/image85.png"/><Relationship Id="rId3" Type="http://schemas.openxmlformats.org/officeDocument/2006/relationships/image" Target="../media/image81.png"/><Relationship Id="rId7" Type="http://schemas.openxmlformats.org/officeDocument/2006/relationships/image" Target="../media/image84.png"/><Relationship Id="rId2" Type="http://schemas.openxmlformats.org/officeDocument/2006/relationships/image" Target="../media/image2.png"/><Relationship Id="rId1" Type="http://schemas.openxmlformats.org/officeDocument/2006/relationships/slideLayout" Target="../slideLayouts/slideLayout19.xml"/><Relationship Id="rId6" Type="http://schemas.openxmlformats.org/officeDocument/2006/relationships/image" Target="../media/image83.png"/><Relationship Id="rId5" Type="http://schemas.openxmlformats.org/officeDocument/2006/relationships/image" Target="../media/image74.png"/><Relationship Id="rId4" Type="http://schemas.openxmlformats.org/officeDocument/2006/relationships/image" Target="../media/image82.png"/><Relationship Id="rId9" Type="http://schemas.openxmlformats.org/officeDocument/2006/relationships/image" Target="../media/image86.png"/></Relationships>
</file>

<file path=ppt/slides/_rels/slide21.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88.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8" Type="http://schemas.openxmlformats.org/officeDocument/2006/relationships/image" Target="../media/image95.jpeg"/><Relationship Id="rId3" Type="http://schemas.openxmlformats.org/officeDocument/2006/relationships/image" Target="../media/image90.png"/><Relationship Id="rId7" Type="http://schemas.openxmlformats.org/officeDocument/2006/relationships/image" Target="../media/image94.png"/><Relationship Id="rId2" Type="http://schemas.openxmlformats.org/officeDocument/2006/relationships/image" Target="../media/image89.png"/><Relationship Id="rId1" Type="http://schemas.openxmlformats.org/officeDocument/2006/relationships/slideLayout" Target="../slideLayouts/slideLayout19.xml"/><Relationship Id="rId6" Type="http://schemas.openxmlformats.org/officeDocument/2006/relationships/image" Target="../media/image93.png"/><Relationship Id="rId5" Type="http://schemas.openxmlformats.org/officeDocument/2006/relationships/image" Target="../media/image92.png"/><Relationship Id="rId4" Type="http://schemas.openxmlformats.org/officeDocument/2006/relationships/image" Target="../media/image91.png"/><Relationship Id="rId9" Type="http://schemas.openxmlformats.org/officeDocument/2006/relationships/image" Target="../media/image96.jpe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5.xml.rels><?xml version="1.0" encoding="UTF-8" standalone="yes"?>
<Relationships xmlns="http://schemas.openxmlformats.org/package/2006/relationships"><Relationship Id="rId3" Type="http://schemas.openxmlformats.org/officeDocument/2006/relationships/hyperlink" Target="https://www.linkedin.com/in/dovile-mackeviciute-8707161a9/" TargetMode="External"/><Relationship Id="rId2" Type="http://schemas.openxmlformats.org/officeDocument/2006/relationships/image" Target="../media/image97.jpeg"/><Relationship Id="rId1" Type="http://schemas.openxmlformats.org/officeDocument/2006/relationships/slideLayout" Target="../slideLayouts/slideLayout19.xml"/><Relationship Id="rId6" Type="http://schemas.openxmlformats.org/officeDocument/2006/relationships/image" Target="../media/image99.png"/><Relationship Id="rId5" Type="http://schemas.openxmlformats.org/officeDocument/2006/relationships/hyperlink" Target="https://www.facebook.com/profile.php?id=100084829127975" TargetMode="External"/><Relationship Id="rId4" Type="http://schemas.openxmlformats.org/officeDocument/2006/relationships/image" Target="../media/image98.png"/></Relationships>
</file>

<file path=ppt/slides/_rels/slide26.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image" Target="../media/image100.png"/><Relationship Id="rId1" Type="http://schemas.openxmlformats.org/officeDocument/2006/relationships/slideLayout" Target="../slideLayouts/slideLayout3.xml"/><Relationship Id="rId6" Type="http://schemas.openxmlformats.org/officeDocument/2006/relationships/image" Target="../media/image2.png"/><Relationship Id="rId5" Type="http://schemas.openxmlformats.org/officeDocument/2006/relationships/hyperlink" Target="https://wavebreakdesign.com/wp-content/uploads/2022/01/WAVE-BREAK-DESIGN-SERVICE-GUIDE.pdf" TargetMode="External"/><Relationship Id="rId4" Type="http://schemas.openxmlformats.org/officeDocument/2006/relationships/image" Target="../media/image102.png"/></Relationships>
</file>

<file path=ppt/slides/_rels/slide27.xml.rels><?xml version="1.0" encoding="UTF-8" standalone="yes"?>
<Relationships xmlns="http://schemas.openxmlformats.org/package/2006/relationships"><Relationship Id="rId8" Type="http://schemas.openxmlformats.org/officeDocument/2006/relationships/image" Target="../media/image108.png"/><Relationship Id="rId3" Type="http://schemas.openxmlformats.org/officeDocument/2006/relationships/image" Target="../media/image103.png"/><Relationship Id="rId7" Type="http://schemas.openxmlformats.org/officeDocument/2006/relationships/image" Target="../media/image107.png"/><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image" Target="../media/image106.svg"/><Relationship Id="rId5" Type="http://schemas.openxmlformats.org/officeDocument/2006/relationships/image" Target="../media/image105.png"/><Relationship Id="rId4" Type="http://schemas.openxmlformats.org/officeDocument/2006/relationships/image" Target="../media/image104.svg"/><Relationship Id="rId9" Type="http://schemas.openxmlformats.org/officeDocument/2006/relationships/image" Target="../media/image109.tm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a:extLst>
              <a:ext uri="{FF2B5EF4-FFF2-40B4-BE49-F238E27FC236}">
                <a16:creationId xmlns:a16="http://schemas.microsoft.com/office/drawing/2014/main" id="{02383AC5-341C-4951-9A7C-97EE0B00584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9345" y="-533400"/>
            <a:ext cx="14070692" cy="7981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10">
            <a:extLst>
              <a:ext uri="{FF2B5EF4-FFF2-40B4-BE49-F238E27FC236}">
                <a16:creationId xmlns:a16="http://schemas.microsoft.com/office/drawing/2014/main" id="{99E68382-63D6-4161-B11F-F45E5DF809BF}"/>
              </a:ext>
            </a:extLst>
          </p:cNvPr>
          <p:cNvSpPr/>
          <p:nvPr/>
        </p:nvSpPr>
        <p:spPr>
          <a:xfrm>
            <a:off x="-933307" y="-533400"/>
            <a:ext cx="933307" cy="9333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200"/>
          </a:p>
        </p:txBody>
      </p:sp>
      <p:grpSp>
        <p:nvGrpSpPr>
          <p:cNvPr id="3" name="Group 2">
            <a:extLst>
              <a:ext uri="{FF2B5EF4-FFF2-40B4-BE49-F238E27FC236}">
                <a16:creationId xmlns:a16="http://schemas.microsoft.com/office/drawing/2014/main" id="{C43BE884-EF92-6BF7-07A3-3DB13F97E893}"/>
              </a:ext>
            </a:extLst>
          </p:cNvPr>
          <p:cNvGrpSpPr/>
          <p:nvPr/>
        </p:nvGrpSpPr>
        <p:grpSpPr>
          <a:xfrm>
            <a:off x="249611" y="6299286"/>
            <a:ext cx="2286705" cy="276999"/>
            <a:chOff x="249611" y="6299286"/>
            <a:chExt cx="2286705" cy="276999"/>
          </a:xfrm>
        </p:grpSpPr>
        <p:sp>
          <p:nvSpPr>
            <p:cNvPr id="29" name="TextBox 28">
              <a:extLst>
                <a:ext uri="{FF2B5EF4-FFF2-40B4-BE49-F238E27FC236}">
                  <a16:creationId xmlns:a16="http://schemas.microsoft.com/office/drawing/2014/main" id="{C4FD6A43-C740-4A2C-AC50-69D85B8F6276}"/>
                </a:ext>
              </a:extLst>
            </p:cNvPr>
            <p:cNvSpPr txBox="1"/>
            <p:nvPr/>
          </p:nvSpPr>
          <p:spPr>
            <a:xfrm>
              <a:off x="249611" y="6299286"/>
              <a:ext cx="763999" cy="276999"/>
            </a:xfrm>
            <a:prstGeom prst="rect">
              <a:avLst/>
            </a:prstGeom>
            <a:noFill/>
          </p:spPr>
          <p:txBody>
            <a:bodyPr>
              <a:spAutoFit/>
            </a:bodyPr>
            <a:lstStyle/>
            <a:p>
              <a:pPr>
                <a:defRPr/>
              </a:pPr>
              <a:r>
                <a:rPr lang="en-CA" sz="1200" spc="200" dirty="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rPr>
                <a:t>2022</a:t>
              </a:r>
              <a:endParaRPr lang="id-ID" sz="1200" spc="200" dirty="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endParaRPr>
            </a:p>
          </p:txBody>
        </p:sp>
        <p:cxnSp>
          <p:nvCxnSpPr>
            <p:cNvPr id="36" name="Straight Connector 35">
              <a:extLst>
                <a:ext uri="{FF2B5EF4-FFF2-40B4-BE49-F238E27FC236}">
                  <a16:creationId xmlns:a16="http://schemas.microsoft.com/office/drawing/2014/main" id="{1439D246-5BC4-479A-80CA-6A0F86878B4E}"/>
                </a:ext>
              </a:extLst>
            </p:cNvPr>
            <p:cNvCxnSpPr/>
            <p:nvPr/>
          </p:nvCxnSpPr>
          <p:spPr>
            <a:xfrm>
              <a:off x="1022075" y="6410394"/>
              <a:ext cx="1514241"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pic>
        <p:nvPicPr>
          <p:cNvPr id="30" name="Picture 29">
            <a:extLst>
              <a:ext uri="{FF2B5EF4-FFF2-40B4-BE49-F238E27FC236}">
                <a16:creationId xmlns:a16="http://schemas.microsoft.com/office/drawing/2014/main" id="{8119A13C-CE4B-4DED-8946-A6944F035E2A}"/>
              </a:ext>
            </a:extLst>
          </p:cNvPr>
          <p:cNvPicPr>
            <a:picLocks noChangeAspect="1"/>
          </p:cNvPicPr>
          <p:nvPr/>
        </p:nvPicPr>
        <p:blipFill>
          <a:blip r:embed="rId4">
            <a:duotone>
              <a:prstClr val="black"/>
              <a:srgbClr val="5A5A5A">
                <a:tint val="45000"/>
                <a:satMod val="400000"/>
              </a:srgbClr>
            </a:duotone>
          </a:blip>
          <a:stretch>
            <a:fillRect/>
          </a:stretch>
        </p:blipFill>
        <p:spPr>
          <a:xfrm>
            <a:off x="4457700" y="2270510"/>
            <a:ext cx="3276600" cy="1511572"/>
          </a:xfrm>
          <a:prstGeom prst="rect">
            <a:avLst/>
          </a:prstGeom>
        </p:spPr>
      </p:pic>
      <p:sp>
        <p:nvSpPr>
          <p:cNvPr id="30727" name="TextBox 30">
            <a:extLst>
              <a:ext uri="{FF2B5EF4-FFF2-40B4-BE49-F238E27FC236}">
                <a16:creationId xmlns:a16="http://schemas.microsoft.com/office/drawing/2014/main" id="{78FA56D7-4D54-474E-8F10-7BF2C8004BF4}"/>
              </a:ext>
            </a:extLst>
          </p:cNvPr>
          <p:cNvSpPr txBox="1">
            <a:spLocks noChangeArrowheads="1"/>
          </p:cNvSpPr>
          <p:nvPr/>
        </p:nvSpPr>
        <p:spPr bwMode="auto">
          <a:xfrm>
            <a:off x="3768026" y="4447539"/>
            <a:ext cx="465594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ctr"/>
            <a:r>
              <a:rPr lang="en-CA" altLang="en-US" sz="1600" dirty="0">
                <a:solidFill>
                  <a:srgbClr val="5A5A5A"/>
                </a:solidFill>
                <a:latin typeface="Poppins Medium" panose="00000600000000000000" pitchFamily="2" charset="0"/>
                <a:cs typeface="Poppins Medium" panose="00000600000000000000" pitchFamily="2" charset="0"/>
              </a:rPr>
              <a:t>PRESENTATION</a:t>
            </a:r>
            <a:endParaRPr lang="en-US" altLang="en-US" sz="1000" dirty="0">
              <a:solidFill>
                <a:srgbClr val="5A5A5A"/>
              </a:solidFill>
              <a:latin typeface="Poppins Medium" panose="00000600000000000000" pitchFamily="2" charset="0"/>
              <a:cs typeface="Poppins Medium" panose="00000600000000000000" pitchFamily="2" charset="0"/>
            </a:endParaRPr>
          </a:p>
        </p:txBody>
      </p:sp>
      <p:pic>
        <p:nvPicPr>
          <p:cNvPr id="35" name="Picture 34">
            <a:extLst>
              <a:ext uri="{FF2B5EF4-FFF2-40B4-BE49-F238E27FC236}">
                <a16:creationId xmlns:a16="http://schemas.microsoft.com/office/drawing/2014/main" id="{C70032C4-7BD3-4E98-9B38-770A583ADAE6}"/>
              </a:ext>
            </a:extLst>
          </p:cNvPr>
          <p:cNvPicPr>
            <a:picLocks noChangeAspect="1"/>
          </p:cNvPicPr>
          <p:nvPr/>
        </p:nvPicPr>
        <p:blipFill rotWithShape="1">
          <a:blip r:embed="rId4">
            <a:duotone>
              <a:prstClr val="black"/>
              <a:srgbClr val="5A5A5A">
                <a:tint val="45000"/>
                <a:satMod val="400000"/>
              </a:srgbClr>
            </a:duotone>
          </a:blip>
          <a:srcRect l="19472" r="19763" b="16966"/>
          <a:stretch/>
        </p:blipFill>
        <p:spPr>
          <a:xfrm>
            <a:off x="-779351" y="-263868"/>
            <a:ext cx="625393" cy="394242"/>
          </a:xfrm>
          <a:prstGeom prst="rect">
            <a:avLst/>
          </a:prstGeom>
        </p:spPr>
      </p:pic>
      <p:pic>
        <p:nvPicPr>
          <p:cNvPr id="9" name="Picture 8">
            <a:hlinkClick r:id="" action="ppaction://hlinkshowjump?jump=nextslide"/>
            <a:extLst>
              <a:ext uri="{FF2B5EF4-FFF2-40B4-BE49-F238E27FC236}">
                <a16:creationId xmlns:a16="http://schemas.microsoft.com/office/drawing/2014/main" id="{93DD9863-7BA1-438C-8AAF-AAEB1CB39E75}"/>
              </a:ext>
            </a:extLst>
          </p:cNvPr>
          <p:cNvPicPr>
            <a:picLocks noChangeAspect="1"/>
          </p:cNvPicPr>
          <p:nvPr/>
        </p:nvPicPr>
        <p:blipFill>
          <a:blip r:embed="rId5"/>
          <a:stretch>
            <a:fillRect/>
          </a:stretch>
        </p:blipFill>
        <p:spPr>
          <a:xfrm>
            <a:off x="9573087" y="5967920"/>
            <a:ext cx="2334970" cy="597460"/>
          </a:xfrm>
          <a:prstGeom prst="rect">
            <a:avLst/>
          </a:prstGeom>
        </p:spPr>
      </p:pic>
    </p:spTree>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22667" fill="hold" nodeType="withEffect" p14:presetBounceEnd="81333">
                                      <p:stCondLst>
                                        <p:cond delay="1500"/>
                                      </p:stCondLst>
                                      <p:childTnLst>
                                        <p:set>
                                          <p:cBhvr>
                                            <p:cTn id="6" dur="1" fill="hold">
                                              <p:stCondLst>
                                                <p:cond delay="0"/>
                                              </p:stCondLst>
                                            </p:cTn>
                                            <p:tgtEl>
                                              <p:spTgt spid="30"/>
                                            </p:tgtEl>
                                            <p:attrNameLst>
                                              <p:attrName>style.visibility</p:attrName>
                                            </p:attrNameLst>
                                          </p:cBhvr>
                                          <p:to>
                                            <p:strVal val="visible"/>
                                          </p:to>
                                        </p:set>
                                        <p:anim calcmode="lin" valueType="num" p14:bounceEnd="81333">
                                          <p:cBhvr additive="base">
                                            <p:cTn id="7" dur="1250" fill="hold"/>
                                            <p:tgtEl>
                                              <p:spTgt spid="30"/>
                                            </p:tgtEl>
                                            <p:attrNameLst>
                                              <p:attrName>ppt_x</p:attrName>
                                            </p:attrNameLst>
                                          </p:cBhvr>
                                          <p:tavLst>
                                            <p:tav tm="0">
                                              <p:val>
                                                <p:strVal val="#ppt_x"/>
                                              </p:val>
                                            </p:tav>
                                            <p:tav tm="100000">
                                              <p:val>
                                                <p:strVal val="#ppt_x"/>
                                              </p:val>
                                            </p:tav>
                                          </p:tavLst>
                                        </p:anim>
                                        <p:anim calcmode="lin" valueType="num" p14:bounceEnd="81333">
                                          <p:cBhvr additive="base">
                                            <p:cTn id="8" dur="1250" fill="hold"/>
                                            <p:tgtEl>
                                              <p:spTgt spid="30"/>
                                            </p:tgtEl>
                                            <p:attrNameLst>
                                              <p:attrName>ppt_y</p:attrName>
                                            </p:attrNameLst>
                                          </p:cBhvr>
                                          <p:tavLst>
                                            <p:tav tm="0">
                                              <p:val>
                                                <p:strVal val="0-#ppt_h/2"/>
                                              </p:val>
                                            </p:tav>
                                            <p:tav tm="100000">
                                              <p:val>
                                                <p:strVal val="#ppt_y"/>
                                              </p:val>
                                            </p:tav>
                                          </p:tavLst>
                                        </p:anim>
                                      </p:childTnLst>
                                    </p:cTn>
                                  </p:par>
                                  <p:par>
                                    <p:cTn id="9" presetID="2" presetClass="entr" presetSubtype="1" accel="22667" fill="hold" grpId="0" nodeType="withEffect" p14:presetBounceEnd="81333">
                                      <p:stCondLst>
                                        <p:cond delay="1500"/>
                                      </p:stCondLst>
                                      <p:childTnLst>
                                        <p:set>
                                          <p:cBhvr>
                                            <p:cTn id="10" dur="1" fill="hold">
                                              <p:stCondLst>
                                                <p:cond delay="0"/>
                                              </p:stCondLst>
                                            </p:cTn>
                                            <p:tgtEl>
                                              <p:spTgt spid="30727"/>
                                            </p:tgtEl>
                                            <p:attrNameLst>
                                              <p:attrName>style.visibility</p:attrName>
                                            </p:attrNameLst>
                                          </p:cBhvr>
                                          <p:to>
                                            <p:strVal val="visible"/>
                                          </p:to>
                                        </p:set>
                                        <p:anim calcmode="lin" valueType="num" p14:bounceEnd="81333">
                                          <p:cBhvr additive="base">
                                            <p:cTn id="11" dur="1250" fill="hold"/>
                                            <p:tgtEl>
                                              <p:spTgt spid="30727"/>
                                            </p:tgtEl>
                                            <p:attrNameLst>
                                              <p:attrName>ppt_x</p:attrName>
                                            </p:attrNameLst>
                                          </p:cBhvr>
                                          <p:tavLst>
                                            <p:tav tm="0">
                                              <p:val>
                                                <p:strVal val="#ppt_x"/>
                                              </p:val>
                                            </p:tav>
                                            <p:tav tm="100000">
                                              <p:val>
                                                <p:strVal val="#ppt_x"/>
                                              </p:val>
                                            </p:tav>
                                          </p:tavLst>
                                        </p:anim>
                                        <p:anim calcmode="lin" valueType="num" p14:bounceEnd="81333">
                                          <p:cBhvr additive="base">
                                            <p:cTn id="12" dur="1250" fill="hold"/>
                                            <p:tgtEl>
                                              <p:spTgt spid="30727"/>
                                            </p:tgtEl>
                                            <p:attrNameLst>
                                              <p:attrName>ppt_y</p:attrName>
                                            </p:attrNameLst>
                                          </p:cBhvr>
                                          <p:tavLst>
                                            <p:tav tm="0">
                                              <p:val>
                                                <p:strVal val="0-#ppt_h/2"/>
                                              </p:val>
                                            </p:tav>
                                            <p:tav tm="100000">
                                              <p:val>
                                                <p:strVal val="#ppt_y"/>
                                              </p:val>
                                            </p:tav>
                                          </p:tavLst>
                                        </p:anim>
                                      </p:childTnLst>
                                    </p:cTn>
                                  </p:par>
                                  <p:par>
                                    <p:cTn id="13" presetID="2" presetClass="entr" presetSubtype="8" decel="100000" fill="hold" nodeType="withEffect">
                                      <p:stCondLst>
                                        <p:cond delay="75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1000" fill="hold"/>
                                            <p:tgtEl>
                                              <p:spTgt spid="3"/>
                                            </p:tgtEl>
                                            <p:attrNameLst>
                                              <p:attrName>ppt_x</p:attrName>
                                            </p:attrNameLst>
                                          </p:cBhvr>
                                          <p:tavLst>
                                            <p:tav tm="0">
                                              <p:val>
                                                <p:strVal val="0-#ppt_w/2"/>
                                              </p:val>
                                            </p:tav>
                                            <p:tav tm="100000">
                                              <p:val>
                                                <p:strVal val="#ppt_x"/>
                                              </p:val>
                                            </p:tav>
                                          </p:tavLst>
                                        </p:anim>
                                        <p:anim calcmode="lin" valueType="num">
                                          <p:cBhvr additive="base">
                                            <p:cTn id="16" dur="1000" fill="hold"/>
                                            <p:tgtEl>
                                              <p:spTgt spid="3"/>
                                            </p:tgtEl>
                                            <p:attrNameLst>
                                              <p:attrName>ppt_y</p:attrName>
                                            </p:attrNameLst>
                                          </p:cBhvr>
                                          <p:tavLst>
                                            <p:tav tm="0">
                                              <p:val>
                                                <p:strVal val="#ppt_y"/>
                                              </p:val>
                                            </p:tav>
                                            <p:tav tm="100000">
                                              <p:val>
                                                <p:strVal val="#ppt_y"/>
                                              </p:val>
                                            </p:tav>
                                          </p:tavLst>
                                        </p:anim>
                                      </p:childTnLst>
                                    </p:cTn>
                                  </p:par>
                                  <p:par>
                                    <p:cTn id="17" presetID="10" presetClass="entr" presetSubtype="0" fill="hold" nodeType="withEffect">
                                      <p:stCondLst>
                                        <p:cond delay="500"/>
                                      </p:stCondLst>
                                      <p:childTnLst>
                                        <p:set>
                                          <p:cBhvr>
                                            <p:cTn id="18" dur="1" fill="hold">
                                              <p:stCondLst>
                                                <p:cond delay="0"/>
                                              </p:stCondLst>
                                            </p:cTn>
                                            <p:tgtEl>
                                              <p:spTgt spid="30722"/>
                                            </p:tgtEl>
                                            <p:attrNameLst>
                                              <p:attrName>style.visibility</p:attrName>
                                            </p:attrNameLst>
                                          </p:cBhvr>
                                          <p:to>
                                            <p:strVal val="visible"/>
                                          </p:to>
                                        </p:set>
                                        <p:animEffect transition="in" filter="fade">
                                          <p:cBhvr>
                                            <p:cTn id="19" dur="500"/>
                                            <p:tgtEl>
                                              <p:spTgt spid="30722"/>
                                            </p:tgtEl>
                                          </p:cBhvr>
                                        </p:animEffect>
                                      </p:childTnLst>
                                    </p:cTn>
                                  </p:par>
                                  <p:par>
                                    <p:cTn id="20" presetID="56" presetClass="path" presetSubtype="0" repeatCount="indefinite" accel="50000" decel="50000" autoRev="1" fill="hold" nodeType="withEffect">
                                      <p:stCondLst>
                                        <p:cond delay="500"/>
                                      </p:stCondLst>
                                      <p:childTnLst>
                                        <p:animMotion origin="layout" path="M 1.25E-6 2.22222E-6 L 0.04088 -0.06134 " pathEditMode="relative" rAng="0" ptsTypes="AA">
                                          <p:cBhvr>
                                            <p:cTn id="21" dur="4500" fill="hold"/>
                                            <p:tgtEl>
                                              <p:spTgt spid="30722"/>
                                            </p:tgtEl>
                                            <p:attrNameLst>
                                              <p:attrName>ppt_x</p:attrName>
                                              <p:attrName>ppt_y</p:attrName>
                                            </p:attrNameLst>
                                          </p:cBhvr>
                                          <p:rCtr x="2044" y="-307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22667" fill="hold" nodeType="withEffect">
                                      <p:stCondLst>
                                        <p:cond delay="1500"/>
                                      </p:stCondLst>
                                      <p:childTnLst>
                                        <p:set>
                                          <p:cBhvr>
                                            <p:cTn id="6" dur="1" fill="hold">
                                              <p:stCondLst>
                                                <p:cond delay="0"/>
                                              </p:stCondLst>
                                            </p:cTn>
                                            <p:tgtEl>
                                              <p:spTgt spid="30"/>
                                            </p:tgtEl>
                                            <p:attrNameLst>
                                              <p:attrName>style.visibility</p:attrName>
                                            </p:attrNameLst>
                                          </p:cBhvr>
                                          <p:to>
                                            <p:strVal val="visible"/>
                                          </p:to>
                                        </p:set>
                                        <p:anim calcmode="lin" valueType="num">
                                          <p:cBhvr additive="base">
                                            <p:cTn id="7" dur="1250" fill="hold"/>
                                            <p:tgtEl>
                                              <p:spTgt spid="30"/>
                                            </p:tgtEl>
                                            <p:attrNameLst>
                                              <p:attrName>ppt_x</p:attrName>
                                            </p:attrNameLst>
                                          </p:cBhvr>
                                          <p:tavLst>
                                            <p:tav tm="0">
                                              <p:val>
                                                <p:strVal val="#ppt_x"/>
                                              </p:val>
                                            </p:tav>
                                            <p:tav tm="100000">
                                              <p:val>
                                                <p:strVal val="#ppt_x"/>
                                              </p:val>
                                            </p:tav>
                                          </p:tavLst>
                                        </p:anim>
                                        <p:anim calcmode="lin" valueType="num">
                                          <p:cBhvr additive="base">
                                            <p:cTn id="8" dur="1250" fill="hold"/>
                                            <p:tgtEl>
                                              <p:spTgt spid="30"/>
                                            </p:tgtEl>
                                            <p:attrNameLst>
                                              <p:attrName>ppt_y</p:attrName>
                                            </p:attrNameLst>
                                          </p:cBhvr>
                                          <p:tavLst>
                                            <p:tav tm="0">
                                              <p:val>
                                                <p:strVal val="0-#ppt_h/2"/>
                                              </p:val>
                                            </p:tav>
                                            <p:tav tm="100000">
                                              <p:val>
                                                <p:strVal val="#ppt_y"/>
                                              </p:val>
                                            </p:tav>
                                          </p:tavLst>
                                        </p:anim>
                                      </p:childTnLst>
                                    </p:cTn>
                                  </p:par>
                                  <p:par>
                                    <p:cTn id="9" presetID="2" presetClass="entr" presetSubtype="1" accel="22667" fill="hold" grpId="0" nodeType="withEffect">
                                      <p:stCondLst>
                                        <p:cond delay="1500"/>
                                      </p:stCondLst>
                                      <p:childTnLst>
                                        <p:set>
                                          <p:cBhvr>
                                            <p:cTn id="10" dur="1" fill="hold">
                                              <p:stCondLst>
                                                <p:cond delay="0"/>
                                              </p:stCondLst>
                                            </p:cTn>
                                            <p:tgtEl>
                                              <p:spTgt spid="30727"/>
                                            </p:tgtEl>
                                            <p:attrNameLst>
                                              <p:attrName>style.visibility</p:attrName>
                                            </p:attrNameLst>
                                          </p:cBhvr>
                                          <p:to>
                                            <p:strVal val="visible"/>
                                          </p:to>
                                        </p:set>
                                        <p:anim calcmode="lin" valueType="num">
                                          <p:cBhvr additive="base">
                                            <p:cTn id="11" dur="1250" fill="hold"/>
                                            <p:tgtEl>
                                              <p:spTgt spid="30727"/>
                                            </p:tgtEl>
                                            <p:attrNameLst>
                                              <p:attrName>ppt_x</p:attrName>
                                            </p:attrNameLst>
                                          </p:cBhvr>
                                          <p:tavLst>
                                            <p:tav tm="0">
                                              <p:val>
                                                <p:strVal val="#ppt_x"/>
                                              </p:val>
                                            </p:tav>
                                            <p:tav tm="100000">
                                              <p:val>
                                                <p:strVal val="#ppt_x"/>
                                              </p:val>
                                            </p:tav>
                                          </p:tavLst>
                                        </p:anim>
                                        <p:anim calcmode="lin" valueType="num">
                                          <p:cBhvr additive="base">
                                            <p:cTn id="12" dur="1250" fill="hold"/>
                                            <p:tgtEl>
                                              <p:spTgt spid="30727"/>
                                            </p:tgtEl>
                                            <p:attrNameLst>
                                              <p:attrName>ppt_y</p:attrName>
                                            </p:attrNameLst>
                                          </p:cBhvr>
                                          <p:tavLst>
                                            <p:tav tm="0">
                                              <p:val>
                                                <p:strVal val="0-#ppt_h/2"/>
                                              </p:val>
                                            </p:tav>
                                            <p:tav tm="100000">
                                              <p:val>
                                                <p:strVal val="#ppt_y"/>
                                              </p:val>
                                            </p:tav>
                                          </p:tavLst>
                                        </p:anim>
                                      </p:childTnLst>
                                    </p:cTn>
                                  </p:par>
                                  <p:par>
                                    <p:cTn id="13" presetID="2" presetClass="entr" presetSubtype="8" decel="100000" fill="hold" nodeType="withEffect">
                                      <p:stCondLst>
                                        <p:cond delay="75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1000" fill="hold"/>
                                            <p:tgtEl>
                                              <p:spTgt spid="3"/>
                                            </p:tgtEl>
                                            <p:attrNameLst>
                                              <p:attrName>ppt_x</p:attrName>
                                            </p:attrNameLst>
                                          </p:cBhvr>
                                          <p:tavLst>
                                            <p:tav tm="0">
                                              <p:val>
                                                <p:strVal val="0-#ppt_w/2"/>
                                              </p:val>
                                            </p:tav>
                                            <p:tav tm="100000">
                                              <p:val>
                                                <p:strVal val="#ppt_x"/>
                                              </p:val>
                                            </p:tav>
                                          </p:tavLst>
                                        </p:anim>
                                        <p:anim calcmode="lin" valueType="num">
                                          <p:cBhvr additive="base">
                                            <p:cTn id="16" dur="1000" fill="hold"/>
                                            <p:tgtEl>
                                              <p:spTgt spid="3"/>
                                            </p:tgtEl>
                                            <p:attrNameLst>
                                              <p:attrName>ppt_y</p:attrName>
                                            </p:attrNameLst>
                                          </p:cBhvr>
                                          <p:tavLst>
                                            <p:tav tm="0">
                                              <p:val>
                                                <p:strVal val="#ppt_y"/>
                                              </p:val>
                                            </p:tav>
                                            <p:tav tm="100000">
                                              <p:val>
                                                <p:strVal val="#ppt_y"/>
                                              </p:val>
                                            </p:tav>
                                          </p:tavLst>
                                        </p:anim>
                                      </p:childTnLst>
                                    </p:cTn>
                                  </p:par>
                                  <p:par>
                                    <p:cTn id="17" presetID="10" presetClass="entr" presetSubtype="0" fill="hold" nodeType="withEffect">
                                      <p:stCondLst>
                                        <p:cond delay="500"/>
                                      </p:stCondLst>
                                      <p:childTnLst>
                                        <p:set>
                                          <p:cBhvr>
                                            <p:cTn id="18" dur="1" fill="hold">
                                              <p:stCondLst>
                                                <p:cond delay="0"/>
                                              </p:stCondLst>
                                            </p:cTn>
                                            <p:tgtEl>
                                              <p:spTgt spid="30722"/>
                                            </p:tgtEl>
                                            <p:attrNameLst>
                                              <p:attrName>style.visibility</p:attrName>
                                            </p:attrNameLst>
                                          </p:cBhvr>
                                          <p:to>
                                            <p:strVal val="visible"/>
                                          </p:to>
                                        </p:set>
                                        <p:animEffect transition="in" filter="fade">
                                          <p:cBhvr>
                                            <p:cTn id="19" dur="500"/>
                                            <p:tgtEl>
                                              <p:spTgt spid="30722"/>
                                            </p:tgtEl>
                                          </p:cBhvr>
                                        </p:animEffect>
                                      </p:childTnLst>
                                    </p:cTn>
                                  </p:par>
                                  <p:par>
                                    <p:cTn id="20" presetID="56" presetClass="path" presetSubtype="0" repeatCount="indefinite" accel="50000" decel="50000" autoRev="1" fill="hold" nodeType="withEffect">
                                      <p:stCondLst>
                                        <p:cond delay="500"/>
                                      </p:stCondLst>
                                      <p:childTnLst>
                                        <p:animMotion origin="layout" path="M 1.25E-6 2.22222E-6 L 0.04088 -0.06134 " pathEditMode="relative" rAng="0" ptsTypes="AA">
                                          <p:cBhvr>
                                            <p:cTn id="21" dur="4500" fill="hold"/>
                                            <p:tgtEl>
                                              <p:spTgt spid="30722"/>
                                            </p:tgtEl>
                                            <p:attrNameLst>
                                              <p:attrName>ppt_x</p:attrName>
                                              <p:attrName>ppt_y</p:attrName>
                                            </p:attrNameLst>
                                          </p:cBhvr>
                                          <p:rCtr x="2044" y="-307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7" grpId="0"/>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E171BFCA-2638-5B28-3F38-FEA4A1F8C6FE}"/>
              </a:ext>
            </a:extLst>
          </p:cNvPr>
          <p:cNvSpPr txBox="1"/>
          <p:nvPr/>
        </p:nvSpPr>
        <p:spPr>
          <a:xfrm>
            <a:off x="2279901" y="1158039"/>
            <a:ext cx="2071401" cy="523220"/>
          </a:xfrm>
          <a:prstGeom prst="rect">
            <a:avLst/>
          </a:prstGeom>
          <a:noFill/>
        </p:spPr>
        <p:txBody>
          <a:bodyPr wrap="none" rtlCol="0">
            <a:spAutoFit/>
          </a:bodyPr>
          <a:lstStyle/>
          <a:p>
            <a:r>
              <a:rPr lang="lt-LT" sz="2800" dirty="0">
                <a:solidFill>
                  <a:schemeClr val="accent1"/>
                </a:solidFill>
                <a:latin typeface="Poppins Medium" panose="00000600000000000000" pitchFamily="2" charset="0"/>
                <a:ea typeface="Nexa Bold" charset="0"/>
                <a:cs typeface="Poppins Medium" panose="00000600000000000000" pitchFamily="2" charset="0"/>
              </a:rPr>
              <a:t>CONTENTS</a:t>
            </a:r>
          </a:p>
        </p:txBody>
      </p:sp>
      <p:sp>
        <p:nvSpPr>
          <p:cNvPr id="7" name="Rectangle 6">
            <a:extLst>
              <a:ext uri="{FF2B5EF4-FFF2-40B4-BE49-F238E27FC236}">
                <a16:creationId xmlns:a16="http://schemas.microsoft.com/office/drawing/2014/main" id="{FC89946A-3FB2-4AC4-8FD4-827D9DC87214}"/>
              </a:ext>
            </a:extLst>
          </p:cNvPr>
          <p:cNvSpPr/>
          <p:nvPr/>
        </p:nvSpPr>
        <p:spPr>
          <a:xfrm>
            <a:off x="-2234" y="0"/>
            <a:ext cx="933307" cy="9333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200"/>
          </a:p>
        </p:txBody>
      </p:sp>
      <p:pic>
        <p:nvPicPr>
          <p:cNvPr id="11" name="Picture 10">
            <a:extLst>
              <a:ext uri="{FF2B5EF4-FFF2-40B4-BE49-F238E27FC236}">
                <a16:creationId xmlns:a16="http://schemas.microsoft.com/office/drawing/2014/main" id="{23B8FE60-D109-4758-B212-15D233B8A63E}"/>
              </a:ext>
            </a:extLst>
          </p:cNvPr>
          <p:cNvPicPr>
            <a:picLocks noChangeAspect="1"/>
          </p:cNvPicPr>
          <p:nvPr/>
        </p:nvPicPr>
        <p:blipFill rotWithShape="1">
          <a:blip r:embed="rId2">
            <a:duotone>
              <a:prstClr val="black"/>
              <a:srgbClr val="5A5A5A">
                <a:tint val="45000"/>
                <a:satMod val="400000"/>
              </a:srgbClr>
            </a:duotone>
          </a:blip>
          <a:srcRect l="19472" r="19763" b="16966"/>
          <a:stretch/>
        </p:blipFill>
        <p:spPr>
          <a:xfrm>
            <a:off x="123964" y="274217"/>
            <a:ext cx="625393" cy="394242"/>
          </a:xfrm>
          <a:prstGeom prst="rect">
            <a:avLst/>
          </a:prstGeom>
        </p:spPr>
      </p:pic>
      <p:pic>
        <p:nvPicPr>
          <p:cNvPr id="12" name="Picture 2">
            <a:extLst>
              <a:ext uri="{FF2B5EF4-FFF2-40B4-BE49-F238E27FC236}">
                <a16:creationId xmlns:a16="http://schemas.microsoft.com/office/drawing/2014/main" id="{C6B28BDA-4E37-4CE1-988E-5CAEA87DFC8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6462" r="32433"/>
          <a:stretch/>
        </p:blipFill>
        <p:spPr bwMode="auto">
          <a:xfrm>
            <a:off x="6700345" y="0"/>
            <a:ext cx="551611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 name="Group 3">
            <a:extLst>
              <a:ext uri="{FF2B5EF4-FFF2-40B4-BE49-F238E27FC236}">
                <a16:creationId xmlns:a16="http://schemas.microsoft.com/office/drawing/2014/main" id="{FAAB0840-FF39-5163-8315-65CAEE69DD80}"/>
              </a:ext>
            </a:extLst>
          </p:cNvPr>
          <p:cNvGrpSpPr/>
          <p:nvPr/>
        </p:nvGrpSpPr>
        <p:grpSpPr>
          <a:xfrm>
            <a:off x="487156" y="1732033"/>
            <a:ext cx="5760494" cy="3129062"/>
            <a:chOff x="356527" y="1684736"/>
            <a:chExt cx="5760494" cy="3129062"/>
          </a:xfrm>
        </p:grpSpPr>
        <p:sp>
          <p:nvSpPr>
            <p:cNvPr id="8" name="TextBox 13">
              <a:extLst>
                <a:ext uri="{FF2B5EF4-FFF2-40B4-BE49-F238E27FC236}">
                  <a16:creationId xmlns:a16="http://schemas.microsoft.com/office/drawing/2014/main" id="{194CB65B-08C9-B90F-FA2F-87997A11C225}"/>
                </a:ext>
              </a:extLst>
            </p:cNvPr>
            <p:cNvSpPr txBox="1">
              <a:spLocks noChangeArrowheads="1"/>
            </p:cNvSpPr>
            <p:nvPr/>
          </p:nvSpPr>
          <p:spPr bwMode="auto">
            <a:xfrm>
              <a:off x="356527" y="1684736"/>
              <a:ext cx="5760494" cy="3129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spcBef>
                  <a:spcPts val="200"/>
                </a:spcBef>
                <a:spcAft>
                  <a:spcPts val="200"/>
                </a:spcAft>
              </a:pPr>
              <a:r>
                <a:rPr lang="en-US" altLang="en-US" sz="1100" dirty="0">
                  <a:latin typeface="Poppins" panose="00000500000000000000" pitchFamily="2" charset="0"/>
                  <a:cs typeface="Poppins" panose="00000500000000000000" pitchFamily="2" charset="0"/>
                </a:rPr>
                <a:t>ABOUT US………………………………………………………………..…....................................................................................</a:t>
              </a:r>
            </a:p>
            <a:p>
              <a:pPr>
                <a:spcBef>
                  <a:spcPts val="200"/>
                </a:spcBef>
                <a:spcAft>
                  <a:spcPts val="200"/>
                </a:spcAft>
              </a:pPr>
              <a:r>
                <a:rPr lang="en-US" altLang="en-US" sz="1100" dirty="0">
                  <a:latin typeface="Poppins" panose="00000500000000000000" pitchFamily="2" charset="0"/>
                  <a:cs typeface="Poppins" panose="00000500000000000000" pitchFamily="2" charset="0"/>
                </a:rPr>
                <a:t>WHO WE CAN HELP ………………………………………………………………………………………………………………...………….</a:t>
              </a:r>
            </a:p>
            <a:p>
              <a:pPr>
                <a:spcBef>
                  <a:spcPts val="200"/>
                </a:spcBef>
                <a:spcAft>
                  <a:spcPts val="200"/>
                </a:spcAft>
              </a:pPr>
              <a:r>
                <a:rPr lang="en-US" altLang="en-US" sz="1100" dirty="0">
                  <a:latin typeface="Poppins" panose="00000500000000000000" pitchFamily="2" charset="0"/>
                  <a:cs typeface="Poppins" panose="00000500000000000000" pitchFamily="2" charset="0"/>
                </a:rPr>
                <a:t>OUR MISSION, OUR VISION, OUR VALUES ………………………………………………………………..…….....…….</a:t>
              </a:r>
            </a:p>
            <a:p>
              <a:pPr>
                <a:spcBef>
                  <a:spcPts val="200"/>
                </a:spcBef>
                <a:spcAft>
                  <a:spcPts val="200"/>
                </a:spcAft>
              </a:pPr>
              <a:r>
                <a:rPr lang="en-US" altLang="en-US" sz="1100" dirty="0">
                  <a:latin typeface="Poppins" panose="00000500000000000000" pitchFamily="2" charset="0"/>
                  <a:cs typeface="Poppins" panose="00000500000000000000" pitchFamily="2" charset="0"/>
                </a:rPr>
                <a:t>PROBLEM  ……………………………………………………….…………………………………………………………………………...…………..</a:t>
              </a:r>
            </a:p>
            <a:p>
              <a:pPr>
                <a:spcBef>
                  <a:spcPts val="200"/>
                </a:spcBef>
                <a:spcAft>
                  <a:spcPts val="200"/>
                </a:spcAft>
              </a:pPr>
              <a:r>
                <a:rPr lang="en-US" altLang="en-US" sz="1100" dirty="0">
                  <a:latin typeface="Poppins" panose="00000500000000000000" pitchFamily="2" charset="0"/>
                  <a:cs typeface="Poppins" panose="00000500000000000000" pitchFamily="2" charset="0"/>
                </a:rPr>
                <a:t>SOLUTION ………………………………………………………………………………………………………………………………………………...</a:t>
              </a:r>
            </a:p>
            <a:p>
              <a:pPr>
                <a:spcBef>
                  <a:spcPts val="200"/>
                </a:spcBef>
                <a:spcAft>
                  <a:spcPts val="200"/>
                </a:spcAft>
              </a:pPr>
              <a:r>
                <a:rPr lang="en-US" altLang="en-US" sz="1100" dirty="0">
                  <a:latin typeface="Poppins" panose="00000500000000000000" pitchFamily="2" charset="0"/>
                  <a:cs typeface="Poppins" panose="00000500000000000000" pitchFamily="2" charset="0"/>
                </a:rPr>
                <a:t>BUSINESS SERVICE PRICES ……………………………………………………………………………………………..……………….</a:t>
              </a:r>
            </a:p>
            <a:p>
              <a:pPr>
                <a:spcBef>
                  <a:spcPts val="200"/>
                </a:spcBef>
                <a:spcAft>
                  <a:spcPts val="200"/>
                </a:spcAft>
              </a:pPr>
              <a:r>
                <a:rPr lang="en-US" sz="1100" dirty="0">
                  <a:solidFill>
                    <a:schemeClr val="accent1"/>
                  </a:solidFill>
                  <a:latin typeface="Poppins" panose="00000500000000000000" pitchFamily="2" charset="0"/>
                  <a:ea typeface="Nexa Bold" charset="0"/>
                  <a:cs typeface="Poppins" panose="00000500000000000000" pitchFamily="2" charset="0"/>
                </a:rPr>
                <a:t>BUSINESS STARTUP COST</a:t>
              </a:r>
              <a:r>
                <a:rPr lang="en-US" altLang="en-US" sz="1100" dirty="0">
                  <a:latin typeface="Poppins" panose="00000500000000000000" pitchFamily="2" charset="0"/>
                  <a:cs typeface="Poppins" panose="00000500000000000000" pitchFamily="2" charset="0"/>
                </a:rPr>
                <a:t> ………………………………………………………………………………………...…….……………….</a:t>
              </a:r>
            </a:p>
            <a:p>
              <a:pPr>
                <a:spcBef>
                  <a:spcPts val="200"/>
                </a:spcBef>
                <a:spcAft>
                  <a:spcPts val="200"/>
                </a:spcAft>
              </a:pPr>
              <a:r>
                <a:rPr lang="en-US" altLang="en-US" sz="1100" dirty="0">
                  <a:latin typeface="Poppins" panose="00000500000000000000" pitchFamily="2" charset="0"/>
                  <a:cs typeface="Poppins" panose="00000500000000000000" pitchFamily="2" charset="0"/>
                </a:rPr>
                <a:t>MARKETING PLAN ……………………………………………………………………………………………………………………………….…</a:t>
              </a:r>
              <a:endParaRPr lang="en-US" sz="1100" dirty="0">
                <a:solidFill>
                  <a:schemeClr val="accent1"/>
                </a:solidFill>
                <a:latin typeface="Poppins" panose="00000500000000000000" pitchFamily="2" charset="0"/>
                <a:ea typeface="Nexa Bold" charset="0"/>
                <a:cs typeface="Poppins" panose="00000500000000000000" pitchFamily="2" charset="0"/>
              </a:endParaRPr>
            </a:p>
            <a:p>
              <a:pPr>
                <a:spcBef>
                  <a:spcPts val="200"/>
                </a:spcBef>
                <a:spcAft>
                  <a:spcPts val="200"/>
                </a:spcAft>
              </a:pPr>
              <a:r>
                <a:rPr lang="en-US" sz="1100" dirty="0">
                  <a:solidFill>
                    <a:schemeClr val="accent1"/>
                  </a:solidFill>
                  <a:latin typeface="Poppins" panose="00000500000000000000" pitchFamily="2" charset="0"/>
                  <a:ea typeface="Nexa Bold" charset="0"/>
                  <a:cs typeface="Poppins" panose="00000500000000000000" pitchFamily="2" charset="0"/>
                </a:rPr>
                <a:t>OPERATIONAL BUSINESS MODEL</a:t>
              </a:r>
              <a:r>
                <a:rPr lang="en-US" altLang="en-US" sz="1100" dirty="0">
                  <a:latin typeface="Poppins" panose="00000500000000000000" pitchFamily="2" charset="0"/>
                  <a:cs typeface="Poppins" panose="00000500000000000000" pitchFamily="2" charset="0"/>
                </a:rPr>
                <a:t> ……………………………………………………………………………....……………….…</a:t>
              </a:r>
            </a:p>
            <a:p>
              <a:pPr>
                <a:spcBef>
                  <a:spcPts val="200"/>
                </a:spcBef>
                <a:spcAft>
                  <a:spcPts val="200"/>
                </a:spcAft>
              </a:pPr>
              <a:r>
                <a:rPr lang="en-US" altLang="en-US" sz="1100" dirty="0">
                  <a:latin typeface="Poppins" panose="00000500000000000000" pitchFamily="2" charset="0"/>
                  <a:cs typeface="Poppins" panose="00000500000000000000" pitchFamily="2" charset="0"/>
                </a:rPr>
                <a:t>COMPETITORS ………………………………………………………………….……..…………………………………………………………….</a:t>
              </a:r>
            </a:p>
            <a:p>
              <a:pPr>
                <a:spcBef>
                  <a:spcPts val="200"/>
                </a:spcBef>
                <a:spcAft>
                  <a:spcPts val="200"/>
                </a:spcAft>
              </a:pPr>
              <a:r>
                <a:rPr lang="en-US" altLang="en-US" sz="1100" dirty="0">
                  <a:latin typeface="Poppins" panose="00000500000000000000" pitchFamily="2" charset="0"/>
                  <a:cs typeface="Poppins" panose="00000500000000000000" pitchFamily="2" charset="0"/>
                </a:rPr>
                <a:t>ORGANIZATION CHART…………………………………………………………….…………………….....………………………………</a:t>
              </a:r>
            </a:p>
            <a:p>
              <a:pPr>
                <a:spcBef>
                  <a:spcPts val="200"/>
                </a:spcBef>
                <a:spcAft>
                  <a:spcPts val="200"/>
                </a:spcAft>
              </a:pPr>
              <a:r>
                <a:rPr lang="en-US" altLang="en-US" sz="1100" dirty="0">
                  <a:latin typeface="Poppins" panose="00000500000000000000" pitchFamily="2" charset="0"/>
                  <a:cs typeface="Poppins" panose="00000500000000000000" pitchFamily="2" charset="0"/>
                </a:rPr>
                <a:t>FOUNDER ...........…………………………………………………………….……………………...............…….....................................</a:t>
              </a:r>
            </a:p>
            <a:p>
              <a:pPr>
                <a:spcBef>
                  <a:spcPts val="200"/>
                </a:spcBef>
                <a:spcAft>
                  <a:spcPts val="200"/>
                </a:spcAft>
              </a:pPr>
              <a:r>
                <a:rPr lang="en-US" altLang="en-US" sz="1100" dirty="0">
                  <a:latin typeface="Poppins" panose="00000500000000000000" pitchFamily="2" charset="0"/>
                  <a:cs typeface="Poppins" panose="00000500000000000000" pitchFamily="2" charset="0"/>
                </a:rPr>
                <a:t>CONTACTS ...........…………………………………………………………….…………………….....................................................</a:t>
              </a:r>
            </a:p>
            <a:p>
              <a:pPr>
                <a:spcBef>
                  <a:spcPts val="200"/>
                </a:spcBef>
                <a:spcAft>
                  <a:spcPts val="200"/>
                </a:spcAft>
              </a:pPr>
              <a:endParaRPr lang="en-US" altLang="en-US" sz="1100" dirty="0">
                <a:latin typeface="Poppins" panose="00000500000000000000" pitchFamily="2" charset="0"/>
                <a:cs typeface="Poppins" panose="00000500000000000000" pitchFamily="2" charset="0"/>
              </a:endParaRPr>
            </a:p>
          </p:txBody>
        </p:sp>
        <p:sp>
          <p:nvSpPr>
            <p:cNvPr id="3" name="TextBox 13">
              <a:extLst>
                <a:ext uri="{FF2B5EF4-FFF2-40B4-BE49-F238E27FC236}">
                  <a16:creationId xmlns:a16="http://schemas.microsoft.com/office/drawing/2014/main" id="{1E17E445-936B-D03F-4961-F2539743D348}"/>
                </a:ext>
              </a:extLst>
            </p:cNvPr>
            <p:cNvSpPr txBox="1">
              <a:spLocks noChangeArrowheads="1"/>
            </p:cNvSpPr>
            <p:nvPr/>
          </p:nvSpPr>
          <p:spPr bwMode="auto">
            <a:xfrm>
              <a:off x="5590678" y="1684736"/>
              <a:ext cx="526343" cy="2908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spcBef>
                  <a:spcPts val="200"/>
                </a:spcBef>
                <a:spcAft>
                  <a:spcPts val="200"/>
                </a:spcAft>
              </a:pPr>
              <a:r>
                <a:rPr lang="en-US" altLang="en-US" sz="1100" dirty="0">
                  <a:latin typeface="Poppins" panose="00000500000000000000" pitchFamily="2" charset="0"/>
                  <a:cs typeface="Poppins" panose="00000500000000000000" pitchFamily="2" charset="0"/>
                </a:rPr>
                <a:t>03</a:t>
              </a:r>
            </a:p>
            <a:p>
              <a:pPr>
                <a:spcBef>
                  <a:spcPts val="200"/>
                </a:spcBef>
                <a:spcAft>
                  <a:spcPts val="200"/>
                </a:spcAft>
              </a:pPr>
              <a:r>
                <a:rPr lang="en-US" altLang="en-US" sz="1100" dirty="0">
                  <a:latin typeface="Poppins" panose="00000500000000000000" pitchFamily="2" charset="0"/>
                  <a:cs typeface="Poppins" panose="00000500000000000000" pitchFamily="2" charset="0"/>
                </a:rPr>
                <a:t>04</a:t>
              </a:r>
            </a:p>
            <a:p>
              <a:pPr>
                <a:spcBef>
                  <a:spcPts val="200"/>
                </a:spcBef>
                <a:spcAft>
                  <a:spcPts val="200"/>
                </a:spcAft>
              </a:pPr>
              <a:r>
                <a:rPr lang="en-US" altLang="en-US" sz="1100" dirty="0">
                  <a:latin typeface="Poppins" panose="00000500000000000000" pitchFamily="2" charset="0"/>
                  <a:cs typeface="Poppins" panose="00000500000000000000" pitchFamily="2" charset="0"/>
                </a:rPr>
                <a:t>05</a:t>
              </a:r>
            </a:p>
            <a:p>
              <a:pPr>
                <a:spcBef>
                  <a:spcPts val="200"/>
                </a:spcBef>
                <a:spcAft>
                  <a:spcPts val="200"/>
                </a:spcAft>
              </a:pPr>
              <a:r>
                <a:rPr lang="en-US" altLang="en-US" sz="1100" dirty="0">
                  <a:latin typeface="Poppins" panose="00000500000000000000" pitchFamily="2" charset="0"/>
                  <a:cs typeface="Poppins" panose="00000500000000000000" pitchFamily="2" charset="0"/>
                </a:rPr>
                <a:t>06</a:t>
              </a:r>
            </a:p>
            <a:p>
              <a:pPr>
                <a:spcBef>
                  <a:spcPts val="200"/>
                </a:spcBef>
                <a:spcAft>
                  <a:spcPts val="200"/>
                </a:spcAft>
              </a:pPr>
              <a:r>
                <a:rPr lang="en-US" altLang="en-US" sz="1100" dirty="0">
                  <a:latin typeface="Poppins" panose="00000500000000000000" pitchFamily="2" charset="0"/>
                  <a:cs typeface="Poppins" panose="00000500000000000000" pitchFamily="2" charset="0"/>
                </a:rPr>
                <a:t>07</a:t>
              </a:r>
            </a:p>
            <a:p>
              <a:pPr>
                <a:spcBef>
                  <a:spcPts val="200"/>
                </a:spcBef>
                <a:spcAft>
                  <a:spcPts val="200"/>
                </a:spcAft>
              </a:pPr>
              <a:r>
                <a:rPr lang="en-CA" altLang="en-US" sz="1100" dirty="0">
                  <a:latin typeface="Poppins" panose="00000500000000000000" pitchFamily="2" charset="0"/>
                  <a:cs typeface="Poppins" panose="00000500000000000000" pitchFamily="2" charset="0"/>
                </a:rPr>
                <a:t>1</a:t>
              </a:r>
              <a:r>
                <a:rPr lang="en-US" altLang="en-US" sz="1100" dirty="0">
                  <a:latin typeface="Poppins" panose="00000500000000000000" pitchFamily="2" charset="0"/>
                  <a:cs typeface="Poppins" panose="00000500000000000000" pitchFamily="2" charset="0"/>
                </a:rPr>
                <a:t>8</a:t>
              </a:r>
            </a:p>
            <a:p>
              <a:pPr>
                <a:spcBef>
                  <a:spcPts val="200"/>
                </a:spcBef>
                <a:spcAft>
                  <a:spcPts val="200"/>
                </a:spcAft>
              </a:pPr>
              <a:r>
                <a:rPr lang="en-US" altLang="en-US" sz="1100" dirty="0">
                  <a:latin typeface="Poppins" panose="00000500000000000000" pitchFamily="2" charset="0"/>
                  <a:cs typeface="Poppins" panose="00000500000000000000" pitchFamily="2" charset="0"/>
                </a:rPr>
                <a:t>19</a:t>
              </a:r>
            </a:p>
            <a:p>
              <a:pPr>
                <a:spcBef>
                  <a:spcPts val="200"/>
                </a:spcBef>
                <a:spcAft>
                  <a:spcPts val="200"/>
                </a:spcAft>
              </a:pPr>
              <a:r>
                <a:rPr lang="en-US" altLang="en-US" sz="1100" dirty="0">
                  <a:latin typeface="Poppins" panose="00000500000000000000" pitchFamily="2" charset="0"/>
                  <a:cs typeface="Poppins" panose="00000500000000000000" pitchFamily="2" charset="0"/>
                </a:rPr>
                <a:t>20</a:t>
              </a:r>
            </a:p>
            <a:p>
              <a:pPr>
                <a:spcBef>
                  <a:spcPts val="200"/>
                </a:spcBef>
                <a:spcAft>
                  <a:spcPts val="200"/>
                </a:spcAft>
              </a:pPr>
              <a:r>
                <a:rPr lang="en-US" altLang="en-US" sz="1100" dirty="0">
                  <a:latin typeface="Poppins" panose="00000500000000000000" pitchFamily="2" charset="0"/>
                  <a:cs typeface="Poppins" panose="00000500000000000000" pitchFamily="2" charset="0"/>
                </a:rPr>
                <a:t>22</a:t>
              </a:r>
            </a:p>
            <a:p>
              <a:pPr>
                <a:spcBef>
                  <a:spcPts val="200"/>
                </a:spcBef>
                <a:spcAft>
                  <a:spcPts val="200"/>
                </a:spcAft>
              </a:pPr>
              <a:r>
                <a:rPr lang="en-US" altLang="en-US" sz="1100" dirty="0">
                  <a:latin typeface="Poppins" panose="00000500000000000000" pitchFamily="2" charset="0"/>
                  <a:cs typeface="Poppins" panose="00000500000000000000" pitchFamily="2" charset="0"/>
                </a:rPr>
                <a:t>23</a:t>
              </a:r>
            </a:p>
            <a:p>
              <a:pPr>
                <a:spcBef>
                  <a:spcPts val="200"/>
                </a:spcBef>
                <a:spcAft>
                  <a:spcPts val="200"/>
                </a:spcAft>
              </a:pPr>
              <a:r>
                <a:rPr lang="en-US" altLang="en-US" sz="1100" dirty="0">
                  <a:latin typeface="Poppins" panose="00000500000000000000" pitchFamily="2" charset="0"/>
                  <a:cs typeface="Poppins" panose="00000500000000000000" pitchFamily="2" charset="0"/>
                </a:rPr>
                <a:t>24</a:t>
              </a:r>
            </a:p>
            <a:p>
              <a:pPr>
                <a:spcBef>
                  <a:spcPts val="200"/>
                </a:spcBef>
                <a:spcAft>
                  <a:spcPts val="200"/>
                </a:spcAft>
              </a:pPr>
              <a:r>
                <a:rPr lang="en-US" altLang="en-US" sz="1100" dirty="0">
                  <a:latin typeface="Poppins" panose="00000500000000000000" pitchFamily="2" charset="0"/>
                  <a:cs typeface="Poppins" panose="00000500000000000000" pitchFamily="2" charset="0"/>
                </a:rPr>
                <a:t>25</a:t>
              </a:r>
            </a:p>
            <a:p>
              <a:pPr>
                <a:spcBef>
                  <a:spcPts val="200"/>
                </a:spcBef>
                <a:spcAft>
                  <a:spcPts val="200"/>
                </a:spcAft>
              </a:pPr>
              <a:r>
                <a:rPr lang="en-US" altLang="en-US" sz="1100" dirty="0">
                  <a:latin typeface="Poppins" panose="00000500000000000000" pitchFamily="2" charset="0"/>
                  <a:cs typeface="Poppins" panose="00000500000000000000" pitchFamily="2" charset="0"/>
                </a:rPr>
                <a:t>26</a:t>
              </a:r>
            </a:p>
          </p:txBody>
        </p:sp>
      </p:grpSp>
    </p:spTree>
    <p:extLst>
      <p:ext uri="{BB962C8B-B14F-4D97-AF65-F5344CB8AC3E}">
        <p14:creationId xmlns:p14="http://schemas.microsoft.com/office/powerpoint/2010/main" val="22484152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25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000" fill="hold"/>
                                        <p:tgtEl>
                                          <p:spTgt spid="5"/>
                                        </p:tgtEl>
                                        <p:attrNameLst>
                                          <p:attrName>ppt_x</p:attrName>
                                        </p:attrNameLst>
                                      </p:cBhvr>
                                      <p:tavLst>
                                        <p:tav tm="0">
                                          <p:val>
                                            <p:strVal val="0-#ppt_w/2"/>
                                          </p:val>
                                        </p:tav>
                                        <p:tav tm="100000">
                                          <p:val>
                                            <p:strVal val="#ppt_x"/>
                                          </p:val>
                                        </p:tav>
                                      </p:tavLst>
                                    </p:anim>
                                    <p:anim calcmode="lin" valueType="num">
                                      <p:cBhvr additive="base">
                                        <p:cTn id="8" dur="10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decel="100000" fill="hold" nodeType="withEffect">
                                  <p:stCondLst>
                                    <p:cond delay="25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1000" fill="hold"/>
                                        <p:tgtEl>
                                          <p:spTgt spid="4"/>
                                        </p:tgtEl>
                                        <p:attrNameLst>
                                          <p:attrName>ppt_x</p:attrName>
                                        </p:attrNameLst>
                                      </p:cBhvr>
                                      <p:tavLst>
                                        <p:tav tm="0">
                                          <p:val>
                                            <p:strVal val="0-#ppt_w/2"/>
                                          </p:val>
                                        </p:tav>
                                        <p:tav tm="100000">
                                          <p:val>
                                            <p:strVal val="#ppt_x"/>
                                          </p:val>
                                        </p:tav>
                                      </p:tavLst>
                                    </p:anim>
                                    <p:anim calcmode="lin" valueType="num">
                                      <p:cBhvr additive="base">
                                        <p:cTn id="12" dur="10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6B0587A9-2271-4A5A-8944-246EAF0F33F8}"/>
              </a:ext>
            </a:extLst>
          </p:cNvPr>
          <p:cNvSpPr/>
          <p:nvPr/>
        </p:nvSpPr>
        <p:spPr>
          <a:xfrm>
            <a:off x="1" y="0"/>
            <a:ext cx="12192000" cy="6858000"/>
          </a:xfrm>
          <a:prstGeom prst="rect">
            <a:avLst/>
          </a:prstGeom>
          <a:blipFill dpi="0" rotWithShape="1">
            <a:blip r:embed="rId2">
              <a:alphaModFix amt="98000"/>
            </a:blip>
            <a:srcRect/>
            <a:stretch>
              <a:fillRect l="-1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34" dirty="0"/>
          </a:p>
        </p:txBody>
      </p:sp>
      <p:sp>
        <p:nvSpPr>
          <p:cNvPr id="10" name="Rectangle 9">
            <a:extLst>
              <a:ext uri="{FF2B5EF4-FFF2-40B4-BE49-F238E27FC236}">
                <a16:creationId xmlns:a16="http://schemas.microsoft.com/office/drawing/2014/main" id="{2869B6B4-4669-4DE6-BFD1-16DB926AC49F}"/>
              </a:ext>
            </a:extLst>
          </p:cNvPr>
          <p:cNvSpPr/>
          <p:nvPr/>
        </p:nvSpPr>
        <p:spPr>
          <a:xfrm>
            <a:off x="785220" y="2088843"/>
            <a:ext cx="4396379" cy="3115340"/>
          </a:xfrm>
          <a:prstGeom prst="rect">
            <a:avLst/>
          </a:prstGeom>
        </p:spPr>
        <p:txBody>
          <a:bodyPr wrap="square">
            <a:spAutoFit/>
          </a:bodyPr>
          <a:lstStyle/>
          <a:p>
            <a:pPr algn="just">
              <a:lnSpc>
                <a:spcPct val="150000"/>
              </a:lnSpc>
            </a:pPr>
            <a:r>
              <a:rPr lang="en-US" sz="1100" dirty="0">
                <a:latin typeface="Poppins" panose="00000500000000000000" pitchFamily="2" charset="0"/>
                <a:cs typeface="Poppins" panose="00000500000000000000" pitchFamily="2" charset="0"/>
              </a:rPr>
              <a:t>We a real estate visual design and 3D digital strategy agency providing innovative and high-end digital solutions based on the latest interactive technologies. We specialize in design, 3D architectural visualization, animation, modeling, virtual reality (VR), augmented reality(AR), mixed reality (MR), and branding development. </a:t>
            </a:r>
          </a:p>
          <a:p>
            <a:pPr algn="just">
              <a:lnSpc>
                <a:spcPct val="150000"/>
              </a:lnSpc>
            </a:pPr>
            <a:r>
              <a:rPr lang="en-US" sz="1100" dirty="0">
                <a:latin typeface="Poppins" panose="00000500000000000000" pitchFamily="2" charset="0"/>
                <a:cs typeface="Poppins" panose="00000500000000000000" pitchFamily="2" charset="0"/>
              </a:rPr>
              <a:t>We deliver intelligent, multi-disciplinary design solutions, to cater to marketing campaigns and planning applications, across residential, commercial, hospitality, destination, and all other sectors, worldwide and deliver discreet individual solutions covering brand strategy, content, and a variety of production.</a:t>
            </a:r>
          </a:p>
        </p:txBody>
      </p:sp>
      <p:sp>
        <p:nvSpPr>
          <p:cNvPr id="11" name="TextBox 10">
            <a:extLst>
              <a:ext uri="{FF2B5EF4-FFF2-40B4-BE49-F238E27FC236}">
                <a16:creationId xmlns:a16="http://schemas.microsoft.com/office/drawing/2014/main" id="{1D707DFA-5CBF-4392-861D-8DAA9F2607FB}"/>
              </a:ext>
            </a:extLst>
          </p:cNvPr>
          <p:cNvSpPr txBox="1"/>
          <p:nvPr/>
        </p:nvSpPr>
        <p:spPr>
          <a:xfrm>
            <a:off x="785221" y="1351499"/>
            <a:ext cx="2456122" cy="646331"/>
          </a:xfrm>
          <a:prstGeom prst="rect">
            <a:avLst/>
          </a:prstGeom>
          <a:noFill/>
        </p:spPr>
        <p:txBody>
          <a:bodyPr wrap="none" rtlCol="0">
            <a:spAutoFit/>
          </a:bodyPr>
          <a:lstStyle/>
          <a:p>
            <a:r>
              <a:rPr lang="en-CA" sz="3600" dirty="0">
                <a:solidFill>
                  <a:schemeClr val="accent1"/>
                </a:solidFill>
                <a:latin typeface="Poppins Medium" panose="00000600000000000000" pitchFamily="2" charset="0"/>
                <a:ea typeface="Nexa Bold" charset="0"/>
                <a:cs typeface="Poppins Medium" panose="00000600000000000000" pitchFamily="2" charset="0"/>
              </a:rPr>
              <a:t>ABOUT US</a:t>
            </a:r>
            <a:endParaRPr lang="en-US" sz="3600" dirty="0">
              <a:solidFill>
                <a:schemeClr val="accent1"/>
              </a:solidFill>
              <a:latin typeface="Poppins Medium" panose="00000600000000000000" pitchFamily="2" charset="0"/>
              <a:ea typeface="Nexa Bold" charset="0"/>
              <a:cs typeface="Poppins Medium" panose="00000600000000000000" pitchFamily="2" charset="0"/>
            </a:endParaRPr>
          </a:p>
        </p:txBody>
      </p:sp>
      <p:sp>
        <p:nvSpPr>
          <p:cNvPr id="8" name="Rectangle 7">
            <a:extLst>
              <a:ext uri="{FF2B5EF4-FFF2-40B4-BE49-F238E27FC236}">
                <a16:creationId xmlns:a16="http://schemas.microsoft.com/office/drawing/2014/main" id="{C4541024-9A2C-CB95-ED0F-E54EF22B7959}"/>
              </a:ext>
            </a:extLst>
          </p:cNvPr>
          <p:cNvSpPr/>
          <p:nvPr/>
        </p:nvSpPr>
        <p:spPr>
          <a:xfrm>
            <a:off x="-2234" y="0"/>
            <a:ext cx="933307" cy="9333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200"/>
          </a:p>
        </p:txBody>
      </p:sp>
      <p:pic>
        <p:nvPicPr>
          <p:cNvPr id="9" name="Picture 8">
            <a:extLst>
              <a:ext uri="{FF2B5EF4-FFF2-40B4-BE49-F238E27FC236}">
                <a16:creationId xmlns:a16="http://schemas.microsoft.com/office/drawing/2014/main" id="{45F55180-5DD4-73A3-DDAE-7FF45B1FCD48}"/>
              </a:ext>
            </a:extLst>
          </p:cNvPr>
          <p:cNvPicPr>
            <a:picLocks noChangeAspect="1"/>
          </p:cNvPicPr>
          <p:nvPr/>
        </p:nvPicPr>
        <p:blipFill rotWithShape="1">
          <a:blip r:embed="rId3">
            <a:duotone>
              <a:prstClr val="black"/>
              <a:srgbClr val="5A5A5A">
                <a:tint val="45000"/>
                <a:satMod val="400000"/>
              </a:srgbClr>
            </a:duotone>
          </a:blip>
          <a:srcRect l="19472" r="19763" b="16966"/>
          <a:stretch/>
        </p:blipFill>
        <p:spPr>
          <a:xfrm>
            <a:off x="123964" y="274217"/>
            <a:ext cx="625393" cy="394242"/>
          </a:xfrm>
          <a:prstGeom prst="rect">
            <a:avLst/>
          </a:prstGeom>
        </p:spPr>
      </p:pic>
      <p:grpSp>
        <p:nvGrpSpPr>
          <p:cNvPr id="27" name="Group 26">
            <a:extLst>
              <a:ext uri="{FF2B5EF4-FFF2-40B4-BE49-F238E27FC236}">
                <a16:creationId xmlns:a16="http://schemas.microsoft.com/office/drawing/2014/main" id="{640B86FD-9A23-9D92-361B-F868324382BE}"/>
              </a:ext>
            </a:extLst>
          </p:cNvPr>
          <p:cNvGrpSpPr/>
          <p:nvPr/>
        </p:nvGrpSpPr>
        <p:grpSpPr>
          <a:xfrm>
            <a:off x="5592542" y="1156511"/>
            <a:ext cx="6193058" cy="4206868"/>
            <a:chOff x="7434483" y="1045589"/>
            <a:chExt cx="6519642" cy="4428712"/>
          </a:xfrm>
        </p:grpSpPr>
        <p:pic>
          <p:nvPicPr>
            <p:cNvPr id="22" name="Picture 21">
              <a:extLst>
                <a:ext uri="{FF2B5EF4-FFF2-40B4-BE49-F238E27FC236}">
                  <a16:creationId xmlns:a16="http://schemas.microsoft.com/office/drawing/2014/main" id="{7415AD64-4EDB-F759-1699-EC7D17DE0C20}"/>
                </a:ext>
              </a:extLst>
            </p:cNvPr>
            <p:cNvPicPr>
              <a:picLocks noChangeAspect="1"/>
            </p:cNvPicPr>
            <p:nvPr/>
          </p:nvPicPr>
          <p:blipFill>
            <a:blip r:embed="rId4">
              <a:extLst>
                <a:ext uri="{BEBA8EAE-BF5A-486C-A8C5-ECC9F3942E4B}">
                  <a14:imgProps xmlns:a14="http://schemas.microsoft.com/office/drawing/2010/main">
                    <a14:imgLayer r:embed="rId5">
                      <a14:imgEffect>
                        <a14:brightnessContrast bright="-42000" contrast="7000"/>
                      </a14:imgEffect>
                    </a14:imgLayer>
                  </a14:imgProps>
                </a:ext>
                <a:ext uri="{28A0092B-C50C-407E-A947-70E740481C1C}">
                  <a14:useLocalDpi xmlns:a14="http://schemas.microsoft.com/office/drawing/2010/main" val="0"/>
                </a:ext>
              </a:extLst>
            </a:blip>
            <a:stretch>
              <a:fillRect/>
            </a:stretch>
          </p:blipFill>
          <p:spPr>
            <a:xfrm>
              <a:off x="7434483" y="1045589"/>
              <a:ext cx="6508683" cy="4145692"/>
            </a:xfrm>
            <a:prstGeom prst="rect">
              <a:avLst/>
            </a:prstGeom>
          </p:spPr>
        </p:pic>
        <p:pic>
          <p:nvPicPr>
            <p:cNvPr id="23" name="Picture Placeholder 12">
              <a:extLst>
                <a:ext uri="{FF2B5EF4-FFF2-40B4-BE49-F238E27FC236}">
                  <a16:creationId xmlns:a16="http://schemas.microsoft.com/office/drawing/2014/main" id="{0E8A657C-8A4F-9D3C-4CB1-BE921E5903EC}"/>
                </a:ext>
              </a:extLst>
            </p:cNvPr>
            <p:cNvPicPr>
              <a:picLocks noChangeAspect="1"/>
            </p:cNvPicPr>
            <p:nvPr/>
          </p:nvPicPr>
          <p:blipFill rotWithShape="1">
            <a:blip r:embed="rId6">
              <a:extLst>
                <a:ext uri="{28A0092B-C50C-407E-A947-70E740481C1C}">
                  <a14:useLocalDpi xmlns:a14="http://schemas.microsoft.com/office/drawing/2010/main" val="0"/>
                </a:ext>
              </a:extLst>
            </a:blip>
            <a:srcRect l="152" r="31420"/>
            <a:stretch/>
          </p:blipFill>
          <p:spPr>
            <a:xfrm>
              <a:off x="8201025" y="1208088"/>
              <a:ext cx="4802505" cy="3173412"/>
            </a:xfrm>
            <a:prstGeom prst="roundRect">
              <a:avLst>
                <a:gd name="adj" fmla="val 819"/>
              </a:avLst>
            </a:prstGeom>
            <a:solidFill>
              <a:schemeClr val="bg1"/>
            </a:solidFill>
          </p:spPr>
        </p:pic>
        <p:pic>
          <p:nvPicPr>
            <p:cNvPr id="24" name="Picture Placeholder 12">
              <a:extLst>
                <a:ext uri="{FF2B5EF4-FFF2-40B4-BE49-F238E27FC236}">
                  <a16:creationId xmlns:a16="http://schemas.microsoft.com/office/drawing/2014/main" id="{BCD9C824-A837-A77B-C965-1F1D7F1AE9EB}"/>
                </a:ext>
              </a:extLst>
            </p:cNvPr>
            <p:cNvPicPr>
              <a:picLocks noChangeAspect="1"/>
            </p:cNvPicPr>
            <p:nvPr/>
          </p:nvPicPr>
          <p:blipFill rotWithShape="1">
            <a:blip r:embed="rId6">
              <a:extLst>
                <a:ext uri="{28A0092B-C50C-407E-A947-70E740481C1C}">
                  <a14:useLocalDpi xmlns:a14="http://schemas.microsoft.com/office/drawing/2010/main" val="0"/>
                </a:ext>
              </a:extLst>
            </a:blip>
            <a:srcRect l="25981" t="12764" r="11590"/>
            <a:stretch/>
          </p:blipFill>
          <p:spPr>
            <a:xfrm>
              <a:off x="8624888" y="1613140"/>
              <a:ext cx="4381500" cy="2768360"/>
            </a:xfrm>
            <a:prstGeom prst="roundRect">
              <a:avLst>
                <a:gd name="adj" fmla="val 819"/>
              </a:avLst>
            </a:prstGeom>
            <a:solidFill>
              <a:schemeClr val="bg1"/>
            </a:solidFill>
          </p:spPr>
        </p:pic>
        <p:pic>
          <p:nvPicPr>
            <p:cNvPr id="25" name="Picture 24">
              <a:extLst>
                <a:ext uri="{FF2B5EF4-FFF2-40B4-BE49-F238E27FC236}">
                  <a16:creationId xmlns:a16="http://schemas.microsoft.com/office/drawing/2014/main" id="{E9FDB6C4-302B-7F1D-6CA6-0C04976F6064}"/>
                </a:ext>
              </a:extLst>
            </p:cNvPr>
            <p:cNvPicPr>
              <a:picLocks noChangeAspect="1"/>
            </p:cNvPicPr>
            <p:nvPr/>
          </p:nvPicPr>
          <p:blipFill>
            <a:blip r:embed="rId7">
              <a:extLst>
                <a:ext uri="{BEBA8EAE-BF5A-486C-A8C5-ECC9F3942E4B}">
                  <a14:imgProps xmlns:a14="http://schemas.microsoft.com/office/drawing/2010/main">
                    <a14:imgLayer r:embed="rId8">
                      <a14:imgEffect>
                        <a14:brightnessContrast bright="-42000" contrast="7000"/>
                      </a14:imgEffect>
                    </a14:imgLayer>
                  </a14:imgProps>
                </a:ext>
                <a:ext uri="{28A0092B-C50C-407E-A947-70E740481C1C}">
                  <a14:useLocalDpi xmlns:a14="http://schemas.microsoft.com/office/drawing/2010/main" val="0"/>
                </a:ext>
              </a:extLst>
            </a:blip>
            <a:stretch>
              <a:fillRect/>
            </a:stretch>
          </p:blipFill>
          <p:spPr>
            <a:xfrm>
              <a:off x="11430007" y="2456794"/>
              <a:ext cx="2524118" cy="3017507"/>
            </a:xfrm>
            <a:prstGeom prst="rect">
              <a:avLst/>
            </a:prstGeom>
          </p:spPr>
        </p:pic>
        <p:pic>
          <p:nvPicPr>
            <p:cNvPr id="26" name="Picture Placeholder 16">
              <a:extLst>
                <a:ext uri="{FF2B5EF4-FFF2-40B4-BE49-F238E27FC236}">
                  <a16:creationId xmlns:a16="http://schemas.microsoft.com/office/drawing/2014/main" id="{363281E7-102D-28E3-FC79-055E75158435}"/>
                </a:ext>
              </a:extLst>
            </p:cNvPr>
            <p:cNvPicPr>
              <a:picLocks noChangeAspect="1"/>
            </p:cNvPicPr>
            <p:nvPr/>
          </p:nvPicPr>
          <p:blipFill rotWithShape="1">
            <a:blip r:embed="rId9">
              <a:extLst>
                <a:ext uri="{28A0092B-C50C-407E-A947-70E740481C1C}">
                  <a14:useLocalDpi xmlns:a14="http://schemas.microsoft.com/office/drawing/2010/main" val="0"/>
                </a:ext>
              </a:extLst>
            </a:blip>
            <a:srcRect l="2477" t="1279" r="40356" b="1279"/>
            <a:stretch/>
          </p:blipFill>
          <p:spPr>
            <a:xfrm>
              <a:off x="11599546" y="2562543"/>
              <a:ext cx="1878330" cy="2492057"/>
            </a:xfrm>
            <a:prstGeom prst="roundRect">
              <a:avLst>
                <a:gd name="adj" fmla="val 1779"/>
              </a:avLst>
            </a:prstGeom>
            <a:solidFill>
              <a:schemeClr val="bg1"/>
            </a:solidFill>
          </p:spPr>
        </p:pic>
      </p:grpSp>
    </p:spTree>
    <p:extLst>
      <p:ext uri="{BB962C8B-B14F-4D97-AF65-F5344CB8AC3E}">
        <p14:creationId xmlns:p14="http://schemas.microsoft.com/office/powerpoint/2010/main" val="9362483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1000" fill="hold"/>
                                        <p:tgtEl>
                                          <p:spTgt spid="11"/>
                                        </p:tgtEl>
                                        <p:attrNameLst>
                                          <p:attrName>ppt_x</p:attrName>
                                        </p:attrNameLst>
                                      </p:cBhvr>
                                      <p:tavLst>
                                        <p:tav tm="0">
                                          <p:val>
                                            <p:strVal val="0-#ppt_w/2"/>
                                          </p:val>
                                        </p:tav>
                                        <p:tav tm="100000">
                                          <p:val>
                                            <p:strVal val="#ppt_x"/>
                                          </p:val>
                                        </p:tav>
                                      </p:tavLst>
                                    </p:anim>
                                    <p:anim calcmode="lin" valueType="num">
                                      <p:cBhvr additive="base">
                                        <p:cTn id="8" dur="1000" fill="hold"/>
                                        <p:tgtEl>
                                          <p:spTgt spid="11"/>
                                        </p:tgtEl>
                                        <p:attrNameLst>
                                          <p:attrName>ppt_y</p:attrName>
                                        </p:attrNameLst>
                                      </p:cBhvr>
                                      <p:tavLst>
                                        <p:tav tm="0">
                                          <p:val>
                                            <p:strVal val="#ppt_y"/>
                                          </p:val>
                                        </p:tav>
                                        <p:tav tm="100000">
                                          <p:val>
                                            <p:strVal val="#ppt_y"/>
                                          </p:val>
                                        </p:tav>
                                      </p:tavLst>
                                    </p:anim>
                                  </p:childTnLst>
                                </p:cTn>
                              </p:par>
                              <p:par>
                                <p:cTn id="9" presetID="22" presetClass="entr" presetSubtype="8" fill="hold" grpId="0" nodeType="withEffect">
                                  <p:stCondLst>
                                    <p:cond delay="500"/>
                                  </p:stCondLst>
                                  <p:childTnLst>
                                    <p:set>
                                      <p:cBhvr>
                                        <p:cTn id="10" dur="1" fill="hold">
                                          <p:stCondLst>
                                            <p:cond delay="0"/>
                                          </p:stCondLst>
                                        </p:cTn>
                                        <p:tgtEl>
                                          <p:spTgt spid="10"/>
                                        </p:tgtEl>
                                        <p:attrNameLst>
                                          <p:attrName>style.visibility</p:attrName>
                                        </p:attrNameLst>
                                      </p:cBhvr>
                                      <p:to>
                                        <p:strVal val="visible"/>
                                      </p:to>
                                    </p:set>
                                    <p:animEffect transition="in" filter="wipe(left)">
                                      <p:cBhvr>
                                        <p:cTn id="11" dur="750"/>
                                        <p:tgtEl>
                                          <p:spTgt spid="10"/>
                                        </p:tgtEl>
                                      </p:cBhvr>
                                    </p:animEffect>
                                  </p:childTnLst>
                                </p:cTn>
                              </p:par>
                              <p:par>
                                <p:cTn id="12" presetID="10" presetClass="entr" presetSubtype="0" fill="hold" nodeType="withEffect">
                                  <p:stCondLst>
                                    <p:cond delay="0"/>
                                  </p:stCondLst>
                                  <p:childTnLst>
                                    <p:set>
                                      <p:cBhvr>
                                        <p:cTn id="13" dur="1" fill="hold">
                                          <p:stCondLst>
                                            <p:cond delay="0"/>
                                          </p:stCondLst>
                                        </p:cTn>
                                        <p:tgtEl>
                                          <p:spTgt spid="27"/>
                                        </p:tgtEl>
                                        <p:attrNameLst>
                                          <p:attrName>style.visibility</p:attrName>
                                        </p:attrNameLst>
                                      </p:cBhvr>
                                      <p:to>
                                        <p:strVal val="visible"/>
                                      </p:to>
                                    </p:set>
                                    <p:animEffect transition="in" filter="fade">
                                      <p:cBhvr>
                                        <p:cTn id="14" dur="500"/>
                                        <p:tgtEl>
                                          <p:spTgt spid="27"/>
                                        </p:tgtEl>
                                      </p:cBhvr>
                                    </p:animEffect>
                                  </p:childTnLst>
                                </p:cTn>
                              </p:par>
                              <p:par>
                                <p:cTn id="15" presetID="6" presetClass="emph" presetSubtype="0" decel="100000" fill="hold" nodeType="withEffect">
                                  <p:stCondLst>
                                    <p:cond delay="0"/>
                                  </p:stCondLst>
                                  <p:childTnLst>
                                    <p:animScale>
                                      <p:cBhvr>
                                        <p:cTn id="16" dur="1250" fill="hold"/>
                                        <p:tgtEl>
                                          <p:spTgt spid="27"/>
                                        </p:tgtEl>
                                      </p:cBhvr>
                                      <p:by x="110000" y="11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7D128A69-7D19-4D46-962F-9EEF20F0F8D4}"/>
              </a:ext>
            </a:extLst>
          </p:cNvPr>
          <p:cNvSpPr txBox="1"/>
          <p:nvPr/>
        </p:nvSpPr>
        <p:spPr>
          <a:xfrm>
            <a:off x="3127022" y="906964"/>
            <a:ext cx="5937956" cy="646331"/>
          </a:xfrm>
          <a:prstGeom prst="rect">
            <a:avLst/>
          </a:prstGeom>
          <a:noFill/>
        </p:spPr>
        <p:txBody>
          <a:bodyPr wrap="square" rtlCol="0">
            <a:spAutoFit/>
          </a:bodyPr>
          <a:lstStyle/>
          <a:p>
            <a:pPr algn="ctr"/>
            <a:r>
              <a:rPr lang="en-US" sz="3600" dirty="0">
                <a:solidFill>
                  <a:schemeClr val="accent1"/>
                </a:solidFill>
                <a:latin typeface="Poppins Medium" panose="00000600000000000000" pitchFamily="2" charset="0"/>
                <a:cs typeface="Poppins Medium" panose="00000600000000000000" pitchFamily="2" charset="0"/>
              </a:rPr>
              <a:t>WHO WE CAN HELP</a:t>
            </a:r>
          </a:p>
        </p:txBody>
      </p:sp>
      <p:grpSp>
        <p:nvGrpSpPr>
          <p:cNvPr id="6" name="Group 5">
            <a:extLst>
              <a:ext uri="{FF2B5EF4-FFF2-40B4-BE49-F238E27FC236}">
                <a16:creationId xmlns:a16="http://schemas.microsoft.com/office/drawing/2014/main" id="{3856BB7A-1E14-E060-8042-EDB1A6FD9C45}"/>
              </a:ext>
            </a:extLst>
          </p:cNvPr>
          <p:cNvGrpSpPr/>
          <p:nvPr/>
        </p:nvGrpSpPr>
        <p:grpSpPr>
          <a:xfrm>
            <a:off x="2397085" y="2153421"/>
            <a:ext cx="1679930" cy="2560310"/>
            <a:chOff x="2397085" y="2153421"/>
            <a:chExt cx="1679930" cy="2560310"/>
          </a:xfrm>
        </p:grpSpPr>
        <p:sp>
          <p:nvSpPr>
            <p:cNvPr id="130" name="TextBox 129">
              <a:extLst>
                <a:ext uri="{FF2B5EF4-FFF2-40B4-BE49-F238E27FC236}">
                  <a16:creationId xmlns:a16="http://schemas.microsoft.com/office/drawing/2014/main" id="{20346ECA-EAB8-6158-6333-8F2D13585EF5}"/>
                </a:ext>
              </a:extLst>
            </p:cNvPr>
            <p:cNvSpPr txBox="1"/>
            <p:nvPr/>
          </p:nvSpPr>
          <p:spPr>
            <a:xfrm>
              <a:off x="2669132" y="4452121"/>
              <a:ext cx="1135836" cy="261610"/>
            </a:xfrm>
            <a:prstGeom prst="rect">
              <a:avLst/>
            </a:prstGeom>
            <a:noFill/>
          </p:spPr>
          <p:txBody>
            <a:bodyPr wrap="square" rtlCol="0">
              <a:spAutoFit/>
            </a:bodyPr>
            <a:lstStyle/>
            <a:p>
              <a:pPr algn="ctr"/>
              <a:r>
                <a:rPr lang="en-US" sz="1100" b="1" dirty="0">
                  <a:latin typeface="Poppins" panose="00000500000000000000" pitchFamily="2" charset="0"/>
                  <a:cs typeface="Poppins" panose="00000500000000000000" pitchFamily="2" charset="0"/>
                </a:rPr>
                <a:t>Contractors</a:t>
              </a:r>
            </a:p>
          </p:txBody>
        </p:sp>
        <p:grpSp>
          <p:nvGrpSpPr>
            <p:cNvPr id="173" name="Group 172">
              <a:extLst>
                <a:ext uri="{FF2B5EF4-FFF2-40B4-BE49-F238E27FC236}">
                  <a16:creationId xmlns:a16="http://schemas.microsoft.com/office/drawing/2014/main" id="{EED5D04C-32D1-317B-A755-0F6DA1B30938}"/>
                </a:ext>
              </a:extLst>
            </p:cNvPr>
            <p:cNvGrpSpPr/>
            <p:nvPr/>
          </p:nvGrpSpPr>
          <p:grpSpPr>
            <a:xfrm>
              <a:off x="2397085" y="2555875"/>
              <a:ext cx="1679930" cy="1679930"/>
              <a:chOff x="2453824" y="1567853"/>
              <a:chExt cx="2335174" cy="2335174"/>
            </a:xfrm>
          </p:grpSpPr>
          <p:sp>
            <p:nvSpPr>
              <p:cNvPr id="175" name="Oval 174">
                <a:extLst>
                  <a:ext uri="{FF2B5EF4-FFF2-40B4-BE49-F238E27FC236}">
                    <a16:creationId xmlns:a16="http://schemas.microsoft.com/office/drawing/2014/main" id="{B883D2B7-F719-1898-F6F8-FF0D8D74BB8E}"/>
                  </a:ext>
                </a:extLst>
              </p:cNvPr>
              <p:cNvSpPr/>
              <p:nvPr/>
            </p:nvSpPr>
            <p:spPr>
              <a:xfrm>
                <a:off x="2453824" y="1567853"/>
                <a:ext cx="2335174" cy="2335174"/>
              </a:xfrm>
              <a:prstGeom prst="ellipse">
                <a:avLst/>
              </a:prstGeom>
              <a:solidFill>
                <a:schemeClr val="bg1"/>
              </a:solidFill>
              <a:ln>
                <a:noFill/>
              </a:ln>
              <a:effectLst>
                <a:outerShdw blurRad="1270000" sx="102000" sy="102000" algn="ctr" rotWithShape="0">
                  <a:prstClr val="black">
                    <a:alpha val="1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atin typeface="Raleway" panose="020B0503030101060003" pitchFamily="34" charset="0"/>
                </a:endParaRPr>
              </a:p>
            </p:txBody>
          </p:sp>
          <p:sp>
            <p:nvSpPr>
              <p:cNvPr id="176" name="Oval 175">
                <a:extLst>
                  <a:ext uri="{FF2B5EF4-FFF2-40B4-BE49-F238E27FC236}">
                    <a16:creationId xmlns:a16="http://schemas.microsoft.com/office/drawing/2014/main" id="{F89C5420-9FE0-1FBD-152D-EE7A225BCD2C}"/>
                  </a:ext>
                </a:extLst>
              </p:cNvPr>
              <p:cNvSpPr/>
              <p:nvPr/>
            </p:nvSpPr>
            <p:spPr>
              <a:xfrm>
                <a:off x="2751590" y="1865619"/>
                <a:ext cx="1739641" cy="1739641"/>
              </a:xfrm>
              <a:prstGeom prst="ellipse">
                <a:avLst/>
              </a:prstGeom>
              <a:noFill/>
              <a:ln w="101600" cap="rnd" cmpd="sng">
                <a:solidFill>
                  <a:schemeClr val="tx1">
                    <a:lumMod val="65000"/>
                    <a:lumOff val="35000"/>
                    <a:alpha val="10000"/>
                  </a:schemeClr>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4000" dirty="0">
                  <a:latin typeface="Raleway" panose="020B0503030101060003" pitchFamily="34" charset="0"/>
                </a:endParaRPr>
              </a:p>
            </p:txBody>
          </p:sp>
          <p:sp>
            <p:nvSpPr>
              <p:cNvPr id="177" name="Arc 176">
                <a:extLst>
                  <a:ext uri="{FF2B5EF4-FFF2-40B4-BE49-F238E27FC236}">
                    <a16:creationId xmlns:a16="http://schemas.microsoft.com/office/drawing/2014/main" id="{5727577A-9433-8FB5-F199-B5B286659BBC}"/>
                  </a:ext>
                </a:extLst>
              </p:cNvPr>
              <p:cNvSpPr/>
              <p:nvPr/>
            </p:nvSpPr>
            <p:spPr>
              <a:xfrm>
                <a:off x="2751590" y="1865619"/>
                <a:ext cx="1739641" cy="1739641"/>
              </a:xfrm>
              <a:prstGeom prst="arc">
                <a:avLst>
                  <a:gd name="adj1" fmla="val 16200000"/>
                  <a:gd name="adj2" fmla="val 17495308"/>
                </a:avLst>
              </a:prstGeom>
              <a:ln w="101600" cap="rnd" cmpd="sng">
                <a:solidFill>
                  <a:schemeClr val="accent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4000" dirty="0">
                  <a:latin typeface="Raleway" panose="020B0503030101060003" pitchFamily="34" charset="0"/>
                </a:endParaRPr>
              </a:p>
            </p:txBody>
          </p:sp>
        </p:grpSp>
        <p:pic>
          <p:nvPicPr>
            <p:cNvPr id="174" name="Picture 173">
              <a:extLst>
                <a:ext uri="{FF2B5EF4-FFF2-40B4-BE49-F238E27FC236}">
                  <a16:creationId xmlns:a16="http://schemas.microsoft.com/office/drawing/2014/main" id="{1E4F8CE9-B32B-6D02-4BEE-5A397411745D}"/>
                </a:ext>
              </a:extLst>
            </p:cNvPr>
            <p:cNvPicPr>
              <a:picLocks noChangeAspect="1"/>
            </p:cNvPicPr>
            <p:nvPr/>
          </p:nvPicPr>
          <p:blipFill rotWithShape="1">
            <a:blip r:embed="rId2">
              <a:duotone>
                <a:prstClr val="black"/>
                <a:srgbClr val="9D894F">
                  <a:tint val="45000"/>
                  <a:satMod val="400000"/>
                </a:srgbClr>
              </a:duotone>
              <a:extLst>
                <a:ext uri="{BEBA8EAE-BF5A-486C-A8C5-ECC9F3942E4B}">
                  <a14:imgProps xmlns:a14="http://schemas.microsoft.com/office/drawing/2010/main">
                    <a14:imgLayer r:embed="rId3">
                      <a14:imgEffect>
                        <a14:artisticPhotocopy/>
                      </a14:imgEffect>
                      <a14:imgEffect>
                        <a14:brightnessContrast bright="-100000"/>
                      </a14:imgEffect>
                    </a14:imgLayer>
                  </a14:imgProps>
                </a:ext>
                <a:ext uri="{28A0092B-C50C-407E-A947-70E740481C1C}">
                  <a14:useLocalDpi xmlns:a14="http://schemas.microsoft.com/office/drawing/2010/main" val="0"/>
                </a:ext>
              </a:extLst>
            </a:blip>
            <a:srcRect b="15060"/>
            <a:stretch/>
          </p:blipFill>
          <p:spPr>
            <a:xfrm>
              <a:off x="2890698" y="3054350"/>
              <a:ext cx="767774" cy="682980"/>
            </a:xfrm>
            <a:prstGeom prst="rect">
              <a:avLst/>
            </a:prstGeom>
          </p:spPr>
        </p:pic>
        <p:sp>
          <p:nvSpPr>
            <p:cNvPr id="142" name="TextBox 141">
              <a:extLst>
                <a:ext uri="{FF2B5EF4-FFF2-40B4-BE49-F238E27FC236}">
                  <a16:creationId xmlns:a16="http://schemas.microsoft.com/office/drawing/2014/main" id="{3CC64D22-CDB6-6078-4724-4F0D895DA7A6}"/>
                </a:ext>
              </a:extLst>
            </p:cNvPr>
            <p:cNvSpPr txBox="1"/>
            <p:nvPr/>
          </p:nvSpPr>
          <p:spPr>
            <a:xfrm>
              <a:off x="2669132" y="2153421"/>
              <a:ext cx="1135836" cy="307777"/>
            </a:xfrm>
            <a:prstGeom prst="rect">
              <a:avLst/>
            </a:prstGeom>
            <a:noFill/>
          </p:spPr>
          <p:txBody>
            <a:bodyPr wrap="square" rtlCol="0">
              <a:spAutoFit/>
            </a:bodyPr>
            <a:lstStyle/>
            <a:p>
              <a:pPr algn="ctr"/>
              <a:r>
                <a:rPr lang="en-US" sz="1400" b="1" dirty="0">
                  <a:latin typeface="Poppins" panose="00000500000000000000" pitchFamily="2" charset="0"/>
                  <a:cs typeface="Poppins" panose="00000500000000000000" pitchFamily="2" charset="0"/>
                </a:rPr>
                <a:t>1.25%</a:t>
              </a:r>
            </a:p>
          </p:txBody>
        </p:sp>
      </p:grpSp>
      <p:grpSp>
        <p:nvGrpSpPr>
          <p:cNvPr id="9" name="Group 8">
            <a:extLst>
              <a:ext uri="{FF2B5EF4-FFF2-40B4-BE49-F238E27FC236}">
                <a16:creationId xmlns:a16="http://schemas.microsoft.com/office/drawing/2014/main" id="{251928C3-C177-7838-72B0-DE312CFA8330}"/>
              </a:ext>
            </a:extLst>
          </p:cNvPr>
          <p:cNvGrpSpPr/>
          <p:nvPr/>
        </p:nvGrpSpPr>
        <p:grpSpPr>
          <a:xfrm>
            <a:off x="8201572" y="2153421"/>
            <a:ext cx="1679930" cy="2898864"/>
            <a:chOff x="8201572" y="2153421"/>
            <a:chExt cx="1679930" cy="2898864"/>
          </a:xfrm>
        </p:grpSpPr>
        <p:sp>
          <p:nvSpPr>
            <p:cNvPr id="132" name="TextBox 131">
              <a:extLst>
                <a:ext uri="{FF2B5EF4-FFF2-40B4-BE49-F238E27FC236}">
                  <a16:creationId xmlns:a16="http://schemas.microsoft.com/office/drawing/2014/main" id="{EAC1949A-A5A3-C92F-D70C-109F70824950}"/>
                </a:ext>
              </a:extLst>
            </p:cNvPr>
            <p:cNvSpPr txBox="1"/>
            <p:nvPr/>
          </p:nvSpPr>
          <p:spPr>
            <a:xfrm>
              <a:off x="8210573" y="4452121"/>
              <a:ext cx="1661928" cy="600164"/>
            </a:xfrm>
            <a:prstGeom prst="rect">
              <a:avLst/>
            </a:prstGeom>
            <a:noFill/>
          </p:spPr>
          <p:txBody>
            <a:bodyPr wrap="square" rtlCol="0">
              <a:spAutoFit/>
            </a:bodyPr>
            <a:lstStyle/>
            <a:p>
              <a:pPr algn="ctr"/>
              <a:r>
                <a:rPr lang="en-US" sz="1100" b="1" dirty="0">
                  <a:latin typeface="Poppins" panose="00000500000000000000" pitchFamily="2" charset="0"/>
                  <a:cs typeface="Poppins" panose="00000500000000000000" pitchFamily="2" charset="0"/>
                </a:rPr>
                <a:t>Furnishing </a:t>
              </a:r>
            </a:p>
            <a:p>
              <a:pPr algn="ctr"/>
              <a:r>
                <a:rPr lang="en-US" sz="1100" b="1" dirty="0">
                  <a:latin typeface="Poppins" panose="00000500000000000000" pitchFamily="2" charset="0"/>
                  <a:cs typeface="Poppins" panose="00000500000000000000" pitchFamily="2" charset="0"/>
                </a:rPr>
                <a:t>Manufacturers &amp; Retailers</a:t>
              </a:r>
              <a:endParaRPr lang="en-US" sz="2400" b="1" dirty="0">
                <a:latin typeface="Poppins" panose="00000500000000000000" pitchFamily="2" charset="0"/>
                <a:cs typeface="Poppins" panose="00000500000000000000" pitchFamily="2" charset="0"/>
              </a:endParaRPr>
            </a:p>
          </p:txBody>
        </p:sp>
        <p:grpSp>
          <p:nvGrpSpPr>
            <p:cNvPr id="168" name="Group 167">
              <a:extLst>
                <a:ext uri="{FF2B5EF4-FFF2-40B4-BE49-F238E27FC236}">
                  <a16:creationId xmlns:a16="http://schemas.microsoft.com/office/drawing/2014/main" id="{364245B0-B068-A163-3804-2AFDB61C7001}"/>
                </a:ext>
              </a:extLst>
            </p:cNvPr>
            <p:cNvGrpSpPr/>
            <p:nvPr/>
          </p:nvGrpSpPr>
          <p:grpSpPr>
            <a:xfrm>
              <a:off x="8201572" y="2555875"/>
              <a:ext cx="1679930" cy="1679930"/>
              <a:chOff x="2453824" y="1567853"/>
              <a:chExt cx="2335174" cy="2335174"/>
            </a:xfrm>
          </p:grpSpPr>
          <p:sp>
            <p:nvSpPr>
              <p:cNvPr id="170" name="Oval 169">
                <a:extLst>
                  <a:ext uri="{FF2B5EF4-FFF2-40B4-BE49-F238E27FC236}">
                    <a16:creationId xmlns:a16="http://schemas.microsoft.com/office/drawing/2014/main" id="{AC98C13D-672B-475A-9F21-67B2C5F955C4}"/>
                  </a:ext>
                </a:extLst>
              </p:cNvPr>
              <p:cNvSpPr/>
              <p:nvPr/>
            </p:nvSpPr>
            <p:spPr>
              <a:xfrm>
                <a:off x="2453824" y="1567853"/>
                <a:ext cx="2335174" cy="2335174"/>
              </a:xfrm>
              <a:prstGeom prst="ellipse">
                <a:avLst/>
              </a:prstGeom>
              <a:solidFill>
                <a:schemeClr val="bg1"/>
              </a:solidFill>
              <a:ln>
                <a:noFill/>
              </a:ln>
              <a:effectLst>
                <a:outerShdw blurRad="1270000" sx="102000" sy="102000" algn="ctr" rotWithShape="0">
                  <a:prstClr val="black">
                    <a:alpha val="1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atin typeface="Raleway" panose="020B0503030101060003" pitchFamily="34" charset="0"/>
                </a:endParaRPr>
              </a:p>
            </p:txBody>
          </p:sp>
          <p:sp>
            <p:nvSpPr>
              <p:cNvPr id="171" name="Oval 170">
                <a:extLst>
                  <a:ext uri="{FF2B5EF4-FFF2-40B4-BE49-F238E27FC236}">
                    <a16:creationId xmlns:a16="http://schemas.microsoft.com/office/drawing/2014/main" id="{3B50141C-7E26-2514-BE6A-7D4E5A947034}"/>
                  </a:ext>
                </a:extLst>
              </p:cNvPr>
              <p:cNvSpPr/>
              <p:nvPr/>
            </p:nvSpPr>
            <p:spPr>
              <a:xfrm>
                <a:off x="2751590" y="1865619"/>
                <a:ext cx="1739641" cy="1739641"/>
              </a:xfrm>
              <a:prstGeom prst="ellipse">
                <a:avLst/>
              </a:prstGeom>
              <a:noFill/>
              <a:ln w="101600" cap="rnd" cmpd="sng">
                <a:solidFill>
                  <a:schemeClr val="tx1">
                    <a:lumMod val="65000"/>
                    <a:lumOff val="35000"/>
                    <a:alpha val="10000"/>
                  </a:schemeClr>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4000" dirty="0">
                  <a:latin typeface="Raleway" panose="020B0503030101060003" pitchFamily="34" charset="0"/>
                </a:endParaRPr>
              </a:p>
            </p:txBody>
          </p:sp>
          <p:sp>
            <p:nvSpPr>
              <p:cNvPr id="172" name="Arc 171">
                <a:extLst>
                  <a:ext uri="{FF2B5EF4-FFF2-40B4-BE49-F238E27FC236}">
                    <a16:creationId xmlns:a16="http://schemas.microsoft.com/office/drawing/2014/main" id="{343E0506-B1AC-E44F-F921-83936619F190}"/>
                  </a:ext>
                </a:extLst>
              </p:cNvPr>
              <p:cNvSpPr/>
              <p:nvPr/>
            </p:nvSpPr>
            <p:spPr>
              <a:xfrm>
                <a:off x="2751590" y="1865619"/>
                <a:ext cx="1739641" cy="1739641"/>
              </a:xfrm>
              <a:prstGeom prst="arc">
                <a:avLst>
                  <a:gd name="adj1" fmla="val 16200000"/>
                  <a:gd name="adj2" fmla="val 7769306"/>
                </a:avLst>
              </a:prstGeom>
              <a:ln w="101600" cap="rnd" cmpd="sng">
                <a:solidFill>
                  <a:schemeClr val="accent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4000" dirty="0">
                  <a:latin typeface="Raleway" panose="020B0503030101060003" pitchFamily="34" charset="0"/>
                </a:endParaRPr>
              </a:p>
            </p:txBody>
          </p:sp>
        </p:grpSp>
        <p:pic>
          <p:nvPicPr>
            <p:cNvPr id="169" name="Picture 168">
              <a:extLst>
                <a:ext uri="{FF2B5EF4-FFF2-40B4-BE49-F238E27FC236}">
                  <a16:creationId xmlns:a16="http://schemas.microsoft.com/office/drawing/2014/main" id="{F06A613F-227A-9D3C-DA3C-BBF846B06AE4}"/>
                </a:ext>
              </a:extLst>
            </p:cNvPr>
            <p:cNvPicPr>
              <a:picLocks noChangeAspect="1"/>
            </p:cNvPicPr>
            <p:nvPr/>
          </p:nvPicPr>
          <p:blipFill rotWithShape="1">
            <a:blip r:embed="rId4">
              <a:duotone>
                <a:prstClr val="black"/>
                <a:srgbClr val="9D894F">
                  <a:tint val="45000"/>
                  <a:satMod val="400000"/>
                </a:srgbClr>
              </a:duotone>
              <a:extLst>
                <a:ext uri="{BEBA8EAE-BF5A-486C-A8C5-ECC9F3942E4B}">
                  <a14:imgProps xmlns:a14="http://schemas.microsoft.com/office/drawing/2010/main">
                    <a14:imgLayer r:embed="rId5">
                      <a14:imgEffect>
                        <a14:artisticPhotocopy/>
                      </a14:imgEffect>
                      <a14:imgEffect>
                        <a14:brightnessContrast bright="-100000"/>
                      </a14:imgEffect>
                    </a14:imgLayer>
                  </a14:imgProps>
                </a:ext>
                <a:ext uri="{28A0092B-C50C-407E-A947-70E740481C1C}">
                  <a14:useLocalDpi xmlns:a14="http://schemas.microsoft.com/office/drawing/2010/main" val="0"/>
                </a:ext>
              </a:extLst>
            </a:blip>
            <a:srcRect b="14866"/>
            <a:stretch/>
          </p:blipFill>
          <p:spPr>
            <a:xfrm>
              <a:off x="8696485" y="3108845"/>
              <a:ext cx="690106" cy="573990"/>
            </a:xfrm>
            <a:prstGeom prst="rect">
              <a:avLst/>
            </a:prstGeom>
          </p:spPr>
        </p:pic>
        <p:sp>
          <p:nvSpPr>
            <p:cNvPr id="143" name="TextBox 142">
              <a:extLst>
                <a:ext uri="{FF2B5EF4-FFF2-40B4-BE49-F238E27FC236}">
                  <a16:creationId xmlns:a16="http://schemas.microsoft.com/office/drawing/2014/main" id="{6B989BA0-AC0F-C04A-CE0D-4343708B8F25}"/>
                </a:ext>
              </a:extLst>
            </p:cNvPr>
            <p:cNvSpPr txBox="1"/>
            <p:nvPr/>
          </p:nvSpPr>
          <p:spPr>
            <a:xfrm>
              <a:off x="8210573" y="2153421"/>
              <a:ext cx="1661928" cy="307777"/>
            </a:xfrm>
            <a:prstGeom prst="rect">
              <a:avLst/>
            </a:prstGeom>
            <a:noFill/>
          </p:spPr>
          <p:txBody>
            <a:bodyPr wrap="square" rtlCol="0">
              <a:spAutoFit/>
            </a:bodyPr>
            <a:lstStyle/>
            <a:p>
              <a:pPr algn="ctr"/>
              <a:r>
                <a:rPr lang="en-US" sz="1400" b="1" dirty="0">
                  <a:latin typeface="Poppins" panose="00000500000000000000" pitchFamily="2" charset="0"/>
                  <a:cs typeface="Poppins" panose="00000500000000000000" pitchFamily="2" charset="0"/>
                </a:rPr>
                <a:t>6.73%</a:t>
              </a:r>
              <a:endParaRPr lang="en-US" sz="3200" b="1" dirty="0">
                <a:latin typeface="Poppins" panose="00000500000000000000" pitchFamily="2" charset="0"/>
                <a:cs typeface="Poppins" panose="00000500000000000000" pitchFamily="2" charset="0"/>
              </a:endParaRPr>
            </a:p>
          </p:txBody>
        </p:sp>
      </p:grpSp>
      <p:grpSp>
        <p:nvGrpSpPr>
          <p:cNvPr id="7" name="Group 6">
            <a:extLst>
              <a:ext uri="{FF2B5EF4-FFF2-40B4-BE49-F238E27FC236}">
                <a16:creationId xmlns:a16="http://schemas.microsoft.com/office/drawing/2014/main" id="{6D086226-1581-04A7-A9F4-6D1ACB93C308}"/>
              </a:ext>
            </a:extLst>
          </p:cNvPr>
          <p:cNvGrpSpPr/>
          <p:nvPr/>
        </p:nvGrpSpPr>
        <p:grpSpPr>
          <a:xfrm>
            <a:off x="4331914" y="2153421"/>
            <a:ext cx="1679930" cy="2729587"/>
            <a:chOff x="4331914" y="2153421"/>
            <a:chExt cx="1679930" cy="2729587"/>
          </a:xfrm>
        </p:grpSpPr>
        <p:sp>
          <p:nvSpPr>
            <p:cNvPr id="134" name="TextBox 133">
              <a:extLst>
                <a:ext uri="{FF2B5EF4-FFF2-40B4-BE49-F238E27FC236}">
                  <a16:creationId xmlns:a16="http://schemas.microsoft.com/office/drawing/2014/main" id="{B2CFC7BE-D8D1-E973-C5F8-9D470B3202AD}"/>
                </a:ext>
              </a:extLst>
            </p:cNvPr>
            <p:cNvSpPr txBox="1"/>
            <p:nvPr/>
          </p:nvSpPr>
          <p:spPr>
            <a:xfrm>
              <a:off x="4603961" y="4452121"/>
              <a:ext cx="1135836" cy="430887"/>
            </a:xfrm>
            <a:prstGeom prst="rect">
              <a:avLst/>
            </a:prstGeom>
            <a:noFill/>
          </p:spPr>
          <p:txBody>
            <a:bodyPr wrap="square" rtlCol="0">
              <a:spAutoFit/>
            </a:bodyPr>
            <a:lstStyle/>
            <a:p>
              <a:pPr algn="ctr"/>
              <a:r>
                <a:rPr lang="en-US" sz="1100" b="1" dirty="0">
                  <a:latin typeface="Poppins" panose="00000500000000000000" pitchFamily="2" charset="0"/>
                  <a:cs typeface="Poppins" panose="00000500000000000000" pitchFamily="2" charset="0"/>
                </a:rPr>
                <a:t>Real Estate </a:t>
              </a:r>
            </a:p>
            <a:p>
              <a:pPr algn="ctr"/>
              <a:r>
                <a:rPr lang="en-US" sz="1100" b="1" dirty="0">
                  <a:latin typeface="Poppins" panose="00000500000000000000" pitchFamily="2" charset="0"/>
                  <a:cs typeface="Poppins" panose="00000500000000000000" pitchFamily="2" charset="0"/>
                </a:rPr>
                <a:t>Developers</a:t>
              </a:r>
            </a:p>
          </p:txBody>
        </p:sp>
        <p:grpSp>
          <p:nvGrpSpPr>
            <p:cNvPr id="163" name="Group 162">
              <a:extLst>
                <a:ext uri="{FF2B5EF4-FFF2-40B4-BE49-F238E27FC236}">
                  <a16:creationId xmlns:a16="http://schemas.microsoft.com/office/drawing/2014/main" id="{914F027F-6414-3AD6-31C2-507A27FB630E}"/>
                </a:ext>
              </a:extLst>
            </p:cNvPr>
            <p:cNvGrpSpPr/>
            <p:nvPr/>
          </p:nvGrpSpPr>
          <p:grpSpPr>
            <a:xfrm>
              <a:off x="4331914" y="2555875"/>
              <a:ext cx="1679930" cy="1679930"/>
              <a:chOff x="2453824" y="1567853"/>
              <a:chExt cx="2335174" cy="2335174"/>
            </a:xfrm>
          </p:grpSpPr>
          <p:sp>
            <p:nvSpPr>
              <p:cNvPr id="165" name="Oval 164">
                <a:extLst>
                  <a:ext uri="{FF2B5EF4-FFF2-40B4-BE49-F238E27FC236}">
                    <a16:creationId xmlns:a16="http://schemas.microsoft.com/office/drawing/2014/main" id="{085B6539-F201-D968-FE57-561263E69688}"/>
                  </a:ext>
                </a:extLst>
              </p:cNvPr>
              <p:cNvSpPr/>
              <p:nvPr/>
            </p:nvSpPr>
            <p:spPr>
              <a:xfrm>
                <a:off x="2453824" y="1567853"/>
                <a:ext cx="2335174" cy="2335174"/>
              </a:xfrm>
              <a:prstGeom prst="ellipse">
                <a:avLst/>
              </a:prstGeom>
              <a:solidFill>
                <a:schemeClr val="bg1"/>
              </a:solidFill>
              <a:ln>
                <a:noFill/>
              </a:ln>
              <a:effectLst>
                <a:outerShdw blurRad="1270000" sx="102000" sy="102000" algn="ctr" rotWithShape="0">
                  <a:prstClr val="black">
                    <a:alpha val="1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atin typeface="Raleway" panose="020B0503030101060003" pitchFamily="34" charset="0"/>
                </a:endParaRPr>
              </a:p>
            </p:txBody>
          </p:sp>
          <p:sp>
            <p:nvSpPr>
              <p:cNvPr id="166" name="Oval 165">
                <a:extLst>
                  <a:ext uri="{FF2B5EF4-FFF2-40B4-BE49-F238E27FC236}">
                    <a16:creationId xmlns:a16="http://schemas.microsoft.com/office/drawing/2014/main" id="{B50353AA-DB4D-190E-08D6-1560B575CC01}"/>
                  </a:ext>
                </a:extLst>
              </p:cNvPr>
              <p:cNvSpPr/>
              <p:nvPr/>
            </p:nvSpPr>
            <p:spPr>
              <a:xfrm>
                <a:off x="2751590" y="1865619"/>
                <a:ext cx="1739641" cy="1739641"/>
              </a:xfrm>
              <a:prstGeom prst="ellipse">
                <a:avLst/>
              </a:prstGeom>
              <a:noFill/>
              <a:ln w="101600" cap="rnd" cmpd="sng">
                <a:solidFill>
                  <a:schemeClr val="tx1">
                    <a:lumMod val="65000"/>
                    <a:lumOff val="35000"/>
                    <a:alpha val="10000"/>
                  </a:schemeClr>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4000" dirty="0">
                  <a:latin typeface="Raleway" panose="020B0503030101060003" pitchFamily="34" charset="0"/>
                </a:endParaRPr>
              </a:p>
            </p:txBody>
          </p:sp>
          <p:sp>
            <p:nvSpPr>
              <p:cNvPr id="167" name="Arc 166">
                <a:extLst>
                  <a:ext uri="{FF2B5EF4-FFF2-40B4-BE49-F238E27FC236}">
                    <a16:creationId xmlns:a16="http://schemas.microsoft.com/office/drawing/2014/main" id="{4A6ADAA9-FCB9-BEDA-8EE2-E93BB6AF6B48}"/>
                  </a:ext>
                </a:extLst>
              </p:cNvPr>
              <p:cNvSpPr/>
              <p:nvPr/>
            </p:nvSpPr>
            <p:spPr>
              <a:xfrm>
                <a:off x="2751590" y="1865619"/>
                <a:ext cx="1739641" cy="1739641"/>
              </a:xfrm>
              <a:prstGeom prst="arc">
                <a:avLst>
                  <a:gd name="adj1" fmla="val 16200000"/>
                  <a:gd name="adj2" fmla="val 497420"/>
                </a:avLst>
              </a:prstGeom>
              <a:ln w="101600" cap="rnd" cmpd="sng">
                <a:solidFill>
                  <a:schemeClr val="accent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4000" dirty="0">
                  <a:latin typeface="Raleway" panose="020B0503030101060003" pitchFamily="34" charset="0"/>
                </a:endParaRPr>
              </a:p>
            </p:txBody>
          </p:sp>
        </p:grpSp>
        <p:pic>
          <p:nvPicPr>
            <p:cNvPr id="164" name="Picture 163">
              <a:extLst>
                <a:ext uri="{FF2B5EF4-FFF2-40B4-BE49-F238E27FC236}">
                  <a16:creationId xmlns:a16="http://schemas.microsoft.com/office/drawing/2014/main" id="{5A581802-5DBB-1F00-C09F-40A3543D2253}"/>
                </a:ext>
              </a:extLst>
            </p:cNvPr>
            <p:cNvPicPr>
              <a:picLocks noChangeAspect="1"/>
            </p:cNvPicPr>
            <p:nvPr/>
          </p:nvPicPr>
          <p:blipFill rotWithShape="1">
            <a:blip r:embed="rId6">
              <a:duotone>
                <a:prstClr val="black"/>
                <a:srgbClr val="9D894F">
                  <a:tint val="45000"/>
                  <a:satMod val="400000"/>
                </a:srgbClr>
              </a:duotone>
              <a:extLst>
                <a:ext uri="{BEBA8EAE-BF5A-486C-A8C5-ECC9F3942E4B}">
                  <a14:imgProps xmlns:a14="http://schemas.microsoft.com/office/drawing/2010/main">
                    <a14:imgLayer r:embed="rId7">
                      <a14:imgEffect>
                        <a14:artisticPhotocopy/>
                      </a14:imgEffect>
                      <a14:imgEffect>
                        <a14:brightnessContrast bright="-100000"/>
                      </a14:imgEffect>
                    </a14:imgLayer>
                  </a14:imgProps>
                </a:ext>
                <a:ext uri="{28A0092B-C50C-407E-A947-70E740481C1C}">
                  <a14:useLocalDpi xmlns:a14="http://schemas.microsoft.com/office/drawing/2010/main" val="0"/>
                </a:ext>
              </a:extLst>
            </a:blip>
            <a:srcRect b="16189"/>
            <a:stretch/>
          </p:blipFill>
          <p:spPr>
            <a:xfrm>
              <a:off x="4830951" y="3084556"/>
              <a:ext cx="681856" cy="622568"/>
            </a:xfrm>
            <a:prstGeom prst="rect">
              <a:avLst/>
            </a:prstGeom>
          </p:spPr>
        </p:pic>
        <p:sp>
          <p:nvSpPr>
            <p:cNvPr id="144" name="TextBox 143">
              <a:extLst>
                <a:ext uri="{FF2B5EF4-FFF2-40B4-BE49-F238E27FC236}">
                  <a16:creationId xmlns:a16="http://schemas.microsoft.com/office/drawing/2014/main" id="{49BE93B7-EE93-2FC4-1FEA-1399B001A0F3}"/>
                </a:ext>
              </a:extLst>
            </p:cNvPr>
            <p:cNvSpPr txBox="1"/>
            <p:nvPr/>
          </p:nvSpPr>
          <p:spPr>
            <a:xfrm>
              <a:off x="4603961" y="2153421"/>
              <a:ext cx="1135836" cy="307777"/>
            </a:xfrm>
            <a:prstGeom prst="rect">
              <a:avLst/>
            </a:prstGeom>
            <a:noFill/>
          </p:spPr>
          <p:txBody>
            <a:bodyPr wrap="square" rtlCol="0">
              <a:spAutoFit/>
            </a:bodyPr>
            <a:lstStyle/>
            <a:p>
              <a:pPr algn="ctr"/>
              <a:r>
                <a:rPr lang="en-US" sz="1400" b="1" dirty="0">
                  <a:latin typeface="Poppins" panose="00000500000000000000" pitchFamily="2" charset="0"/>
                  <a:cs typeface="Poppins" panose="00000500000000000000" pitchFamily="2" charset="0"/>
                </a:rPr>
                <a:t>5.61%</a:t>
              </a:r>
            </a:p>
          </p:txBody>
        </p:sp>
      </p:grpSp>
      <p:grpSp>
        <p:nvGrpSpPr>
          <p:cNvPr id="8" name="Group 7">
            <a:extLst>
              <a:ext uri="{FF2B5EF4-FFF2-40B4-BE49-F238E27FC236}">
                <a16:creationId xmlns:a16="http://schemas.microsoft.com/office/drawing/2014/main" id="{59299DCD-3B88-C20C-BBBD-1C42ACD1326F}"/>
              </a:ext>
            </a:extLst>
          </p:cNvPr>
          <p:cNvGrpSpPr/>
          <p:nvPr/>
        </p:nvGrpSpPr>
        <p:grpSpPr>
          <a:xfrm>
            <a:off x="6266743" y="2153421"/>
            <a:ext cx="1679930" cy="2729587"/>
            <a:chOff x="6266743" y="2153421"/>
            <a:chExt cx="1679930" cy="2729587"/>
          </a:xfrm>
        </p:grpSpPr>
        <p:sp>
          <p:nvSpPr>
            <p:cNvPr id="136" name="TextBox 135">
              <a:extLst>
                <a:ext uri="{FF2B5EF4-FFF2-40B4-BE49-F238E27FC236}">
                  <a16:creationId xmlns:a16="http://schemas.microsoft.com/office/drawing/2014/main" id="{87E871A9-AE92-4A7D-913E-49E265C7573C}"/>
                </a:ext>
              </a:extLst>
            </p:cNvPr>
            <p:cNvSpPr txBox="1"/>
            <p:nvPr/>
          </p:nvSpPr>
          <p:spPr>
            <a:xfrm>
              <a:off x="6424345" y="4452121"/>
              <a:ext cx="1364727" cy="430887"/>
            </a:xfrm>
            <a:prstGeom prst="rect">
              <a:avLst/>
            </a:prstGeom>
            <a:noFill/>
          </p:spPr>
          <p:txBody>
            <a:bodyPr wrap="square" rtlCol="0">
              <a:spAutoFit/>
            </a:bodyPr>
            <a:lstStyle/>
            <a:p>
              <a:pPr algn="ctr"/>
              <a:r>
                <a:rPr lang="en-US" sz="1100" b="1" dirty="0">
                  <a:latin typeface="Poppins" panose="00000500000000000000" pitchFamily="2" charset="0"/>
                  <a:cs typeface="Poppins" panose="00000500000000000000" pitchFamily="2" charset="0"/>
                </a:rPr>
                <a:t>Chained-Brand </a:t>
              </a:r>
            </a:p>
            <a:p>
              <a:pPr algn="ctr"/>
              <a:r>
                <a:rPr lang="en-US" sz="1100" b="1" dirty="0">
                  <a:latin typeface="Poppins" panose="00000500000000000000" pitchFamily="2" charset="0"/>
                  <a:cs typeface="Poppins" panose="00000500000000000000" pitchFamily="2" charset="0"/>
                </a:rPr>
                <a:t>Hotels</a:t>
              </a:r>
            </a:p>
          </p:txBody>
        </p:sp>
        <p:grpSp>
          <p:nvGrpSpPr>
            <p:cNvPr id="158" name="Group 157">
              <a:extLst>
                <a:ext uri="{FF2B5EF4-FFF2-40B4-BE49-F238E27FC236}">
                  <a16:creationId xmlns:a16="http://schemas.microsoft.com/office/drawing/2014/main" id="{F1F92713-DAF1-A7D1-522D-7DBCC72FA2B8}"/>
                </a:ext>
              </a:extLst>
            </p:cNvPr>
            <p:cNvGrpSpPr/>
            <p:nvPr/>
          </p:nvGrpSpPr>
          <p:grpSpPr>
            <a:xfrm>
              <a:off x="6266743" y="2555875"/>
              <a:ext cx="1679930" cy="1679930"/>
              <a:chOff x="2453824" y="1567853"/>
              <a:chExt cx="2335174" cy="2335174"/>
            </a:xfrm>
          </p:grpSpPr>
          <p:sp>
            <p:nvSpPr>
              <p:cNvPr id="160" name="Oval 159">
                <a:extLst>
                  <a:ext uri="{FF2B5EF4-FFF2-40B4-BE49-F238E27FC236}">
                    <a16:creationId xmlns:a16="http://schemas.microsoft.com/office/drawing/2014/main" id="{A70DDB52-93D7-9AF1-AEEC-7598DE43497F}"/>
                  </a:ext>
                </a:extLst>
              </p:cNvPr>
              <p:cNvSpPr/>
              <p:nvPr/>
            </p:nvSpPr>
            <p:spPr>
              <a:xfrm>
                <a:off x="2453824" y="1567853"/>
                <a:ext cx="2335174" cy="2335174"/>
              </a:xfrm>
              <a:prstGeom prst="ellipse">
                <a:avLst/>
              </a:prstGeom>
              <a:solidFill>
                <a:schemeClr val="bg1"/>
              </a:solidFill>
              <a:ln>
                <a:noFill/>
              </a:ln>
              <a:effectLst>
                <a:outerShdw blurRad="1270000" sx="102000" sy="102000" algn="ctr" rotWithShape="0">
                  <a:prstClr val="black">
                    <a:alpha val="1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atin typeface="Raleway" panose="020B0503030101060003" pitchFamily="34" charset="0"/>
                </a:endParaRPr>
              </a:p>
            </p:txBody>
          </p:sp>
          <p:sp>
            <p:nvSpPr>
              <p:cNvPr id="161" name="Oval 160">
                <a:extLst>
                  <a:ext uri="{FF2B5EF4-FFF2-40B4-BE49-F238E27FC236}">
                    <a16:creationId xmlns:a16="http://schemas.microsoft.com/office/drawing/2014/main" id="{5399BEEC-AA5D-566B-E267-0ED75DCE4044}"/>
                  </a:ext>
                </a:extLst>
              </p:cNvPr>
              <p:cNvSpPr/>
              <p:nvPr/>
            </p:nvSpPr>
            <p:spPr>
              <a:xfrm>
                <a:off x="2751590" y="1865619"/>
                <a:ext cx="1739641" cy="1739641"/>
              </a:xfrm>
              <a:prstGeom prst="ellipse">
                <a:avLst/>
              </a:prstGeom>
              <a:noFill/>
              <a:ln w="101600" cap="rnd" cmpd="sng">
                <a:solidFill>
                  <a:schemeClr val="tx1">
                    <a:lumMod val="65000"/>
                    <a:lumOff val="35000"/>
                    <a:alpha val="10000"/>
                  </a:schemeClr>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4000" dirty="0">
                  <a:latin typeface="Raleway" panose="020B0503030101060003" pitchFamily="34" charset="0"/>
                </a:endParaRPr>
              </a:p>
            </p:txBody>
          </p:sp>
          <p:sp>
            <p:nvSpPr>
              <p:cNvPr id="162" name="Arc 161">
                <a:extLst>
                  <a:ext uri="{FF2B5EF4-FFF2-40B4-BE49-F238E27FC236}">
                    <a16:creationId xmlns:a16="http://schemas.microsoft.com/office/drawing/2014/main" id="{9178E15D-5930-7C28-1F40-FC3A1418936C}"/>
                  </a:ext>
                </a:extLst>
              </p:cNvPr>
              <p:cNvSpPr/>
              <p:nvPr/>
            </p:nvSpPr>
            <p:spPr>
              <a:xfrm>
                <a:off x="2751590" y="1865619"/>
                <a:ext cx="1739641" cy="1739641"/>
              </a:xfrm>
              <a:prstGeom prst="arc">
                <a:avLst>
                  <a:gd name="adj1" fmla="val 16200000"/>
                  <a:gd name="adj2" fmla="val 4012422"/>
                </a:avLst>
              </a:prstGeom>
              <a:ln w="101600" cap="rnd" cmpd="sng">
                <a:solidFill>
                  <a:schemeClr val="accent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4000" dirty="0">
                  <a:latin typeface="Raleway" panose="020B0503030101060003" pitchFamily="34" charset="0"/>
                </a:endParaRPr>
              </a:p>
            </p:txBody>
          </p:sp>
        </p:grpSp>
        <p:pic>
          <p:nvPicPr>
            <p:cNvPr id="159" name="Picture 158">
              <a:extLst>
                <a:ext uri="{FF2B5EF4-FFF2-40B4-BE49-F238E27FC236}">
                  <a16:creationId xmlns:a16="http://schemas.microsoft.com/office/drawing/2014/main" id="{D02FBE38-CACC-418C-4FE6-A479C468CE1A}"/>
                </a:ext>
              </a:extLst>
            </p:cNvPr>
            <p:cNvPicPr>
              <a:picLocks noChangeAspect="1"/>
            </p:cNvPicPr>
            <p:nvPr/>
          </p:nvPicPr>
          <p:blipFill rotWithShape="1">
            <a:blip r:embed="rId8">
              <a:duotone>
                <a:prstClr val="black"/>
                <a:srgbClr val="9D894F">
                  <a:tint val="45000"/>
                  <a:satMod val="400000"/>
                </a:srgbClr>
              </a:duotone>
              <a:extLst>
                <a:ext uri="{BEBA8EAE-BF5A-486C-A8C5-ECC9F3942E4B}">
                  <a14:imgProps xmlns:a14="http://schemas.microsoft.com/office/drawing/2010/main">
                    <a14:imgLayer r:embed="rId9">
                      <a14:imgEffect>
                        <a14:artisticPhotocopy/>
                      </a14:imgEffect>
                      <a14:imgEffect>
                        <a14:brightnessContrast bright="-100000"/>
                      </a14:imgEffect>
                    </a14:imgLayer>
                  </a14:imgProps>
                </a:ext>
                <a:ext uri="{28A0092B-C50C-407E-A947-70E740481C1C}">
                  <a14:useLocalDpi xmlns:a14="http://schemas.microsoft.com/office/drawing/2010/main" val="0"/>
                </a:ext>
              </a:extLst>
            </a:blip>
            <a:srcRect b="14687"/>
            <a:stretch/>
          </p:blipFill>
          <p:spPr>
            <a:xfrm>
              <a:off x="6775986" y="3109836"/>
              <a:ext cx="661444" cy="572008"/>
            </a:xfrm>
            <a:prstGeom prst="rect">
              <a:avLst/>
            </a:prstGeom>
          </p:spPr>
        </p:pic>
        <p:sp>
          <p:nvSpPr>
            <p:cNvPr id="145" name="TextBox 144">
              <a:extLst>
                <a:ext uri="{FF2B5EF4-FFF2-40B4-BE49-F238E27FC236}">
                  <a16:creationId xmlns:a16="http://schemas.microsoft.com/office/drawing/2014/main" id="{89779280-1DE5-2751-BD88-688F220076B7}"/>
                </a:ext>
              </a:extLst>
            </p:cNvPr>
            <p:cNvSpPr txBox="1"/>
            <p:nvPr/>
          </p:nvSpPr>
          <p:spPr>
            <a:xfrm>
              <a:off x="6424345" y="2153421"/>
              <a:ext cx="1364727" cy="307777"/>
            </a:xfrm>
            <a:prstGeom prst="rect">
              <a:avLst/>
            </a:prstGeom>
            <a:noFill/>
          </p:spPr>
          <p:txBody>
            <a:bodyPr wrap="square" rtlCol="0">
              <a:spAutoFit/>
            </a:bodyPr>
            <a:lstStyle/>
            <a:p>
              <a:pPr algn="ctr"/>
              <a:r>
                <a:rPr lang="en-US" sz="1400" b="1" dirty="0">
                  <a:latin typeface="Poppins" panose="00000500000000000000" pitchFamily="2" charset="0"/>
                  <a:cs typeface="Poppins" panose="00000500000000000000" pitchFamily="2" charset="0"/>
                </a:rPr>
                <a:t>5.55%</a:t>
              </a:r>
            </a:p>
          </p:txBody>
        </p:sp>
      </p:grpSp>
      <p:grpSp>
        <p:nvGrpSpPr>
          <p:cNvPr id="5" name="Group 4">
            <a:extLst>
              <a:ext uri="{FF2B5EF4-FFF2-40B4-BE49-F238E27FC236}">
                <a16:creationId xmlns:a16="http://schemas.microsoft.com/office/drawing/2014/main" id="{B0643E53-6F75-B506-9535-E97D9EF9B597}"/>
              </a:ext>
            </a:extLst>
          </p:cNvPr>
          <p:cNvGrpSpPr/>
          <p:nvPr/>
        </p:nvGrpSpPr>
        <p:grpSpPr>
          <a:xfrm>
            <a:off x="462256" y="2153421"/>
            <a:ext cx="1679930" cy="2729587"/>
            <a:chOff x="462256" y="2153421"/>
            <a:chExt cx="1679930" cy="2729587"/>
          </a:xfrm>
        </p:grpSpPr>
        <p:sp>
          <p:nvSpPr>
            <p:cNvPr id="138" name="TextBox 137">
              <a:extLst>
                <a:ext uri="{FF2B5EF4-FFF2-40B4-BE49-F238E27FC236}">
                  <a16:creationId xmlns:a16="http://schemas.microsoft.com/office/drawing/2014/main" id="{8ED8F0B9-6178-27B7-8E73-E64FFDEF3348}"/>
                </a:ext>
              </a:extLst>
            </p:cNvPr>
            <p:cNvSpPr txBox="1"/>
            <p:nvPr/>
          </p:nvSpPr>
          <p:spPr>
            <a:xfrm>
              <a:off x="554663" y="4452121"/>
              <a:ext cx="1495118" cy="430887"/>
            </a:xfrm>
            <a:prstGeom prst="rect">
              <a:avLst/>
            </a:prstGeom>
            <a:noFill/>
          </p:spPr>
          <p:txBody>
            <a:bodyPr wrap="square" rtlCol="0">
              <a:spAutoFit/>
            </a:bodyPr>
            <a:lstStyle/>
            <a:p>
              <a:pPr algn="ctr"/>
              <a:r>
                <a:rPr lang="en-US" sz="1100" b="1" dirty="0">
                  <a:latin typeface="Poppins" panose="00000500000000000000" pitchFamily="2" charset="0"/>
                  <a:cs typeface="Poppins" panose="00000500000000000000" pitchFamily="2" charset="0"/>
                </a:rPr>
                <a:t>Architects &amp; </a:t>
              </a:r>
            </a:p>
            <a:p>
              <a:pPr algn="ctr"/>
              <a:r>
                <a:rPr lang="en-US" sz="1100" b="1" dirty="0">
                  <a:latin typeface="Poppins" panose="00000500000000000000" pitchFamily="2" charset="0"/>
                  <a:cs typeface="Poppins" panose="00000500000000000000" pitchFamily="2" charset="0"/>
                </a:rPr>
                <a:t>Interior Designers</a:t>
              </a:r>
            </a:p>
          </p:txBody>
        </p:sp>
        <p:grpSp>
          <p:nvGrpSpPr>
            <p:cNvPr id="153" name="Group 152">
              <a:extLst>
                <a:ext uri="{FF2B5EF4-FFF2-40B4-BE49-F238E27FC236}">
                  <a16:creationId xmlns:a16="http://schemas.microsoft.com/office/drawing/2014/main" id="{02F9DA3B-C512-0CD9-8DEA-458B84567245}"/>
                </a:ext>
              </a:extLst>
            </p:cNvPr>
            <p:cNvGrpSpPr/>
            <p:nvPr/>
          </p:nvGrpSpPr>
          <p:grpSpPr>
            <a:xfrm>
              <a:off x="462256" y="2555875"/>
              <a:ext cx="1679930" cy="1679930"/>
              <a:chOff x="2453824" y="1567853"/>
              <a:chExt cx="2335174" cy="2335174"/>
            </a:xfrm>
          </p:grpSpPr>
          <p:sp>
            <p:nvSpPr>
              <p:cNvPr id="155" name="Oval 154">
                <a:extLst>
                  <a:ext uri="{FF2B5EF4-FFF2-40B4-BE49-F238E27FC236}">
                    <a16:creationId xmlns:a16="http://schemas.microsoft.com/office/drawing/2014/main" id="{81D42F29-C45A-60D4-B53B-7C8B60B540EB}"/>
                  </a:ext>
                </a:extLst>
              </p:cNvPr>
              <p:cNvSpPr/>
              <p:nvPr/>
            </p:nvSpPr>
            <p:spPr>
              <a:xfrm>
                <a:off x="2453824" y="1567853"/>
                <a:ext cx="2335174" cy="2335174"/>
              </a:xfrm>
              <a:prstGeom prst="ellipse">
                <a:avLst/>
              </a:prstGeom>
              <a:solidFill>
                <a:schemeClr val="bg1"/>
              </a:solidFill>
              <a:ln>
                <a:noFill/>
              </a:ln>
              <a:effectLst>
                <a:outerShdw blurRad="1270000" sx="102000" sy="102000" algn="ctr" rotWithShape="0">
                  <a:prstClr val="black">
                    <a:alpha val="1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atin typeface="Raleway" panose="020B0503030101060003" pitchFamily="34" charset="0"/>
                </a:endParaRPr>
              </a:p>
            </p:txBody>
          </p:sp>
          <p:sp>
            <p:nvSpPr>
              <p:cNvPr id="156" name="Oval 155">
                <a:extLst>
                  <a:ext uri="{FF2B5EF4-FFF2-40B4-BE49-F238E27FC236}">
                    <a16:creationId xmlns:a16="http://schemas.microsoft.com/office/drawing/2014/main" id="{257E8970-1A0D-39FC-01B9-C6E5914F30D6}"/>
                  </a:ext>
                </a:extLst>
              </p:cNvPr>
              <p:cNvSpPr/>
              <p:nvPr/>
            </p:nvSpPr>
            <p:spPr>
              <a:xfrm>
                <a:off x="2751590" y="1865619"/>
                <a:ext cx="1739641" cy="1739641"/>
              </a:xfrm>
              <a:prstGeom prst="ellipse">
                <a:avLst/>
              </a:prstGeom>
              <a:noFill/>
              <a:ln w="101600" cap="rnd" cmpd="sng">
                <a:solidFill>
                  <a:schemeClr val="tx1">
                    <a:lumMod val="65000"/>
                    <a:lumOff val="35000"/>
                    <a:alpha val="10000"/>
                  </a:schemeClr>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4000" dirty="0">
                  <a:latin typeface="Raleway" panose="020B0503030101060003" pitchFamily="34" charset="0"/>
                </a:endParaRPr>
              </a:p>
            </p:txBody>
          </p:sp>
          <p:sp>
            <p:nvSpPr>
              <p:cNvPr id="157" name="Arc 156">
                <a:extLst>
                  <a:ext uri="{FF2B5EF4-FFF2-40B4-BE49-F238E27FC236}">
                    <a16:creationId xmlns:a16="http://schemas.microsoft.com/office/drawing/2014/main" id="{214CFF09-7429-C4A3-B121-75BAAE276735}"/>
                  </a:ext>
                </a:extLst>
              </p:cNvPr>
              <p:cNvSpPr/>
              <p:nvPr/>
            </p:nvSpPr>
            <p:spPr>
              <a:xfrm>
                <a:off x="2751590" y="1865619"/>
                <a:ext cx="1739641" cy="1739641"/>
              </a:xfrm>
              <a:prstGeom prst="arc">
                <a:avLst>
                  <a:gd name="adj1" fmla="val 16200000"/>
                  <a:gd name="adj2" fmla="val 19537570"/>
                </a:avLst>
              </a:prstGeom>
              <a:ln w="101600" cap="rnd" cmpd="sng">
                <a:solidFill>
                  <a:schemeClr val="accent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4000" dirty="0">
                  <a:latin typeface="Raleway" panose="020B0503030101060003" pitchFamily="34" charset="0"/>
                </a:endParaRPr>
              </a:p>
            </p:txBody>
          </p:sp>
        </p:grpSp>
        <p:pic>
          <p:nvPicPr>
            <p:cNvPr id="154" name="Picture 153">
              <a:extLst>
                <a:ext uri="{FF2B5EF4-FFF2-40B4-BE49-F238E27FC236}">
                  <a16:creationId xmlns:a16="http://schemas.microsoft.com/office/drawing/2014/main" id="{C4F8F379-6D1B-A9E8-0B75-03DD48C27DE1}"/>
                </a:ext>
              </a:extLst>
            </p:cNvPr>
            <p:cNvPicPr>
              <a:picLocks noChangeAspect="1"/>
            </p:cNvPicPr>
            <p:nvPr/>
          </p:nvPicPr>
          <p:blipFill rotWithShape="1">
            <a:blip r:embed="rId10">
              <a:duotone>
                <a:prstClr val="black"/>
                <a:srgbClr val="9D894F">
                  <a:tint val="45000"/>
                  <a:satMod val="400000"/>
                </a:srgbClr>
              </a:duotone>
              <a:extLst>
                <a:ext uri="{BEBA8EAE-BF5A-486C-A8C5-ECC9F3942E4B}">
                  <a14:imgProps xmlns:a14="http://schemas.microsoft.com/office/drawing/2010/main">
                    <a14:imgLayer r:embed="rId11">
                      <a14:imgEffect>
                        <a14:artisticPhotocopy/>
                      </a14:imgEffect>
                      <a14:imgEffect>
                        <a14:brightnessContrast bright="-100000"/>
                      </a14:imgEffect>
                    </a14:imgLayer>
                  </a14:imgProps>
                </a:ext>
                <a:ext uri="{28A0092B-C50C-407E-A947-70E740481C1C}">
                  <a14:useLocalDpi xmlns:a14="http://schemas.microsoft.com/office/drawing/2010/main" val="0"/>
                </a:ext>
              </a:extLst>
            </a:blip>
            <a:srcRect b="13993"/>
            <a:stretch/>
          </p:blipFill>
          <p:spPr>
            <a:xfrm>
              <a:off x="924771" y="3079751"/>
              <a:ext cx="775450" cy="632180"/>
            </a:xfrm>
            <a:prstGeom prst="rect">
              <a:avLst/>
            </a:prstGeom>
          </p:spPr>
        </p:pic>
        <p:sp>
          <p:nvSpPr>
            <p:cNvPr id="146" name="TextBox 145">
              <a:extLst>
                <a:ext uri="{FF2B5EF4-FFF2-40B4-BE49-F238E27FC236}">
                  <a16:creationId xmlns:a16="http://schemas.microsoft.com/office/drawing/2014/main" id="{4EFEFFCF-6954-23BD-65CE-6F010EB9ABEC}"/>
                </a:ext>
              </a:extLst>
            </p:cNvPr>
            <p:cNvSpPr txBox="1"/>
            <p:nvPr/>
          </p:nvSpPr>
          <p:spPr>
            <a:xfrm>
              <a:off x="554663" y="2153421"/>
              <a:ext cx="1495118" cy="307777"/>
            </a:xfrm>
            <a:prstGeom prst="rect">
              <a:avLst/>
            </a:prstGeom>
            <a:noFill/>
          </p:spPr>
          <p:txBody>
            <a:bodyPr wrap="square" rtlCol="0">
              <a:spAutoFit/>
            </a:bodyPr>
            <a:lstStyle/>
            <a:p>
              <a:pPr algn="ctr"/>
              <a:r>
                <a:rPr lang="en-US" sz="1400" b="1" dirty="0">
                  <a:latin typeface="Poppins" panose="00000500000000000000" pitchFamily="2" charset="0"/>
                  <a:cs typeface="Poppins" panose="00000500000000000000" pitchFamily="2" charset="0"/>
                </a:rPr>
                <a:t>2.91%</a:t>
              </a:r>
            </a:p>
          </p:txBody>
        </p:sp>
      </p:grpSp>
      <p:grpSp>
        <p:nvGrpSpPr>
          <p:cNvPr id="10" name="Group 9">
            <a:extLst>
              <a:ext uri="{FF2B5EF4-FFF2-40B4-BE49-F238E27FC236}">
                <a16:creationId xmlns:a16="http://schemas.microsoft.com/office/drawing/2014/main" id="{BB5DAF89-0280-14F6-0108-EE2A21453768}"/>
              </a:ext>
            </a:extLst>
          </p:cNvPr>
          <p:cNvGrpSpPr/>
          <p:nvPr/>
        </p:nvGrpSpPr>
        <p:grpSpPr>
          <a:xfrm>
            <a:off x="10136403" y="2153421"/>
            <a:ext cx="1697590" cy="2729587"/>
            <a:chOff x="10136403" y="2153421"/>
            <a:chExt cx="1697590" cy="2729587"/>
          </a:xfrm>
        </p:grpSpPr>
        <p:sp>
          <p:nvSpPr>
            <p:cNvPr id="140" name="TextBox 139">
              <a:extLst>
                <a:ext uri="{FF2B5EF4-FFF2-40B4-BE49-F238E27FC236}">
                  <a16:creationId xmlns:a16="http://schemas.microsoft.com/office/drawing/2014/main" id="{09C12D5E-31AC-22A8-B097-3B7EDACEFEEA}"/>
                </a:ext>
              </a:extLst>
            </p:cNvPr>
            <p:cNvSpPr txBox="1"/>
            <p:nvPr/>
          </p:nvSpPr>
          <p:spPr>
            <a:xfrm>
              <a:off x="10136403" y="4452121"/>
              <a:ext cx="1697590" cy="430887"/>
            </a:xfrm>
            <a:prstGeom prst="rect">
              <a:avLst/>
            </a:prstGeom>
            <a:noFill/>
          </p:spPr>
          <p:txBody>
            <a:bodyPr wrap="square" rtlCol="0">
              <a:spAutoFit/>
            </a:bodyPr>
            <a:lstStyle/>
            <a:p>
              <a:pPr algn="ctr"/>
              <a:r>
                <a:rPr lang="en-US" sz="1100" b="1" dirty="0">
                  <a:latin typeface="Poppins" panose="00000500000000000000" pitchFamily="2" charset="0"/>
                  <a:cs typeface="Poppins" panose="00000500000000000000" pitchFamily="2" charset="0"/>
                </a:rPr>
                <a:t>Homeowners &amp; </a:t>
              </a:r>
            </a:p>
            <a:p>
              <a:pPr algn="ctr"/>
              <a:r>
                <a:rPr lang="en-US" sz="1100" b="1" dirty="0">
                  <a:latin typeface="Poppins" panose="00000500000000000000" pitchFamily="2" charset="0"/>
                  <a:cs typeface="Poppins" panose="00000500000000000000" pitchFamily="2" charset="0"/>
                </a:rPr>
                <a:t>Homebuyers</a:t>
              </a:r>
            </a:p>
          </p:txBody>
        </p:sp>
        <p:grpSp>
          <p:nvGrpSpPr>
            <p:cNvPr id="148" name="Group 147">
              <a:extLst>
                <a:ext uri="{FF2B5EF4-FFF2-40B4-BE49-F238E27FC236}">
                  <a16:creationId xmlns:a16="http://schemas.microsoft.com/office/drawing/2014/main" id="{E162C0EC-06AC-088E-8C12-7BE9C253EAF7}"/>
                </a:ext>
              </a:extLst>
            </p:cNvPr>
            <p:cNvGrpSpPr/>
            <p:nvPr/>
          </p:nvGrpSpPr>
          <p:grpSpPr>
            <a:xfrm>
              <a:off x="10145233" y="2555875"/>
              <a:ext cx="1679930" cy="1679930"/>
              <a:chOff x="2453824" y="1567853"/>
              <a:chExt cx="2335174" cy="2335174"/>
            </a:xfrm>
          </p:grpSpPr>
          <p:sp>
            <p:nvSpPr>
              <p:cNvPr id="150" name="Oval 149">
                <a:extLst>
                  <a:ext uri="{FF2B5EF4-FFF2-40B4-BE49-F238E27FC236}">
                    <a16:creationId xmlns:a16="http://schemas.microsoft.com/office/drawing/2014/main" id="{FB852A31-8153-7751-A28C-82E7E2A8C90D}"/>
                  </a:ext>
                </a:extLst>
              </p:cNvPr>
              <p:cNvSpPr/>
              <p:nvPr/>
            </p:nvSpPr>
            <p:spPr>
              <a:xfrm>
                <a:off x="2453824" y="1567853"/>
                <a:ext cx="2335174" cy="2335174"/>
              </a:xfrm>
              <a:prstGeom prst="ellipse">
                <a:avLst/>
              </a:prstGeom>
              <a:solidFill>
                <a:schemeClr val="bg1"/>
              </a:solidFill>
              <a:ln>
                <a:noFill/>
              </a:ln>
              <a:effectLst>
                <a:outerShdw blurRad="1270000" sx="102000" sy="102000" algn="ctr" rotWithShape="0">
                  <a:prstClr val="black">
                    <a:alpha val="1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atin typeface="Raleway" panose="020B0503030101060003" pitchFamily="34" charset="0"/>
                </a:endParaRPr>
              </a:p>
            </p:txBody>
          </p:sp>
          <p:sp>
            <p:nvSpPr>
              <p:cNvPr id="151" name="Oval 150">
                <a:extLst>
                  <a:ext uri="{FF2B5EF4-FFF2-40B4-BE49-F238E27FC236}">
                    <a16:creationId xmlns:a16="http://schemas.microsoft.com/office/drawing/2014/main" id="{EF1F88F5-B274-277D-3888-EA7E81AD6D40}"/>
                  </a:ext>
                </a:extLst>
              </p:cNvPr>
              <p:cNvSpPr/>
              <p:nvPr/>
            </p:nvSpPr>
            <p:spPr>
              <a:xfrm>
                <a:off x="2751590" y="1865619"/>
                <a:ext cx="1739641" cy="1739641"/>
              </a:xfrm>
              <a:prstGeom prst="ellipse">
                <a:avLst/>
              </a:prstGeom>
              <a:noFill/>
              <a:ln w="101600" cap="rnd" cmpd="sng">
                <a:solidFill>
                  <a:schemeClr val="tx1">
                    <a:lumMod val="65000"/>
                    <a:lumOff val="35000"/>
                    <a:alpha val="10000"/>
                  </a:schemeClr>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4000" dirty="0">
                  <a:latin typeface="Raleway" panose="020B0503030101060003" pitchFamily="34" charset="0"/>
                </a:endParaRPr>
              </a:p>
            </p:txBody>
          </p:sp>
          <p:sp>
            <p:nvSpPr>
              <p:cNvPr id="152" name="Arc 151">
                <a:extLst>
                  <a:ext uri="{FF2B5EF4-FFF2-40B4-BE49-F238E27FC236}">
                    <a16:creationId xmlns:a16="http://schemas.microsoft.com/office/drawing/2014/main" id="{C1FACC9F-5F7E-C257-8158-3ED98AF52E8D}"/>
                  </a:ext>
                </a:extLst>
              </p:cNvPr>
              <p:cNvSpPr/>
              <p:nvPr/>
            </p:nvSpPr>
            <p:spPr>
              <a:xfrm>
                <a:off x="2751591" y="1865620"/>
                <a:ext cx="1739641" cy="1739641"/>
              </a:xfrm>
              <a:prstGeom prst="arc">
                <a:avLst>
                  <a:gd name="adj1" fmla="val 16200000"/>
                  <a:gd name="adj2" fmla="val 12003921"/>
                </a:avLst>
              </a:prstGeom>
              <a:ln w="101600" cap="rnd" cmpd="sng">
                <a:solidFill>
                  <a:schemeClr val="accent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4000" dirty="0">
                  <a:latin typeface="Raleway" panose="020B0503030101060003" pitchFamily="34" charset="0"/>
                </a:endParaRPr>
              </a:p>
            </p:txBody>
          </p:sp>
        </p:grpSp>
        <p:pic>
          <p:nvPicPr>
            <p:cNvPr id="149" name="Picture 148">
              <a:extLst>
                <a:ext uri="{FF2B5EF4-FFF2-40B4-BE49-F238E27FC236}">
                  <a16:creationId xmlns:a16="http://schemas.microsoft.com/office/drawing/2014/main" id="{A639EE46-69DB-5590-5FEB-46AE80358462}"/>
                </a:ext>
              </a:extLst>
            </p:cNvPr>
            <p:cNvPicPr>
              <a:picLocks noChangeAspect="1"/>
            </p:cNvPicPr>
            <p:nvPr/>
          </p:nvPicPr>
          <p:blipFill rotWithShape="1">
            <a:blip r:embed="rId12">
              <a:duotone>
                <a:prstClr val="black"/>
                <a:srgbClr val="9D894F">
                  <a:tint val="45000"/>
                  <a:satMod val="400000"/>
                </a:srgbClr>
              </a:duotone>
              <a:extLst>
                <a:ext uri="{BEBA8EAE-BF5A-486C-A8C5-ECC9F3942E4B}">
                  <a14:imgProps xmlns:a14="http://schemas.microsoft.com/office/drawing/2010/main">
                    <a14:imgLayer r:embed="rId13">
                      <a14:imgEffect>
                        <a14:artisticPhotocopy/>
                      </a14:imgEffect>
                      <a14:imgEffect>
                        <a14:brightnessContrast bright="-100000"/>
                      </a14:imgEffect>
                    </a14:imgLayer>
                  </a14:imgProps>
                </a:ext>
                <a:ext uri="{28A0092B-C50C-407E-A947-70E740481C1C}">
                  <a14:useLocalDpi xmlns:a14="http://schemas.microsoft.com/office/drawing/2010/main" val="0"/>
                </a:ext>
              </a:extLst>
            </a:blip>
            <a:srcRect b="16336"/>
            <a:stretch/>
          </p:blipFill>
          <p:spPr>
            <a:xfrm>
              <a:off x="10653693" y="3138445"/>
              <a:ext cx="663010" cy="514790"/>
            </a:xfrm>
            <a:prstGeom prst="rect">
              <a:avLst/>
            </a:prstGeom>
          </p:spPr>
        </p:pic>
        <p:sp>
          <p:nvSpPr>
            <p:cNvPr id="147" name="TextBox 146">
              <a:extLst>
                <a:ext uri="{FF2B5EF4-FFF2-40B4-BE49-F238E27FC236}">
                  <a16:creationId xmlns:a16="http://schemas.microsoft.com/office/drawing/2014/main" id="{FD216147-8E0C-27D0-D7B8-C6A33DFED3B6}"/>
                </a:ext>
              </a:extLst>
            </p:cNvPr>
            <p:cNvSpPr txBox="1"/>
            <p:nvPr/>
          </p:nvSpPr>
          <p:spPr>
            <a:xfrm>
              <a:off x="10136403" y="2153421"/>
              <a:ext cx="1697590" cy="307777"/>
            </a:xfrm>
            <a:prstGeom prst="rect">
              <a:avLst/>
            </a:prstGeom>
            <a:noFill/>
          </p:spPr>
          <p:txBody>
            <a:bodyPr wrap="square" rtlCol="0">
              <a:spAutoFit/>
            </a:bodyPr>
            <a:lstStyle/>
            <a:p>
              <a:pPr algn="ctr"/>
              <a:r>
                <a:rPr lang="en-US" sz="1400" b="1" dirty="0">
                  <a:latin typeface="Poppins" panose="00000500000000000000" pitchFamily="2" charset="0"/>
                  <a:cs typeface="Poppins" panose="00000500000000000000" pitchFamily="2" charset="0"/>
                </a:rPr>
                <a:t>10%</a:t>
              </a:r>
            </a:p>
          </p:txBody>
        </p:sp>
      </p:grpSp>
    </p:spTree>
    <p:extLst>
      <p:ext uri="{BB962C8B-B14F-4D97-AF65-F5344CB8AC3E}">
        <p14:creationId xmlns:p14="http://schemas.microsoft.com/office/powerpoint/2010/main" val="4476502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750" fill="hold"/>
                                        <p:tgtEl>
                                          <p:spTgt spid="14"/>
                                        </p:tgtEl>
                                        <p:attrNameLst>
                                          <p:attrName>ppt_x</p:attrName>
                                        </p:attrNameLst>
                                      </p:cBhvr>
                                      <p:tavLst>
                                        <p:tav tm="0">
                                          <p:val>
                                            <p:strVal val="#ppt_x"/>
                                          </p:val>
                                        </p:tav>
                                        <p:tav tm="100000">
                                          <p:val>
                                            <p:strVal val="#ppt_x"/>
                                          </p:val>
                                        </p:tav>
                                      </p:tavLst>
                                    </p:anim>
                                    <p:anim calcmode="lin" valueType="num">
                                      <p:cBhvr additive="base">
                                        <p:cTn id="8" dur="750" fill="hold"/>
                                        <p:tgtEl>
                                          <p:spTgt spid="14"/>
                                        </p:tgtEl>
                                        <p:attrNameLst>
                                          <p:attrName>ppt_y</p:attrName>
                                        </p:attrNameLst>
                                      </p:cBhvr>
                                      <p:tavLst>
                                        <p:tav tm="0">
                                          <p:val>
                                            <p:strVal val="0-#ppt_h/2"/>
                                          </p:val>
                                        </p:tav>
                                        <p:tav tm="100000">
                                          <p:val>
                                            <p:strVal val="#ppt_y"/>
                                          </p:val>
                                        </p:tav>
                                      </p:tavLst>
                                    </p:anim>
                                  </p:childTnLst>
                                </p:cTn>
                              </p:par>
                              <p:par>
                                <p:cTn id="9" presetID="10" presetClass="entr" presetSubtype="0" fill="hold" nodeType="withEffect">
                                  <p:stCondLst>
                                    <p:cond delay="100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par>
                                <p:cTn id="12" presetID="10" presetClass="entr" presetSubtype="0" fill="hold" nodeType="withEffect">
                                  <p:stCondLst>
                                    <p:cond delay="125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500"/>
                                        <p:tgtEl>
                                          <p:spTgt spid="6"/>
                                        </p:tgtEl>
                                      </p:cBhvr>
                                    </p:animEffect>
                                  </p:childTnLst>
                                </p:cTn>
                              </p:par>
                              <p:par>
                                <p:cTn id="15" presetID="10" presetClass="entr" presetSubtype="0" fill="hold" nodeType="withEffect">
                                  <p:stCondLst>
                                    <p:cond delay="150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par>
                                <p:cTn id="18" presetID="10" presetClass="entr" presetSubtype="0" fill="hold" nodeType="withEffect">
                                  <p:stCondLst>
                                    <p:cond delay="175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500"/>
                                        <p:tgtEl>
                                          <p:spTgt spid="8"/>
                                        </p:tgtEl>
                                      </p:cBhvr>
                                    </p:animEffect>
                                  </p:childTnLst>
                                </p:cTn>
                              </p:par>
                              <p:par>
                                <p:cTn id="21" presetID="10" presetClass="entr" presetSubtype="0" fill="hold" nodeType="withEffect">
                                  <p:stCondLst>
                                    <p:cond delay="200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500"/>
                                        <p:tgtEl>
                                          <p:spTgt spid="9"/>
                                        </p:tgtEl>
                                      </p:cBhvr>
                                    </p:animEffect>
                                  </p:childTnLst>
                                </p:cTn>
                              </p:par>
                              <p:par>
                                <p:cTn id="24" presetID="10" presetClass="entr" presetSubtype="0" fill="hold" nodeType="withEffect">
                                  <p:stCondLst>
                                    <p:cond delay="2250"/>
                                  </p:stCondLst>
                                  <p:childTnLst>
                                    <p:set>
                                      <p:cBhvr>
                                        <p:cTn id="25" dur="1" fill="hold">
                                          <p:stCondLst>
                                            <p:cond delay="0"/>
                                          </p:stCondLst>
                                        </p:cTn>
                                        <p:tgtEl>
                                          <p:spTgt spid="10"/>
                                        </p:tgtEl>
                                        <p:attrNameLst>
                                          <p:attrName>style.visibility</p:attrName>
                                        </p:attrNameLst>
                                      </p:cBhvr>
                                      <p:to>
                                        <p:strVal val="visible"/>
                                      </p:to>
                                    </p:set>
                                    <p:animEffect transition="in" filter="fade">
                                      <p:cBhvr>
                                        <p:cTn id="26"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FD73C48-6AA7-4663-80BC-07EFE4B0DACF}"/>
              </a:ext>
            </a:extLst>
          </p:cNvPr>
          <p:cNvSpPr/>
          <p:nvPr/>
        </p:nvSpPr>
        <p:spPr>
          <a:xfrm>
            <a:off x="1" y="0"/>
            <a:ext cx="12192000" cy="6858000"/>
          </a:xfrm>
          <a:prstGeom prst="rect">
            <a:avLst/>
          </a:prstGeom>
          <a:blipFill dpi="0" rotWithShape="1">
            <a:blip r:embed="rId2">
              <a:alphaModFix amt="98000"/>
            </a:blip>
            <a:srcRect/>
            <a:stretch>
              <a:fillRect l="-1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34" dirty="0"/>
          </a:p>
        </p:txBody>
      </p:sp>
      <p:sp>
        <p:nvSpPr>
          <p:cNvPr id="6" name="Rectangle 5">
            <a:extLst>
              <a:ext uri="{FF2B5EF4-FFF2-40B4-BE49-F238E27FC236}">
                <a16:creationId xmlns:a16="http://schemas.microsoft.com/office/drawing/2014/main" id="{04A7F172-1A9D-8A00-F419-01CF30E02566}"/>
              </a:ext>
            </a:extLst>
          </p:cNvPr>
          <p:cNvSpPr/>
          <p:nvPr/>
        </p:nvSpPr>
        <p:spPr>
          <a:xfrm>
            <a:off x="1" y="0"/>
            <a:ext cx="12192000" cy="6858000"/>
          </a:xfrm>
          <a:prstGeom prst="rect">
            <a:avLst/>
          </a:prstGeom>
          <a:blipFill dpi="0" rotWithShape="1">
            <a:blip r:embed="rId2">
              <a:alphaModFix amt="98000"/>
            </a:blip>
            <a:srcRect/>
            <a:stretch>
              <a:fillRect l="-1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34" dirty="0"/>
          </a:p>
        </p:txBody>
      </p:sp>
      <p:sp>
        <p:nvSpPr>
          <p:cNvPr id="7" name="Rectangle 6">
            <a:extLst>
              <a:ext uri="{FF2B5EF4-FFF2-40B4-BE49-F238E27FC236}">
                <a16:creationId xmlns:a16="http://schemas.microsoft.com/office/drawing/2014/main" id="{0252F8CD-AFF3-5C5A-8BD8-46525A414699}"/>
              </a:ext>
            </a:extLst>
          </p:cNvPr>
          <p:cNvSpPr/>
          <p:nvPr/>
        </p:nvSpPr>
        <p:spPr>
          <a:xfrm>
            <a:off x="-2234" y="0"/>
            <a:ext cx="12194234" cy="6858000"/>
          </a:xfrm>
          <a:prstGeom prst="rect">
            <a:avLst/>
          </a:prstGeom>
          <a:solidFill>
            <a:schemeClr val="bg1">
              <a:alpha val="3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8F8428C5-9442-A7EA-9815-3958B5FC19D3}"/>
              </a:ext>
            </a:extLst>
          </p:cNvPr>
          <p:cNvSpPr/>
          <p:nvPr/>
        </p:nvSpPr>
        <p:spPr>
          <a:xfrm>
            <a:off x="-2234" y="0"/>
            <a:ext cx="933307" cy="933306"/>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200"/>
          </a:p>
        </p:txBody>
      </p:sp>
      <p:pic>
        <p:nvPicPr>
          <p:cNvPr id="11" name="Picture 10">
            <a:extLst>
              <a:ext uri="{FF2B5EF4-FFF2-40B4-BE49-F238E27FC236}">
                <a16:creationId xmlns:a16="http://schemas.microsoft.com/office/drawing/2014/main" id="{FEC8BF6D-CCE9-5D86-287B-87BF54F919B2}"/>
              </a:ext>
            </a:extLst>
          </p:cNvPr>
          <p:cNvPicPr>
            <a:picLocks noChangeAspect="1"/>
          </p:cNvPicPr>
          <p:nvPr/>
        </p:nvPicPr>
        <p:blipFill rotWithShape="1">
          <a:blip r:embed="rId3">
            <a:duotone>
              <a:prstClr val="black"/>
              <a:srgbClr val="5A5A5A">
                <a:tint val="45000"/>
                <a:satMod val="400000"/>
              </a:srgbClr>
            </a:duotone>
          </a:blip>
          <a:srcRect l="19472" r="19763" b="16966"/>
          <a:stretch/>
        </p:blipFill>
        <p:spPr>
          <a:xfrm>
            <a:off x="123964" y="274217"/>
            <a:ext cx="625393" cy="394242"/>
          </a:xfrm>
          <a:prstGeom prst="rect">
            <a:avLst/>
          </a:prstGeom>
        </p:spPr>
      </p:pic>
      <p:cxnSp>
        <p:nvCxnSpPr>
          <p:cNvPr id="8" name="Straight Connector 7">
            <a:extLst>
              <a:ext uri="{FF2B5EF4-FFF2-40B4-BE49-F238E27FC236}">
                <a16:creationId xmlns:a16="http://schemas.microsoft.com/office/drawing/2014/main" id="{F6EB3AE6-55E7-B9BB-6884-A9CF0C054447}"/>
              </a:ext>
            </a:extLst>
          </p:cNvPr>
          <p:cNvCxnSpPr/>
          <p:nvPr/>
        </p:nvCxnSpPr>
        <p:spPr>
          <a:xfrm>
            <a:off x="6096000" y="-16042"/>
            <a:ext cx="0" cy="6858000"/>
          </a:xfrm>
          <a:prstGeom prst="line">
            <a:avLst/>
          </a:prstGeom>
          <a:ln>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1E68236B-71E7-8BE2-2A8E-0EFEE1ED05E4}"/>
              </a:ext>
            </a:extLst>
          </p:cNvPr>
          <p:cNvSpPr txBox="1"/>
          <p:nvPr/>
        </p:nvSpPr>
        <p:spPr>
          <a:xfrm>
            <a:off x="2133600" y="5023350"/>
            <a:ext cx="3222576" cy="636072"/>
          </a:xfrm>
          <a:prstGeom prst="rect">
            <a:avLst/>
          </a:prstGeom>
          <a:noFill/>
        </p:spPr>
        <p:txBody>
          <a:bodyPr wrap="square" lIns="0" rIns="0" rtlCol="0">
            <a:spAutoFit/>
          </a:bodyPr>
          <a:lstStyle/>
          <a:p>
            <a:pPr algn="just">
              <a:lnSpc>
                <a:spcPct val="120000"/>
              </a:lnSpc>
            </a:pPr>
            <a:r>
              <a:rPr lang="en-US" sz="1000" dirty="0">
                <a:solidFill>
                  <a:schemeClr val="tx1">
                    <a:alpha val="80000"/>
                  </a:schemeClr>
                </a:solidFill>
                <a:latin typeface="Poppins" panose="00000500000000000000" pitchFamily="2" charset="0"/>
                <a:cs typeface="Poppins" panose="00000500000000000000" pitchFamily="2" charset="0"/>
              </a:rPr>
              <a:t>To raise the standard in the interactive 3D context and to be the company that creates incredible results for clients.</a:t>
            </a:r>
          </a:p>
        </p:txBody>
      </p:sp>
      <p:sp>
        <p:nvSpPr>
          <p:cNvPr id="23" name="TextBox 22">
            <a:extLst>
              <a:ext uri="{FF2B5EF4-FFF2-40B4-BE49-F238E27FC236}">
                <a16:creationId xmlns:a16="http://schemas.microsoft.com/office/drawing/2014/main" id="{6DFABAC9-8013-EE46-E1B6-5287C45086BC}"/>
              </a:ext>
            </a:extLst>
          </p:cNvPr>
          <p:cNvSpPr txBox="1"/>
          <p:nvPr/>
        </p:nvSpPr>
        <p:spPr>
          <a:xfrm>
            <a:off x="1714501" y="1422267"/>
            <a:ext cx="3927426" cy="1632755"/>
          </a:xfrm>
          <a:prstGeom prst="rect">
            <a:avLst/>
          </a:prstGeom>
          <a:noFill/>
        </p:spPr>
        <p:txBody>
          <a:bodyPr wrap="square" lIns="0" rIns="0" rtlCol="0">
            <a:spAutoFit/>
          </a:bodyPr>
          <a:lstStyle/>
          <a:p>
            <a:pPr algn="just">
              <a:lnSpc>
                <a:spcPct val="120000"/>
              </a:lnSpc>
            </a:pPr>
            <a:r>
              <a:rPr lang="en-US" sz="1050" dirty="0">
                <a:solidFill>
                  <a:schemeClr val="tx1">
                    <a:alpha val="80000"/>
                  </a:schemeClr>
                </a:solidFill>
                <a:latin typeface="Poppins" panose="00000500000000000000" pitchFamily="2" charset="0"/>
                <a:cs typeface="Poppins" panose="00000500000000000000" pitchFamily="2" charset="0"/>
              </a:rPr>
              <a:t>Our mission is to "break" standard rules in the real estate industry and create an extra new value a real estate, by combining new interactive technologies and 3D visualization solutions for marketing strategy. This is the key to developing innovations, efficiency, sales, and quality, and a new identity within the architectural visualization marketplace while will continue to foster innovation and profitability.</a:t>
            </a:r>
          </a:p>
        </p:txBody>
      </p:sp>
      <p:grpSp>
        <p:nvGrpSpPr>
          <p:cNvPr id="47" name="Group 46">
            <a:extLst>
              <a:ext uri="{FF2B5EF4-FFF2-40B4-BE49-F238E27FC236}">
                <a16:creationId xmlns:a16="http://schemas.microsoft.com/office/drawing/2014/main" id="{527244EB-9B54-8212-651E-63C0811AD5C2}"/>
              </a:ext>
            </a:extLst>
          </p:cNvPr>
          <p:cNvGrpSpPr/>
          <p:nvPr/>
        </p:nvGrpSpPr>
        <p:grpSpPr>
          <a:xfrm>
            <a:off x="6870494" y="2025696"/>
            <a:ext cx="4302331" cy="3707078"/>
            <a:chOff x="6870494" y="2025696"/>
            <a:chExt cx="4302331" cy="3707078"/>
          </a:xfrm>
        </p:grpSpPr>
        <p:grpSp>
          <p:nvGrpSpPr>
            <p:cNvPr id="38" name="Group 37">
              <a:extLst>
                <a:ext uri="{FF2B5EF4-FFF2-40B4-BE49-F238E27FC236}">
                  <a16:creationId xmlns:a16="http://schemas.microsoft.com/office/drawing/2014/main" id="{395C6C01-F074-2711-E1AC-B106E2868DEF}"/>
                </a:ext>
              </a:extLst>
            </p:cNvPr>
            <p:cNvGrpSpPr/>
            <p:nvPr/>
          </p:nvGrpSpPr>
          <p:grpSpPr>
            <a:xfrm>
              <a:off x="6870494" y="2025696"/>
              <a:ext cx="4302331" cy="859875"/>
              <a:chOff x="6870494" y="3293429"/>
              <a:chExt cx="4302331" cy="859875"/>
            </a:xfrm>
          </p:grpSpPr>
          <p:sp>
            <p:nvSpPr>
              <p:cNvPr id="24" name="TextBox 23">
                <a:extLst>
                  <a:ext uri="{FF2B5EF4-FFF2-40B4-BE49-F238E27FC236}">
                    <a16:creationId xmlns:a16="http://schemas.microsoft.com/office/drawing/2014/main" id="{29DB3085-A551-6ACE-4876-A84B2AE60DEC}"/>
                  </a:ext>
                </a:extLst>
              </p:cNvPr>
              <p:cNvSpPr txBox="1"/>
              <p:nvPr/>
            </p:nvSpPr>
            <p:spPr>
              <a:xfrm>
                <a:off x="6870494" y="3293429"/>
                <a:ext cx="3645105" cy="275460"/>
              </a:xfrm>
              <a:prstGeom prst="rect">
                <a:avLst/>
              </a:prstGeom>
              <a:noFill/>
            </p:spPr>
            <p:txBody>
              <a:bodyPr wrap="square" lIns="0" rIns="0" rtlCol="0">
                <a:spAutoFit/>
              </a:bodyPr>
              <a:lstStyle/>
              <a:p>
                <a:pPr algn="just">
                  <a:lnSpc>
                    <a:spcPct val="120000"/>
                  </a:lnSpc>
                </a:pPr>
                <a:r>
                  <a:rPr lang="en-US" sz="1050" b="1" dirty="0">
                    <a:latin typeface="Poppins" panose="00000500000000000000" pitchFamily="2" charset="0"/>
                    <a:cs typeface="Poppins" panose="00000500000000000000" pitchFamily="2" charset="0"/>
                  </a:rPr>
                  <a:t>The Achievement. </a:t>
                </a:r>
              </a:p>
            </p:txBody>
          </p:sp>
          <p:sp>
            <p:nvSpPr>
              <p:cNvPr id="25" name="TextBox 24">
                <a:extLst>
                  <a:ext uri="{FF2B5EF4-FFF2-40B4-BE49-F238E27FC236}">
                    <a16:creationId xmlns:a16="http://schemas.microsoft.com/office/drawing/2014/main" id="{66762D3D-BF1E-CB7C-635A-1557C719AD5B}"/>
                  </a:ext>
                </a:extLst>
              </p:cNvPr>
              <p:cNvSpPr txBox="1"/>
              <p:nvPr/>
            </p:nvSpPr>
            <p:spPr>
              <a:xfrm>
                <a:off x="6870494" y="3517232"/>
                <a:ext cx="4302331" cy="636072"/>
              </a:xfrm>
              <a:prstGeom prst="rect">
                <a:avLst/>
              </a:prstGeom>
              <a:noFill/>
            </p:spPr>
            <p:txBody>
              <a:bodyPr wrap="square" lIns="0" rIns="0" rtlCol="0">
                <a:spAutoFit/>
              </a:bodyPr>
              <a:lstStyle/>
              <a:p>
                <a:pPr algn="just">
                  <a:lnSpc>
                    <a:spcPct val="120000"/>
                  </a:lnSpc>
                </a:pPr>
                <a:r>
                  <a:rPr lang="en-US" sz="1000" dirty="0">
                    <a:solidFill>
                      <a:schemeClr val="tx1">
                        <a:alpha val="80000"/>
                      </a:schemeClr>
                    </a:solidFill>
                    <a:latin typeface="Poppins" panose="00000500000000000000" pitchFamily="2" charset="0"/>
                    <a:cs typeface="Poppins" panose="00000500000000000000" pitchFamily="2" charset="0"/>
                  </a:rPr>
                  <a:t>Disappointment isn't deadly: It is the fortitude to proceed with that matters. It is smarter to fall flat in innovation than to prevail in impersonation.</a:t>
                </a:r>
              </a:p>
            </p:txBody>
          </p:sp>
        </p:grpSp>
        <p:grpSp>
          <p:nvGrpSpPr>
            <p:cNvPr id="39" name="Group 38">
              <a:extLst>
                <a:ext uri="{FF2B5EF4-FFF2-40B4-BE49-F238E27FC236}">
                  <a16:creationId xmlns:a16="http://schemas.microsoft.com/office/drawing/2014/main" id="{8AF82DCF-0381-60A2-C8A6-34B704DE1783}"/>
                </a:ext>
              </a:extLst>
            </p:cNvPr>
            <p:cNvGrpSpPr/>
            <p:nvPr/>
          </p:nvGrpSpPr>
          <p:grpSpPr>
            <a:xfrm>
              <a:off x="6870494" y="2922163"/>
              <a:ext cx="4302331" cy="490543"/>
              <a:chOff x="6870494" y="3949026"/>
              <a:chExt cx="4302331" cy="490543"/>
            </a:xfrm>
          </p:grpSpPr>
          <p:sp>
            <p:nvSpPr>
              <p:cNvPr id="26" name="TextBox 25">
                <a:extLst>
                  <a:ext uri="{FF2B5EF4-FFF2-40B4-BE49-F238E27FC236}">
                    <a16:creationId xmlns:a16="http://schemas.microsoft.com/office/drawing/2014/main" id="{C62F1352-5259-5266-909A-A71FB4157DCC}"/>
                  </a:ext>
                </a:extLst>
              </p:cNvPr>
              <p:cNvSpPr txBox="1"/>
              <p:nvPr/>
            </p:nvSpPr>
            <p:spPr>
              <a:xfrm>
                <a:off x="6870494" y="3949026"/>
                <a:ext cx="3645105" cy="275460"/>
              </a:xfrm>
              <a:prstGeom prst="rect">
                <a:avLst/>
              </a:prstGeom>
              <a:noFill/>
            </p:spPr>
            <p:txBody>
              <a:bodyPr wrap="square" lIns="0" rIns="0" rtlCol="0">
                <a:spAutoFit/>
              </a:bodyPr>
              <a:lstStyle/>
              <a:p>
                <a:pPr algn="just">
                  <a:lnSpc>
                    <a:spcPct val="120000"/>
                  </a:lnSpc>
                </a:pPr>
                <a:r>
                  <a:rPr lang="en-US" sz="1050" b="1" dirty="0">
                    <a:latin typeface="Poppins" panose="00000500000000000000" pitchFamily="2" charset="0"/>
                    <a:cs typeface="Poppins" panose="00000500000000000000" pitchFamily="2" charset="0"/>
                  </a:rPr>
                  <a:t>Focus on the customer. </a:t>
                </a:r>
              </a:p>
            </p:txBody>
          </p:sp>
          <p:sp>
            <p:nvSpPr>
              <p:cNvPr id="27" name="TextBox 26">
                <a:extLst>
                  <a:ext uri="{FF2B5EF4-FFF2-40B4-BE49-F238E27FC236}">
                    <a16:creationId xmlns:a16="http://schemas.microsoft.com/office/drawing/2014/main" id="{A8342583-DA96-4A1E-2528-58E5BC9790D7}"/>
                  </a:ext>
                </a:extLst>
              </p:cNvPr>
              <p:cNvSpPr txBox="1"/>
              <p:nvPr/>
            </p:nvSpPr>
            <p:spPr>
              <a:xfrm>
                <a:off x="6870494" y="4172829"/>
                <a:ext cx="4302331" cy="266740"/>
              </a:xfrm>
              <a:prstGeom prst="rect">
                <a:avLst/>
              </a:prstGeom>
              <a:noFill/>
            </p:spPr>
            <p:txBody>
              <a:bodyPr wrap="square" lIns="0" rIns="0" rtlCol="0">
                <a:spAutoFit/>
              </a:bodyPr>
              <a:lstStyle/>
              <a:p>
                <a:pPr algn="just">
                  <a:lnSpc>
                    <a:spcPct val="120000"/>
                  </a:lnSpc>
                </a:pPr>
                <a:r>
                  <a:rPr lang="en-US" sz="1000" dirty="0">
                    <a:solidFill>
                      <a:schemeClr val="tx1">
                        <a:alpha val="80000"/>
                      </a:schemeClr>
                    </a:solidFill>
                    <a:latin typeface="Poppins" panose="00000500000000000000" pitchFamily="2" charset="0"/>
                    <a:cs typeface="Poppins" panose="00000500000000000000" pitchFamily="2" charset="0"/>
                  </a:rPr>
                  <a:t>Rather than focusing in on the opposition, center around the client. </a:t>
                </a:r>
              </a:p>
            </p:txBody>
          </p:sp>
        </p:grpSp>
        <p:grpSp>
          <p:nvGrpSpPr>
            <p:cNvPr id="40" name="Group 39">
              <a:extLst>
                <a:ext uri="{FF2B5EF4-FFF2-40B4-BE49-F238E27FC236}">
                  <a16:creationId xmlns:a16="http://schemas.microsoft.com/office/drawing/2014/main" id="{661D52ED-1A4C-7CE5-8A65-09CBBDC3B7EF}"/>
                </a:ext>
              </a:extLst>
            </p:cNvPr>
            <p:cNvGrpSpPr/>
            <p:nvPr/>
          </p:nvGrpSpPr>
          <p:grpSpPr>
            <a:xfrm>
              <a:off x="6870494" y="3449298"/>
              <a:ext cx="4302331" cy="675209"/>
              <a:chOff x="6870494" y="4438424"/>
              <a:chExt cx="4302331" cy="675209"/>
            </a:xfrm>
          </p:grpSpPr>
          <p:sp>
            <p:nvSpPr>
              <p:cNvPr id="28" name="TextBox 27">
                <a:extLst>
                  <a:ext uri="{FF2B5EF4-FFF2-40B4-BE49-F238E27FC236}">
                    <a16:creationId xmlns:a16="http://schemas.microsoft.com/office/drawing/2014/main" id="{E79C979D-0AD8-0E99-2A42-0C533CB58B0D}"/>
                  </a:ext>
                </a:extLst>
              </p:cNvPr>
              <p:cNvSpPr txBox="1"/>
              <p:nvPr/>
            </p:nvSpPr>
            <p:spPr>
              <a:xfrm>
                <a:off x="6870494" y="4438424"/>
                <a:ext cx="3645105" cy="275460"/>
              </a:xfrm>
              <a:prstGeom prst="rect">
                <a:avLst/>
              </a:prstGeom>
              <a:noFill/>
            </p:spPr>
            <p:txBody>
              <a:bodyPr wrap="square" lIns="0" rIns="0" rtlCol="0">
                <a:spAutoFit/>
              </a:bodyPr>
              <a:lstStyle/>
              <a:p>
                <a:pPr algn="just">
                  <a:lnSpc>
                    <a:spcPct val="120000"/>
                  </a:lnSpc>
                </a:pPr>
                <a:r>
                  <a:rPr lang="en-US" sz="1050" b="1" dirty="0">
                    <a:latin typeface="Poppins" panose="00000500000000000000" pitchFamily="2" charset="0"/>
                    <a:cs typeface="Poppins" panose="00000500000000000000" pitchFamily="2" charset="0"/>
                  </a:rPr>
                  <a:t>Satisfaction. </a:t>
                </a:r>
              </a:p>
            </p:txBody>
          </p:sp>
          <p:sp>
            <p:nvSpPr>
              <p:cNvPr id="29" name="TextBox 28">
                <a:extLst>
                  <a:ext uri="{FF2B5EF4-FFF2-40B4-BE49-F238E27FC236}">
                    <a16:creationId xmlns:a16="http://schemas.microsoft.com/office/drawing/2014/main" id="{30E4D004-95EE-5777-8412-492A39897E19}"/>
                  </a:ext>
                </a:extLst>
              </p:cNvPr>
              <p:cNvSpPr txBox="1"/>
              <p:nvPr/>
            </p:nvSpPr>
            <p:spPr>
              <a:xfrm>
                <a:off x="6870494" y="4662227"/>
                <a:ext cx="4302331" cy="451406"/>
              </a:xfrm>
              <a:prstGeom prst="rect">
                <a:avLst/>
              </a:prstGeom>
              <a:noFill/>
            </p:spPr>
            <p:txBody>
              <a:bodyPr wrap="square" lIns="0" rIns="0" rtlCol="0">
                <a:spAutoFit/>
              </a:bodyPr>
              <a:lstStyle/>
              <a:p>
                <a:pPr algn="just">
                  <a:lnSpc>
                    <a:spcPct val="120000"/>
                  </a:lnSpc>
                </a:pPr>
                <a:r>
                  <a:rPr lang="en-US" sz="1000" dirty="0">
                    <a:solidFill>
                      <a:schemeClr val="tx1">
                        <a:alpha val="80000"/>
                      </a:schemeClr>
                    </a:solidFill>
                    <a:latin typeface="Poppins" panose="00000500000000000000" pitchFamily="2" charset="0"/>
                    <a:cs typeface="Poppins" panose="00000500000000000000" pitchFamily="2" charset="0"/>
                  </a:rPr>
                  <a:t>Happy customers are your biggest advocates and can become your most successful sales team.</a:t>
                </a:r>
              </a:p>
            </p:txBody>
          </p:sp>
        </p:grpSp>
        <p:grpSp>
          <p:nvGrpSpPr>
            <p:cNvPr id="41" name="Group 40">
              <a:extLst>
                <a:ext uri="{FF2B5EF4-FFF2-40B4-BE49-F238E27FC236}">
                  <a16:creationId xmlns:a16="http://schemas.microsoft.com/office/drawing/2014/main" id="{773A6963-010C-C393-1280-ADCA29F3674B}"/>
                </a:ext>
              </a:extLst>
            </p:cNvPr>
            <p:cNvGrpSpPr/>
            <p:nvPr/>
          </p:nvGrpSpPr>
          <p:grpSpPr>
            <a:xfrm>
              <a:off x="6870494" y="4161099"/>
              <a:ext cx="4302331" cy="675209"/>
              <a:chOff x="6870494" y="5094021"/>
              <a:chExt cx="4302331" cy="675209"/>
            </a:xfrm>
          </p:grpSpPr>
          <p:sp>
            <p:nvSpPr>
              <p:cNvPr id="30" name="TextBox 29">
                <a:extLst>
                  <a:ext uri="{FF2B5EF4-FFF2-40B4-BE49-F238E27FC236}">
                    <a16:creationId xmlns:a16="http://schemas.microsoft.com/office/drawing/2014/main" id="{6DB8D3B5-30FC-2368-861C-03AB04B4B593}"/>
                  </a:ext>
                </a:extLst>
              </p:cNvPr>
              <p:cNvSpPr txBox="1"/>
              <p:nvPr/>
            </p:nvSpPr>
            <p:spPr>
              <a:xfrm>
                <a:off x="6870494" y="5094021"/>
                <a:ext cx="3645105" cy="275460"/>
              </a:xfrm>
              <a:prstGeom prst="rect">
                <a:avLst/>
              </a:prstGeom>
              <a:noFill/>
            </p:spPr>
            <p:txBody>
              <a:bodyPr wrap="square" lIns="0" rIns="0" rtlCol="0">
                <a:spAutoFit/>
              </a:bodyPr>
              <a:lstStyle/>
              <a:p>
                <a:pPr algn="just">
                  <a:lnSpc>
                    <a:spcPct val="120000"/>
                  </a:lnSpc>
                </a:pPr>
                <a:r>
                  <a:rPr lang="en-US" sz="1050" b="1" dirty="0">
                    <a:latin typeface="Poppins" panose="00000500000000000000" pitchFamily="2" charset="0"/>
                    <a:cs typeface="Poppins" panose="00000500000000000000" pitchFamily="2" charset="0"/>
                  </a:rPr>
                  <a:t>Effortlessness is a virtuoso. </a:t>
                </a:r>
              </a:p>
            </p:txBody>
          </p:sp>
          <p:sp>
            <p:nvSpPr>
              <p:cNvPr id="31" name="TextBox 30">
                <a:extLst>
                  <a:ext uri="{FF2B5EF4-FFF2-40B4-BE49-F238E27FC236}">
                    <a16:creationId xmlns:a16="http://schemas.microsoft.com/office/drawing/2014/main" id="{1AF4A47F-D1B3-7F55-59F6-2DA47E8C3636}"/>
                  </a:ext>
                </a:extLst>
              </p:cNvPr>
              <p:cNvSpPr txBox="1"/>
              <p:nvPr/>
            </p:nvSpPr>
            <p:spPr>
              <a:xfrm>
                <a:off x="6870494" y="5317824"/>
                <a:ext cx="4302331" cy="451406"/>
              </a:xfrm>
              <a:prstGeom prst="rect">
                <a:avLst/>
              </a:prstGeom>
              <a:noFill/>
            </p:spPr>
            <p:txBody>
              <a:bodyPr wrap="square" lIns="0" rIns="0" rtlCol="0">
                <a:spAutoFit/>
              </a:bodyPr>
              <a:lstStyle/>
              <a:p>
                <a:pPr algn="just">
                  <a:lnSpc>
                    <a:spcPct val="120000"/>
                  </a:lnSpc>
                </a:pPr>
                <a:r>
                  <a:rPr lang="en-US" sz="1000" dirty="0">
                    <a:solidFill>
                      <a:schemeClr val="tx1">
                        <a:alpha val="80000"/>
                      </a:schemeClr>
                    </a:solidFill>
                    <a:latin typeface="Poppins" panose="00000500000000000000" pitchFamily="2" charset="0"/>
                    <a:cs typeface="Poppins" panose="00000500000000000000" pitchFamily="2" charset="0"/>
                  </a:rPr>
                  <a:t>Virtuoso is simplifying complex thoughts, not simplifying thoughts complex. </a:t>
                </a:r>
              </a:p>
            </p:txBody>
          </p:sp>
        </p:grpSp>
        <p:grpSp>
          <p:nvGrpSpPr>
            <p:cNvPr id="42" name="Group 41">
              <a:extLst>
                <a:ext uri="{FF2B5EF4-FFF2-40B4-BE49-F238E27FC236}">
                  <a16:creationId xmlns:a16="http://schemas.microsoft.com/office/drawing/2014/main" id="{CA8B1659-7C99-C616-9773-45CA1C827A10}"/>
                </a:ext>
              </a:extLst>
            </p:cNvPr>
            <p:cNvGrpSpPr/>
            <p:nvPr/>
          </p:nvGrpSpPr>
          <p:grpSpPr>
            <a:xfrm>
              <a:off x="6870494" y="4872899"/>
              <a:ext cx="4302331" cy="859875"/>
              <a:chOff x="6870494" y="5583419"/>
              <a:chExt cx="4302331" cy="859875"/>
            </a:xfrm>
          </p:grpSpPr>
          <p:sp>
            <p:nvSpPr>
              <p:cNvPr id="32" name="TextBox 31">
                <a:extLst>
                  <a:ext uri="{FF2B5EF4-FFF2-40B4-BE49-F238E27FC236}">
                    <a16:creationId xmlns:a16="http://schemas.microsoft.com/office/drawing/2014/main" id="{8763DAD7-E63B-22D9-C6FA-E85526CF3F76}"/>
                  </a:ext>
                </a:extLst>
              </p:cNvPr>
              <p:cNvSpPr txBox="1"/>
              <p:nvPr/>
            </p:nvSpPr>
            <p:spPr>
              <a:xfrm>
                <a:off x="6870494" y="5583419"/>
                <a:ext cx="3645105" cy="275460"/>
              </a:xfrm>
              <a:prstGeom prst="rect">
                <a:avLst/>
              </a:prstGeom>
              <a:noFill/>
            </p:spPr>
            <p:txBody>
              <a:bodyPr wrap="square" lIns="0" rIns="0" rtlCol="0">
                <a:spAutoFit/>
              </a:bodyPr>
              <a:lstStyle/>
              <a:p>
                <a:pPr algn="just">
                  <a:lnSpc>
                    <a:spcPct val="120000"/>
                  </a:lnSpc>
                </a:pPr>
                <a:r>
                  <a:rPr lang="en-US" sz="1050" b="1" dirty="0">
                    <a:latin typeface="Poppins" panose="00000500000000000000" pitchFamily="2" charset="0"/>
                    <a:cs typeface="Poppins" panose="00000500000000000000" pitchFamily="2" charset="0"/>
                  </a:rPr>
                  <a:t>Testing. </a:t>
                </a:r>
              </a:p>
            </p:txBody>
          </p:sp>
          <p:sp>
            <p:nvSpPr>
              <p:cNvPr id="33" name="TextBox 32">
                <a:extLst>
                  <a:ext uri="{FF2B5EF4-FFF2-40B4-BE49-F238E27FC236}">
                    <a16:creationId xmlns:a16="http://schemas.microsoft.com/office/drawing/2014/main" id="{7E3169ED-BB64-C593-2839-E078F1A1E7DB}"/>
                  </a:ext>
                </a:extLst>
              </p:cNvPr>
              <p:cNvSpPr txBox="1"/>
              <p:nvPr/>
            </p:nvSpPr>
            <p:spPr>
              <a:xfrm>
                <a:off x="6870494" y="5807222"/>
                <a:ext cx="4302331" cy="636072"/>
              </a:xfrm>
              <a:prstGeom prst="rect">
                <a:avLst/>
              </a:prstGeom>
              <a:noFill/>
            </p:spPr>
            <p:txBody>
              <a:bodyPr wrap="square" lIns="0" rIns="0" rtlCol="0">
                <a:spAutoFit/>
              </a:bodyPr>
              <a:lstStyle/>
              <a:p>
                <a:pPr algn="just">
                  <a:lnSpc>
                    <a:spcPct val="120000"/>
                  </a:lnSpc>
                </a:pPr>
                <a:r>
                  <a:rPr lang="en-US" sz="1000" dirty="0">
                    <a:solidFill>
                      <a:schemeClr val="tx1">
                        <a:alpha val="80000"/>
                      </a:schemeClr>
                    </a:solidFill>
                    <a:latin typeface="Poppins" panose="00000500000000000000" pitchFamily="2" charset="0"/>
                    <a:cs typeface="Poppins" panose="00000500000000000000" pitchFamily="2" charset="0"/>
                  </a:rPr>
                  <a:t>We guarantee that all design and marketing service offerings and related techniques have been developed based on a careful selection of tried-and-tested industry concepts and procedures.</a:t>
                </a:r>
              </a:p>
            </p:txBody>
          </p:sp>
        </p:grpSp>
      </p:grpSp>
      <p:grpSp>
        <p:nvGrpSpPr>
          <p:cNvPr id="46" name="Group 45">
            <a:extLst>
              <a:ext uri="{FF2B5EF4-FFF2-40B4-BE49-F238E27FC236}">
                <a16:creationId xmlns:a16="http://schemas.microsoft.com/office/drawing/2014/main" id="{0D8F116A-2CDC-32D0-4178-881832E43D15}"/>
              </a:ext>
            </a:extLst>
          </p:cNvPr>
          <p:cNvGrpSpPr/>
          <p:nvPr/>
        </p:nvGrpSpPr>
        <p:grpSpPr>
          <a:xfrm>
            <a:off x="1757363" y="628650"/>
            <a:ext cx="4338637" cy="693254"/>
            <a:chOff x="1757363" y="628650"/>
            <a:chExt cx="4338637" cy="693254"/>
          </a:xfrm>
        </p:grpSpPr>
        <p:cxnSp>
          <p:nvCxnSpPr>
            <p:cNvPr id="19" name="Straight Connector 18">
              <a:extLst>
                <a:ext uri="{FF2B5EF4-FFF2-40B4-BE49-F238E27FC236}">
                  <a16:creationId xmlns:a16="http://schemas.microsoft.com/office/drawing/2014/main" id="{043E51C0-59DF-4A69-C7DC-BB944384A65B}"/>
                </a:ext>
              </a:extLst>
            </p:cNvPr>
            <p:cNvCxnSpPr>
              <a:cxnSpLocks/>
            </p:cNvCxnSpPr>
            <p:nvPr/>
          </p:nvCxnSpPr>
          <p:spPr>
            <a:xfrm>
              <a:off x="5695950" y="1032052"/>
              <a:ext cx="400050" cy="0"/>
            </a:xfrm>
            <a:prstGeom prst="line">
              <a:avLst/>
            </a:prstGeom>
            <a:ln>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grpSp>
          <p:nvGrpSpPr>
            <p:cNvPr id="20" name="Group 19">
              <a:extLst>
                <a:ext uri="{FF2B5EF4-FFF2-40B4-BE49-F238E27FC236}">
                  <a16:creationId xmlns:a16="http://schemas.microsoft.com/office/drawing/2014/main" id="{19E2C23D-89D4-6BF3-4974-FED9EBBF2E9F}"/>
                </a:ext>
              </a:extLst>
            </p:cNvPr>
            <p:cNvGrpSpPr/>
            <p:nvPr/>
          </p:nvGrpSpPr>
          <p:grpSpPr>
            <a:xfrm>
              <a:off x="1757363" y="628650"/>
              <a:ext cx="3831571" cy="693254"/>
              <a:chOff x="5606151" y="2743746"/>
              <a:chExt cx="3831571" cy="397476"/>
            </a:xfrm>
          </p:grpSpPr>
          <p:sp>
            <p:nvSpPr>
              <p:cNvPr id="21" name="Rectangle 20">
                <a:extLst>
                  <a:ext uri="{FF2B5EF4-FFF2-40B4-BE49-F238E27FC236}">
                    <a16:creationId xmlns:a16="http://schemas.microsoft.com/office/drawing/2014/main" id="{1FF5344E-3671-0DBE-2D32-76EFF0B57CD0}"/>
                  </a:ext>
                </a:extLst>
              </p:cNvPr>
              <p:cNvSpPr/>
              <p:nvPr/>
            </p:nvSpPr>
            <p:spPr>
              <a:xfrm>
                <a:off x="5606151" y="2743746"/>
                <a:ext cx="3677891" cy="397476"/>
              </a:xfrm>
              <a:prstGeom prst="rect">
                <a:avLst/>
              </a:prstGeom>
              <a:noFill/>
              <a:ln w="6350">
                <a:solidFill>
                  <a:schemeClr val="tx1">
                    <a:lumMod val="25000"/>
                    <a:lumOff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64008" rIns="91440" rtlCol="0" anchor="ctr"/>
              <a:lstStyle/>
              <a:p>
                <a:pPr algn="r"/>
                <a:r>
                  <a:rPr lang="pt-BR" sz="2400" b="1" dirty="0">
                    <a:solidFill>
                      <a:schemeClr val="tx1"/>
                    </a:solidFill>
                    <a:latin typeface="Poppins" panose="00000500000000000000" pitchFamily="2" charset="0"/>
                    <a:ea typeface="Montserrat" charset="0"/>
                    <a:cs typeface="Poppins" panose="00000500000000000000" pitchFamily="2" charset="0"/>
                  </a:rPr>
                  <a:t> O U R   M I S S I O N</a:t>
                </a:r>
              </a:p>
            </p:txBody>
          </p:sp>
          <p:sp>
            <p:nvSpPr>
              <p:cNvPr id="22" name="Right Triangle 21">
                <a:extLst>
                  <a:ext uri="{FF2B5EF4-FFF2-40B4-BE49-F238E27FC236}">
                    <a16:creationId xmlns:a16="http://schemas.microsoft.com/office/drawing/2014/main" id="{DCA852F6-B023-30FF-4FCC-37A25C4B7FD5}"/>
                  </a:ext>
                </a:extLst>
              </p:cNvPr>
              <p:cNvSpPr/>
              <p:nvPr/>
            </p:nvSpPr>
            <p:spPr>
              <a:xfrm rot="16200000" flipH="1" flipV="1">
                <a:off x="9284042" y="2987542"/>
                <a:ext cx="153680" cy="153680"/>
              </a:xfrm>
              <a:prstGeom prst="rtTriangle">
                <a:avLst/>
              </a:prstGeom>
              <a:noFill/>
              <a:ln w="6350">
                <a:solidFill>
                  <a:schemeClr val="tx1">
                    <a:lumMod val="25000"/>
                    <a:lumOff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r"/>
                <a:endParaRPr lang="en-US" dirty="0">
                  <a:solidFill>
                    <a:schemeClr val="tx1"/>
                  </a:solidFill>
                  <a:latin typeface="Poppins" panose="00000500000000000000" pitchFamily="2" charset="0"/>
                  <a:cs typeface="Poppins" panose="00000500000000000000" pitchFamily="2" charset="0"/>
                </a:endParaRPr>
              </a:p>
            </p:txBody>
          </p:sp>
        </p:grpSp>
        <p:pic>
          <p:nvPicPr>
            <p:cNvPr id="34" name="Graphic 33">
              <a:extLst>
                <a:ext uri="{FF2B5EF4-FFF2-40B4-BE49-F238E27FC236}">
                  <a16:creationId xmlns:a16="http://schemas.microsoft.com/office/drawing/2014/main" id="{98A3EF05-9DD0-6C0D-4E7D-EEA8A69BD798}"/>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862998" y="685800"/>
              <a:ext cx="595916" cy="598506"/>
            </a:xfrm>
            <a:prstGeom prst="rect">
              <a:avLst/>
            </a:prstGeom>
          </p:spPr>
        </p:pic>
      </p:grpSp>
      <p:grpSp>
        <p:nvGrpSpPr>
          <p:cNvPr id="48" name="Group 47">
            <a:extLst>
              <a:ext uri="{FF2B5EF4-FFF2-40B4-BE49-F238E27FC236}">
                <a16:creationId xmlns:a16="http://schemas.microsoft.com/office/drawing/2014/main" id="{80F09AC9-04CE-2DE4-DEFE-C09CF48C6968}"/>
              </a:ext>
            </a:extLst>
          </p:cNvPr>
          <p:cNvGrpSpPr/>
          <p:nvPr/>
        </p:nvGrpSpPr>
        <p:grpSpPr>
          <a:xfrm>
            <a:off x="2057400" y="4214813"/>
            <a:ext cx="4038600" cy="679599"/>
            <a:chOff x="2057400" y="4214813"/>
            <a:chExt cx="4038600" cy="679599"/>
          </a:xfrm>
        </p:grpSpPr>
        <p:cxnSp>
          <p:nvCxnSpPr>
            <p:cNvPr id="15" name="Straight Connector 14">
              <a:extLst>
                <a:ext uri="{FF2B5EF4-FFF2-40B4-BE49-F238E27FC236}">
                  <a16:creationId xmlns:a16="http://schemas.microsoft.com/office/drawing/2014/main" id="{1C5708FC-A346-7430-B722-835BF1C5B0F4}"/>
                </a:ext>
              </a:extLst>
            </p:cNvPr>
            <p:cNvCxnSpPr>
              <a:cxnSpLocks/>
            </p:cNvCxnSpPr>
            <p:nvPr/>
          </p:nvCxnSpPr>
          <p:spPr>
            <a:xfrm>
              <a:off x="5705475" y="4765351"/>
              <a:ext cx="390525" cy="0"/>
            </a:xfrm>
            <a:prstGeom prst="line">
              <a:avLst/>
            </a:prstGeom>
            <a:ln>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sp>
          <p:nvSpPr>
            <p:cNvPr id="16" name="Rectangle 15">
              <a:extLst>
                <a:ext uri="{FF2B5EF4-FFF2-40B4-BE49-F238E27FC236}">
                  <a16:creationId xmlns:a16="http://schemas.microsoft.com/office/drawing/2014/main" id="{FF10267E-02AF-86DE-2BCD-48897D4835C7}"/>
                </a:ext>
              </a:extLst>
            </p:cNvPr>
            <p:cNvSpPr/>
            <p:nvPr/>
          </p:nvSpPr>
          <p:spPr>
            <a:xfrm>
              <a:off x="2057400" y="4214813"/>
              <a:ext cx="3377855" cy="679599"/>
            </a:xfrm>
            <a:prstGeom prst="rect">
              <a:avLst/>
            </a:prstGeom>
            <a:noFill/>
            <a:ln w="6350">
              <a:solidFill>
                <a:schemeClr val="tx1">
                  <a:lumMod val="25000"/>
                  <a:lumOff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64008" rIns="91440" rtlCol="0" anchor="ctr"/>
            <a:lstStyle/>
            <a:p>
              <a:pPr algn="r"/>
              <a:r>
                <a:rPr lang="pt-BR" sz="2400" b="1" dirty="0">
                  <a:solidFill>
                    <a:schemeClr val="tx1"/>
                  </a:solidFill>
                  <a:latin typeface="Poppins" panose="00000500000000000000" pitchFamily="2" charset="0"/>
                  <a:ea typeface="Montserrat" charset="0"/>
                  <a:cs typeface="Poppins" panose="00000500000000000000" pitchFamily="2" charset="0"/>
                </a:rPr>
                <a:t>O U R  V I S I O N</a:t>
              </a:r>
            </a:p>
          </p:txBody>
        </p:sp>
        <p:sp>
          <p:nvSpPr>
            <p:cNvPr id="17" name="Right Triangle 16">
              <a:extLst>
                <a:ext uri="{FF2B5EF4-FFF2-40B4-BE49-F238E27FC236}">
                  <a16:creationId xmlns:a16="http://schemas.microsoft.com/office/drawing/2014/main" id="{8D953AC2-B3BF-FBDA-E8DA-28B41B590AE7}"/>
                </a:ext>
              </a:extLst>
            </p:cNvPr>
            <p:cNvSpPr/>
            <p:nvPr/>
          </p:nvSpPr>
          <p:spPr>
            <a:xfrm rot="16200000" flipH="1" flipV="1">
              <a:off x="5435254" y="4740732"/>
              <a:ext cx="153680" cy="153680"/>
            </a:xfrm>
            <a:prstGeom prst="rtTriangle">
              <a:avLst/>
            </a:prstGeom>
            <a:noFill/>
            <a:ln w="6350">
              <a:solidFill>
                <a:schemeClr val="tx1">
                  <a:lumMod val="25000"/>
                  <a:lumOff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r"/>
              <a:endParaRPr lang="en-US">
                <a:latin typeface="Poppins" panose="00000500000000000000" pitchFamily="2" charset="0"/>
                <a:cs typeface="Poppins" panose="00000500000000000000" pitchFamily="2" charset="0"/>
              </a:endParaRPr>
            </a:p>
          </p:txBody>
        </p:sp>
        <p:pic>
          <p:nvPicPr>
            <p:cNvPr id="35" name="Graphic 34">
              <a:extLst>
                <a:ext uri="{FF2B5EF4-FFF2-40B4-BE49-F238E27FC236}">
                  <a16:creationId xmlns:a16="http://schemas.microsoft.com/office/drawing/2014/main" id="{2CD85087-C35C-BC57-6349-A6E873B9251B}"/>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2268223" y="4281488"/>
              <a:ext cx="503148" cy="505334"/>
            </a:xfrm>
            <a:prstGeom prst="rect">
              <a:avLst/>
            </a:prstGeom>
          </p:spPr>
        </p:pic>
      </p:grpSp>
      <p:grpSp>
        <p:nvGrpSpPr>
          <p:cNvPr id="37" name="Group 36">
            <a:extLst>
              <a:ext uri="{FF2B5EF4-FFF2-40B4-BE49-F238E27FC236}">
                <a16:creationId xmlns:a16="http://schemas.microsoft.com/office/drawing/2014/main" id="{E6601D29-5CBE-8D9B-F283-35C8C924FEE3}"/>
              </a:ext>
            </a:extLst>
          </p:cNvPr>
          <p:cNvGrpSpPr/>
          <p:nvPr/>
        </p:nvGrpSpPr>
        <p:grpSpPr>
          <a:xfrm>
            <a:off x="6096000" y="970643"/>
            <a:ext cx="4562475" cy="831107"/>
            <a:chOff x="6096000" y="2338388"/>
            <a:chExt cx="4629150" cy="831107"/>
          </a:xfrm>
        </p:grpSpPr>
        <p:cxnSp>
          <p:nvCxnSpPr>
            <p:cNvPr id="9" name="Straight Connector 8">
              <a:extLst>
                <a:ext uri="{FF2B5EF4-FFF2-40B4-BE49-F238E27FC236}">
                  <a16:creationId xmlns:a16="http://schemas.microsoft.com/office/drawing/2014/main" id="{DACAF8D9-E55E-1D2B-21A4-9E09BD31384D}"/>
                </a:ext>
              </a:extLst>
            </p:cNvPr>
            <p:cNvCxnSpPr/>
            <p:nvPr/>
          </p:nvCxnSpPr>
          <p:spPr>
            <a:xfrm>
              <a:off x="6096000" y="3016731"/>
              <a:ext cx="444843" cy="0"/>
            </a:xfrm>
            <a:prstGeom prst="line">
              <a:avLst/>
            </a:prstGeom>
            <a:ln>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grpSp>
          <p:nvGrpSpPr>
            <p:cNvPr id="12" name="Group 11">
              <a:extLst>
                <a:ext uri="{FF2B5EF4-FFF2-40B4-BE49-F238E27FC236}">
                  <a16:creationId xmlns:a16="http://schemas.microsoft.com/office/drawing/2014/main" id="{F824DAF6-54B0-E8D2-E267-2E4DA2ED3706}"/>
                </a:ext>
              </a:extLst>
            </p:cNvPr>
            <p:cNvGrpSpPr/>
            <p:nvPr/>
          </p:nvGrpSpPr>
          <p:grpSpPr>
            <a:xfrm>
              <a:off x="6620516" y="2338388"/>
              <a:ext cx="4104634" cy="831107"/>
              <a:chOff x="7235659" y="2667784"/>
              <a:chExt cx="2311180" cy="473438"/>
            </a:xfrm>
          </p:grpSpPr>
          <p:sp>
            <p:nvSpPr>
              <p:cNvPr id="13" name="Rectangle 12">
                <a:extLst>
                  <a:ext uri="{FF2B5EF4-FFF2-40B4-BE49-F238E27FC236}">
                    <a16:creationId xmlns:a16="http://schemas.microsoft.com/office/drawing/2014/main" id="{8AEB09A0-D100-68DE-FD95-460D37C9EBE2}"/>
                  </a:ext>
                </a:extLst>
              </p:cNvPr>
              <p:cNvSpPr/>
              <p:nvPr/>
            </p:nvSpPr>
            <p:spPr>
              <a:xfrm>
                <a:off x="7389339" y="2667784"/>
                <a:ext cx="2157500" cy="473438"/>
              </a:xfrm>
              <a:prstGeom prst="rect">
                <a:avLst/>
              </a:prstGeom>
              <a:noFill/>
              <a:ln w="6350">
                <a:solidFill>
                  <a:schemeClr val="tx1">
                    <a:lumMod val="25000"/>
                    <a:lumOff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64008" rIns="91440" rtlCol="0" anchor="ctr"/>
              <a:lstStyle/>
              <a:p>
                <a:r>
                  <a:rPr lang="pt-BR" sz="2400" b="1" dirty="0">
                    <a:solidFill>
                      <a:schemeClr val="tx1"/>
                    </a:solidFill>
                    <a:latin typeface="Poppins" panose="00000500000000000000" pitchFamily="2" charset="0"/>
                    <a:cs typeface="Poppins" panose="00000500000000000000" pitchFamily="2" charset="0"/>
                  </a:rPr>
                  <a:t> O U R  V A L U E S</a:t>
                </a:r>
              </a:p>
            </p:txBody>
          </p:sp>
          <p:sp>
            <p:nvSpPr>
              <p:cNvPr id="14" name="Right Triangle 13">
                <a:extLst>
                  <a:ext uri="{FF2B5EF4-FFF2-40B4-BE49-F238E27FC236}">
                    <a16:creationId xmlns:a16="http://schemas.microsoft.com/office/drawing/2014/main" id="{6767F55C-CDA3-33FF-8D33-5656ABDE8CF7}"/>
                  </a:ext>
                </a:extLst>
              </p:cNvPr>
              <p:cNvSpPr/>
              <p:nvPr/>
            </p:nvSpPr>
            <p:spPr>
              <a:xfrm rot="5400000" flipV="1">
                <a:off x="7235659" y="2987542"/>
                <a:ext cx="153680" cy="153680"/>
              </a:xfrm>
              <a:prstGeom prst="rtTriangle">
                <a:avLst/>
              </a:prstGeom>
              <a:noFill/>
              <a:ln w="6350">
                <a:solidFill>
                  <a:schemeClr val="tx1">
                    <a:lumMod val="25000"/>
                    <a:lumOff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64008" rIns="91440" rtlCol="0" anchor="ctr"/>
              <a:lstStyle/>
              <a:p>
                <a:pPr algn="r"/>
                <a:endParaRPr lang="en-US" sz="2000" b="1" dirty="0">
                  <a:solidFill>
                    <a:schemeClr val="tx1"/>
                  </a:solidFill>
                  <a:latin typeface="Poppins" panose="00000500000000000000" pitchFamily="2" charset="0"/>
                  <a:cs typeface="Poppins" panose="00000500000000000000" pitchFamily="2" charset="0"/>
                </a:endParaRPr>
              </a:p>
            </p:txBody>
          </p:sp>
        </p:grpSp>
        <p:pic>
          <p:nvPicPr>
            <p:cNvPr id="36" name="Graphic 35">
              <a:extLst>
                <a:ext uri="{FF2B5EF4-FFF2-40B4-BE49-F238E27FC236}">
                  <a16:creationId xmlns:a16="http://schemas.microsoft.com/office/drawing/2014/main" id="{4C0407C3-B879-490E-BC2B-28BC2EE2C9CE}"/>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9753569" y="2533650"/>
              <a:ext cx="585920" cy="588466"/>
            </a:xfrm>
            <a:prstGeom prst="rect">
              <a:avLst/>
            </a:prstGeom>
          </p:spPr>
        </p:pic>
      </p:grpSp>
    </p:spTree>
    <p:extLst>
      <p:ext uri="{BB962C8B-B14F-4D97-AF65-F5344CB8AC3E}">
        <p14:creationId xmlns:p14="http://schemas.microsoft.com/office/powerpoint/2010/main" val="39315114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with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additive="base">
                                        <p:cTn id="7" dur="1000" fill="hold"/>
                                        <p:tgtEl>
                                          <p:spTgt spid="46"/>
                                        </p:tgtEl>
                                        <p:attrNameLst>
                                          <p:attrName>ppt_x</p:attrName>
                                        </p:attrNameLst>
                                      </p:cBhvr>
                                      <p:tavLst>
                                        <p:tav tm="0">
                                          <p:val>
                                            <p:strVal val="0-#ppt_w/2"/>
                                          </p:val>
                                        </p:tav>
                                        <p:tav tm="100000">
                                          <p:val>
                                            <p:strVal val="#ppt_x"/>
                                          </p:val>
                                        </p:tav>
                                      </p:tavLst>
                                    </p:anim>
                                    <p:anim calcmode="lin" valueType="num">
                                      <p:cBhvr additive="base">
                                        <p:cTn id="8" dur="1000" fill="hold"/>
                                        <p:tgtEl>
                                          <p:spTgt spid="46"/>
                                        </p:tgtEl>
                                        <p:attrNameLst>
                                          <p:attrName>ppt_y</p:attrName>
                                        </p:attrNameLst>
                                      </p:cBhvr>
                                      <p:tavLst>
                                        <p:tav tm="0">
                                          <p:val>
                                            <p:strVal val="#ppt_y"/>
                                          </p:val>
                                        </p:tav>
                                        <p:tav tm="100000">
                                          <p:val>
                                            <p:strVal val="#ppt_y"/>
                                          </p:val>
                                        </p:tav>
                                      </p:tavLst>
                                    </p:anim>
                                  </p:childTnLst>
                                </p:cTn>
                              </p:par>
                              <p:par>
                                <p:cTn id="9" presetID="22" presetClass="entr" presetSubtype="8" fill="hold" grpId="0" nodeType="withEffect">
                                  <p:stCondLst>
                                    <p:cond delay="500"/>
                                  </p:stCondLst>
                                  <p:childTnLst>
                                    <p:set>
                                      <p:cBhvr>
                                        <p:cTn id="10" dur="1" fill="hold">
                                          <p:stCondLst>
                                            <p:cond delay="0"/>
                                          </p:stCondLst>
                                        </p:cTn>
                                        <p:tgtEl>
                                          <p:spTgt spid="23"/>
                                        </p:tgtEl>
                                        <p:attrNameLst>
                                          <p:attrName>style.visibility</p:attrName>
                                        </p:attrNameLst>
                                      </p:cBhvr>
                                      <p:to>
                                        <p:strVal val="visible"/>
                                      </p:to>
                                    </p:set>
                                    <p:animEffect transition="in" filter="wipe(left)">
                                      <p:cBhvr>
                                        <p:cTn id="11" dur="750"/>
                                        <p:tgtEl>
                                          <p:spTgt spid="23"/>
                                        </p:tgtEl>
                                      </p:cBhvr>
                                    </p:animEffect>
                                  </p:childTnLst>
                                </p:cTn>
                              </p:par>
                            </p:childTnLst>
                          </p:cTn>
                        </p:par>
                        <p:par>
                          <p:cTn id="12" fill="hold">
                            <p:stCondLst>
                              <p:cond delay="1250"/>
                            </p:stCondLst>
                            <p:childTnLst>
                              <p:par>
                                <p:cTn id="13" presetID="2" presetClass="entr" presetSubtype="2" decel="100000" fill="hold" nodeType="afterEffect">
                                  <p:stCondLst>
                                    <p:cond delay="0"/>
                                  </p:stCondLst>
                                  <p:childTnLst>
                                    <p:set>
                                      <p:cBhvr>
                                        <p:cTn id="14" dur="1" fill="hold">
                                          <p:stCondLst>
                                            <p:cond delay="0"/>
                                          </p:stCondLst>
                                        </p:cTn>
                                        <p:tgtEl>
                                          <p:spTgt spid="37"/>
                                        </p:tgtEl>
                                        <p:attrNameLst>
                                          <p:attrName>style.visibility</p:attrName>
                                        </p:attrNameLst>
                                      </p:cBhvr>
                                      <p:to>
                                        <p:strVal val="visible"/>
                                      </p:to>
                                    </p:set>
                                    <p:anim calcmode="lin" valueType="num">
                                      <p:cBhvr additive="base">
                                        <p:cTn id="15" dur="1000" fill="hold"/>
                                        <p:tgtEl>
                                          <p:spTgt spid="37"/>
                                        </p:tgtEl>
                                        <p:attrNameLst>
                                          <p:attrName>ppt_x</p:attrName>
                                        </p:attrNameLst>
                                      </p:cBhvr>
                                      <p:tavLst>
                                        <p:tav tm="0">
                                          <p:val>
                                            <p:strVal val="1+#ppt_w/2"/>
                                          </p:val>
                                        </p:tav>
                                        <p:tav tm="100000">
                                          <p:val>
                                            <p:strVal val="#ppt_x"/>
                                          </p:val>
                                        </p:tav>
                                      </p:tavLst>
                                    </p:anim>
                                    <p:anim calcmode="lin" valueType="num">
                                      <p:cBhvr additive="base">
                                        <p:cTn id="16" dur="1000" fill="hold"/>
                                        <p:tgtEl>
                                          <p:spTgt spid="37"/>
                                        </p:tgtEl>
                                        <p:attrNameLst>
                                          <p:attrName>ppt_y</p:attrName>
                                        </p:attrNameLst>
                                      </p:cBhvr>
                                      <p:tavLst>
                                        <p:tav tm="0">
                                          <p:val>
                                            <p:strVal val="#ppt_y"/>
                                          </p:val>
                                        </p:tav>
                                        <p:tav tm="100000">
                                          <p:val>
                                            <p:strVal val="#ppt_y"/>
                                          </p:val>
                                        </p:tav>
                                      </p:tavLst>
                                    </p:anim>
                                  </p:childTnLst>
                                </p:cTn>
                              </p:par>
                              <p:par>
                                <p:cTn id="17" presetID="22" presetClass="entr" presetSubtype="2" fill="hold" nodeType="withEffect">
                                  <p:stCondLst>
                                    <p:cond delay="0"/>
                                  </p:stCondLst>
                                  <p:childTnLst>
                                    <p:set>
                                      <p:cBhvr>
                                        <p:cTn id="18" dur="1" fill="hold">
                                          <p:stCondLst>
                                            <p:cond delay="0"/>
                                          </p:stCondLst>
                                        </p:cTn>
                                        <p:tgtEl>
                                          <p:spTgt spid="47"/>
                                        </p:tgtEl>
                                        <p:attrNameLst>
                                          <p:attrName>style.visibility</p:attrName>
                                        </p:attrNameLst>
                                      </p:cBhvr>
                                      <p:to>
                                        <p:strVal val="visible"/>
                                      </p:to>
                                    </p:set>
                                    <p:animEffect transition="in" filter="wipe(right)">
                                      <p:cBhvr>
                                        <p:cTn id="19" dur="750"/>
                                        <p:tgtEl>
                                          <p:spTgt spid="47"/>
                                        </p:tgtEl>
                                      </p:cBhvr>
                                    </p:animEffect>
                                  </p:childTnLst>
                                </p:cTn>
                              </p:par>
                            </p:childTnLst>
                          </p:cTn>
                        </p:par>
                        <p:par>
                          <p:cTn id="20" fill="hold">
                            <p:stCondLst>
                              <p:cond delay="2250"/>
                            </p:stCondLst>
                            <p:childTnLst>
                              <p:par>
                                <p:cTn id="21" presetID="2" presetClass="entr" presetSubtype="8" decel="100000" fill="hold" nodeType="afterEffect">
                                  <p:stCondLst>
                                    <p:cond delay="0"/>
                                  </p:stCondLst>
                                  <p:childTnLst>
                                    <p:set>
                                      <p:cBhvr>
                                        <p:cTn id="22" dur="1" fill="hold">
                                          <p:stCondLst>
                                            <p:cond delay="0"/>
                                          </p:stCondLst>
                                        </p:cTn>
                                        <p:tgtEl>
                                          <p:spTgt spid="48"/>
                                        </p:tgtEl>
                                        <p:attrNameLst>
                                          <p:attrName>style.visibility</p:attrName>
                                        </p:attrNameLst>
                                      </p:cBhvr>
                                      <p:to>
                                        <p:strVal val="visible"/>
                                      </p:to>
                                    </p:set>
                                    <p:anim calcmode="lin" valueType="num">
                                      <p:cBhvr additive="base">
                                        <p:cTn id="23" dur="1000" fill="hold"/>
                                        <p:tgtEl>
                                          <p:spTgt spid="48"/>
                                        </p:tgtEl>
                                        <p:attrNameLst>
                                          <p:attrName>ppt_x</p:attrName>
                                        </p:attrNameLst>
                                      </p:cBhvr>
                                      <p:tavLst>
                                        <p:tav tm="0">
                                          <p:val>
                                            <p:strVal val="0-#ppt_w/2"/>
                                          </p:val>
                                        </p:tav>
                                        <p:tav tm="100000">
                                          <p:val>
                                            <p:strVal val="#ppt_x"/>
                                          </p:val>
                                        </p:tav>
                                      </p:tavLst>
                                    </p:anim>
                                    <p:anim calcmode="lin" valueType="num">
                                      <p:cBhvr additive="base">
                                        <p:cTn id="24" dur="1000" fill="hold"/>
                                        <p:tgtEl>
                                          <p:spTgt spid="48"/>
                                        </p:tgtEl>
                                        <p:attrNameLst>
                                          <p:attrName>ppt_y</p:attrName>
                                        </p:attrNameLst>
                                      </p:cBhvr>
                                      <p:tavLst>
                                        <p:tav tm="0">
                                          <p:val>
                                            <p:strVal val="#ppt_y"/>
                                          </p:val>
                                        </p:tav>
                                        <p:tav tm="100000">
                                          <p:val>
                                            <p:strVal val="#ppt_y"/>
                                          </p:val>
                                        </p:tav>
                                      </p:tavLst>
                                    </p:anim>
                                  </p:childTnLst>
                                </p:cTn>
                              </p:par>
                              <p:par>
                                <p:cTn id="25" presetID="22" presetClass="entr" presetSubtype="8" fill="hold" grpId="0" nodeType="with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wipe(left)">
                                      <p:cBhvr>
                                        <p:cTn id="27" dur="75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4232B88-0DCD-AE49-ADCF-26AEDAC46F25}"/>
              </a:ext>
            </a:extLst>
          </p:cNvPr>
          <p:cNvSpPr txBox="1"/>
          <p:nvPr/>
        </p:nvSpPr>
        <p:spPr>
          <a:xfrm>
            <a:off x="2274773" y="564663"/>
            <a:ext cx="7642454" cy="646331"/>
          </a:xfrm>
          <a:prstGeom prst="rect">
            <a:avLst/>
          </a:prstGeom>
          <a:noFill/>
        </p:spPr>
        <p:txBody>
          <a:bodyPr wrap="square" rtlCol="0">
            <a:spAutoFit/>
          </a:bodyPr>
          <a:lstStyle/>
          <a:p>
            <a:pPr algn="ctr"/>
            <a:r>
              <a:rPr lang="en-CA" sz="3600" dirty="0">
                <a:solidFill>
                  <a:schemeClr val="accent1"/>
                </a:solidFill>
                <a:latin typeface="Poppins Medium" panose="00000600000000000000" pitchFamily="2" charset="0"/>
                <a:ea typeface="Nexa Bold" charset="0"/>
                <a:cs typeface="Poppins Medium" panose="00000600000000000000" pitchFamily="2" charset="0"/>
              </a:rPr>
              <a:t>PROBLEM</a:t>
            </a:r>
          </a:p>
        </p:txBody>
      </p:sp>
      <p:grpSp>
        <p:nvGrpSpPr>
          <p:cNvPr id="11" name="Group 10">
            <a:extLst>
              <a:ext uri="{FF2B5EF4-FFF2-40B4-BE49-F238E27FC236}">
                <a16:creationId xmlns:a16="http://schemas.microsoft.com/office/drawing/2014/main" id="{B31D3F68-BEC8-5BC3-805C-1447916DF510}"/>
              </a:ext>
            </a:extLst>
          </p:cNvPr>
          <p:cNvGrpSpPr/>
          <p:nvPr/>
        </p:nvGrpSpPr>
        <p:grpSpPr>
          <a:xfrm>
            <a:off x="264171" y="1436006"/>
            <a:ext cx="3736137" cy="1611993"/>
            <a:chOff x="264171" y="1436006"/>
            <a:chExt cx="3736137" cy="1611993"/>
          </a:xfrm>
        </p:grpSpPr>
        <p:sp>
          <p:nvSpPr>
            <p:cNvPr id="2" name="Rectangle 1">
              <a:extLst>
                <a:ext uri="{FF2B5EF4-FFF2-40B4-BE49-F238E27FC236}">
                  <a16:creationId xmlns:a16="http://schemas.microsoft.com/office/drawing/2014/main" id="{9DE9E144-EDD3-068C-3F71-45B927675BB8}"/>
                </a:ext>
              </a:extLst>
            </p:cNvPr>
            <p:cNvSpPr/>
            <p:nvPr/>
          </p:nvSpPr>
          <p:spPr>
            <a:xfrm>
              <a:off x="264171" y="1436006"/>
              <a:ext cx="3736137" cy="1611993"/>
            </a:xfrm>
            <a:prstGeom prst="rect">
              <a:avLst/>
            </a:prstGeom>
            <a:solidFill>
              <a:srgbClr val="F6F6F6"/>
            </a:solidFill>
            <a:ln>
              <a:noFill/>
            </a:ln>
            <a:effectLst>
              <a:outerShdw blurRad="50800" dist="38100" dir="6960000" algn="r" rotWithShape="0">
                <a:prstClr val="black">
                  <a:alpha val="1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TextBox 37">
              <a:extLst>
                <a:ext uri="{FF2B5EF4-FFF2-40B4-BE49-F238E27FC236}">
                  <a16:creationId xmlns:a16="http://schemas.microsoft.com/office/drawing/2014/main" id="{7FBF5531-6B23-B39D-69E1-D7D9D8950091}"/>
                </a:ext>
              </a:extLst>
            </p:cNvPr>
            <p:cNvSpPr txBox="1"/>
            <p:nvPr/>
          </p:nvSpPr>
          <p:spPr>
            <a:xfrm>
              <a:off x="419101" y="1885817"/>
              <a:ext cx="3122385" cy="857158"/>
            </a:xfrm>
            <a:prstGeom prst="rect">
              <a:avLst/>
            </a:prstGeom>
            <a:noFill/>
          </p:spPr>
          <p:txBody>
            <a:bodyPr wrap="square" lIns="0" rIns="0" rtlCol="0">
              <a:spAutoFit/>
            </a:bodyPr>
            <a:lstStyle/>
            <a:p>
              <a:pPr>
                <a:lnSpc>
                  <a:spcPct val="120000"/>
                </a:lnSpc>
              </a:pPr>
              <a:r>
                <a:rPr lang="en-US" sz="1050" dirty="0">
                  <a:solidFill>
                    <a:schemeClr val="tx1">
                      <a:alpha val="80000"/>
                    </a:schemeClr>
                  </a:solidFill>
                  <a:latin typeface="Poppins" panose="00000500000000000000" pitchFamily="2" charset="0"/>
                  <a:cs typeface="Poppins" panose="00000500000000000000" pitchFamily="2" charset="0"/>
                </a:rPr>
                <a:t>The first main problem in this a fast </a:t>
              </a:r>
            </a:p>
            <a:p>
              <a:pPr>
                <a:lnSpc>
                  <a:spcPct val="120000"/>
                </a:lnSpc>
              </a:pPr>
              <a:r>
                <a:rPr lang="en-US" sz="1050" dirty="0">
                  <a:solidFill>
                    <a:schemeClr val="tx1">
                      <a:alpha val="80000"/>
                    </a:schemeClr>
                  </a:solidFill>
                  <a:latin typeface="Poppins" panose="00000500000000000000" pitchFamily="2" charset="0"/>
                  <a:cs typeface="Poppins" panose="00000500000000000000" pitchFamily="2" charset="0"/>
                </a:rPr>
                <a:t>pace media-driven 21st-century business world is time.  For example, 3D visualization vs Traditional Photography/videography. </a:t>
              </a:r>
            </a:p>
          </p:txBody>
        </p:sp>
        <p:sp>
          <p:nvSpPr>
            <p:cNvPr id="39" name="TextBox 38">
              <a:extLst>
                <a:ext uri="{FF2B5EF4-FFF2-40B4-BE49-F238E27FC236}">
                  <a16:creationId xmlns:a16="http://schemas.microsoft.com/office/drawing/2014/main" id="{14F3A55B-D476-335E-064F-1B17DB64D27E}"/>
                </a:ext>
              </a:extLst>
            </p:cNvPr>
            <p:cNvSpPr txBox="1"/>
            <p:nvPr/>
          </p:nvSpPr>
          <p:spPr>
            <a:xfrm>
              <a:off x="419101" y="1547997"/>
              <a:ext cx="2647949" cy="301621"/>
            </a:xfrm>
            <a:prstGeom prst="rect">
              <a:avLst/>
            </a:prstGeom>
            <a:noFill/>
          </p:spPr>
          <p:txBody>
            <a:bodyPr wrap="square" lIns="0" rIns="0" rtlCol="0">
              <a:spAutoFit/>
            </a:bodyPr>
            <a:lstStyle/>
            <a:p>
              <a:pPr algn="just">
                <a:lnSpc>
                  <a:spcPct val="120000"/>
                </a:lnSpc>
              </a:pPr>
              <a:r>
                <a:rPr lang="en-US" sz="1200" b="1" dirty="0">
                  <a:solidFill>
                    <a:schemeClr val="tx1">
                      <a:alpha val="80000"/>
                    </a:schemeClr>
                  </a:solidFill>
                  <a:latin typeface="Poppins" panose="00000500000000000000" pitchFamily="2" charset="0"/>
                  <a:cs typeface="Poppins" panose="00000500000000000000" pitchFamily="2" charset="0"/>
                </a:rPr>
                <a:t>Problem 1</a:t>
              </a:r>
            </a:p>
          </p:txBody>
        </p:sp>
      </p:grpSp>
      <p:grpSp>
        <p:nvGrpSpPr>
          <p:cNvPr id="14" name="Group 13">
            <a:extLst>
              <a:ext uri="{FF2B5EF4-FFF2-40B4-BE49-F238E27FC236}">
                <a16:creationId xmlns:a16="http://schemas.microsoft.com/office/drawing/2014/main" id="{335702BA-EE3A-B77E-1A73-500F9CE13C8C}"/>
              </a:ext>
            </a:extLst>
          </p:cNvPr>
          <p:cNvGrpSpPr/>
          <p:nvPr/>
        </p:nvGrpSpPr>
        <p:grpSpPr>
          <a:xfrm>
            <a:off x="264171" y="3207656"/>
            <a:ext cx="3736137" cy="1611993"/>
            <a:chOff x="264171" y="3207656"/>
            <a:chExt cx="3736137" cy="1611993"/>
          </a:xfrm>
        </p:grpSpPr>
        <p:sp>
          <p:nvSpPr>
            <p:cNvPr id="32" name="Rectangle 31">
              <a:extLst>
                <a:ext uri="{FF2B5EF4-FFF2-40B4-BE49-F238E27FC236}">
                  <a16:creationId xmlns:a16="http://schemas.microsoft.com/office/drawing/2014/main" id="{FB680AF1-D6BB-56E8-FE3A-85B523EDCDFC}"/>
                </a:ext>
              </a:extLst>
            </p:cNvPr>
            <p:cNvSpPr/>
            <p:nvPr/>
          </p:nvSpPr>
          <p:spPr>
            <a:xfrm>
              <a:off x="264171" y="3207656"/>
              <a:ext cx="3736137" cy="1611993"/>
            </a:xfrm>
            <a:prstGeom prst="rect">
              <a:avLst/>
            </a:prstGeom>
            <a:solidFill>
              <a:srgbClr val="F6F6F6"/>
            </a:solidFill>
            <a:ln>
              <a:noFill/>
            </a:ln>
            <a:effectLst>
              <a:outerShdw blurRad="50800" dist="38100" dir="6960000" algn="r" rotWithShape="0">
                <a:prstClr val="black">
                  <a:alpha val="1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2" name="Group 41">
              <a:extLst>
                <a:ext uri="{FF2B5EF4-FFF2-40B4-BE49-F238E27FC236}">
                  <a16:creationId xmlns:a16="http://schemas.microsoft.com/office/drawing/2014/main" id="{1C409874-0389-E587-159B-2E43C4F56391}"/>
                </a:ext>
              </a:extLst>
            </p:cNvPr>
            <p:cNvGrpSpPr/>
            <p:nvPr/>
          </p:nvGrpSpPr>
          <p:grpSpPr>
            <a:xfrm>
              <a:off x="419101" y="3325997"/>
              <a:ext cx="2647949" cy="1388877"/>
              <a:chOff x="419101" y="3325997"/>
              <a:chExt cx="2647949" cy="1388877"/>
            </a:xfrm>
          </p:grpSpPr>
          <p:sp>
            <p:nvSpPr>
              <p:cNvPr id="40" name="TextBox 39">
                <a:extLst>
                  <a:ext uri="{FF2B5EF4-FFF2-40B4-BE49-F238E27FC236}">
                    <a16:creationId xmlns:a16="http://schemas.microsoft.com/office/drawing/2014/main" id="{77E5AF38-5F74-5392-8FF7-66DDA66091DC}"/>
                  </a:ext>
                </a:extLst>
              </p:cNvPr>
              <p:cNvSpPr txBox="1"/>
              <p:nvPr/>
            </p:nvSpPr>
            <p:spPr>
              <a:xfrm>
                <a:off x="419101" y="3663817"/>
                <a:ext cx="2606039" cy="1051057"/>
              </a:xfrm>
              <a:prstGeom prst="rect">
                <a:avLst/>
              </a:prstGeom>
              <a:noFill/>
            </p:spPr>
            <p:txBody>
              <a:bodyPr wrap="square" lIns="0" rIns="0" rtlCol="0">
                <a:spAutoFit/>
              </a:bodyPr>
              <a:lstStyle/>
              <a:p>
                <a:pPr>
                  <a:lnSpc>
                    <a:spcPct val="120000"/>
                  </a:lnSpc>
                </a:pPr>
                <a:r>
                  <a:rPr lang="en-US" sz="1050" dirty="0">
                    <a:solidFill>
                      <a:schemeClr val="tx1">
                        <a:alpha val="80000"/>
                      </a:schemeClr>
                    </a:solidFill>
                    <a:latin typeface="Poppins" panose="00000500000000000000" pitchFamily="2" charset="0"/>
                    <a:cs typeface="Poppins" panose="00000500000000000000" pitchFamily="2" charset="0"/>
                  </a:rPr>
                  <a:t>The changes clients are asking for aren't the only things need to work on. There could be other problems that can spot before the construction of the project begins.</a:t>
                </a:r>
              </a:p>
            </p:txBody>
          </p:sp>
          <p:sp>
            <p:nvSpPr>
              <p:cNvPr id="41" name="TextBox 40">
                <a:extLst>
                  <a:ext uri="{FF2B5EF4-FFF2-40B4-BE49-F238E27FC236}">
                    <a16:creationId xmlns:a16="http://schemas.microsoft.com/office/drawing/2014/main" id="{9F4D78A2-2A8C-9AF9-4841-CDD63F64EEC2}"/>
                  </a:ext>
                </a:extLst>
              </p:cNvPr>
              <p:cNvSpPr txBox="1"/>
              <p:nvPr/>
            </p:nvSpPr>
            <p:spPr>
              <a:xfrm>
                <a:off x="419101" y="3325997"/>
                <a:ext cx="2647949" cy="301621"/>
              </a:xfrm>
              <a:prstGeom prst="rect">
                <a:avLst/>
              </a:prstGeom>
              <a:noFill/>
            </p:spPr>
            <p:txBody>
              <a:bodyPr wrap="square" lIns="0" rIns="0" rtlCol="0">
                <a:spAutoFit/>
              </a:bodyPr>
              <a:lstStyle/>
              <a:p>
                <a:pPr algn="just">
                  <a:lnSpc>
                    <a:spcPct val="120000"/>
                  </a:lnSpc>
                </a:pPr>
                <a:r>
                  <a:rPr lang="en-US" sz="1200" b="1" dirty="0">
                    <a:solidFill>
                      <a:schemeClr val="tx1">
                        <a:alpha val="80000"/>
                      </a:schemeClr>
                    </a:solidFill>
                    <a:latin typeface="Poppins" panose="00000500000000000000" pitchFamily="2" charset="0"/>
                    <a:cs typeface="Poppins" panose="00000500000000000000" pitchFamily="2" charset="0"/>
                  </a:rPr>
                  <a:t>Problem 4</a:t>
                </a:r>
              </a:p>
            </p:txBody>
          </p:sp>
        </p:grpSp>
      </p:grpSp>
      <p:grpSp>
        <p:nvGrpSpPr>
          <p:cNvPr id="17" name="Group 16">
            <a:extLst>
              <a:ext uri="{FF2B5EF4-FFF2-40B4-BE49-F238E27FC236}">
                <a16:creationId xmlns:a16="http://schemas.microsoft.com/office/drawing/2014/main" id="{6D5E0D47-4E1C-C999-6B3E-3F15482585F8}"/>
              </a:ext>
            </a:extLst>
          </p:cNvPr>
          <p:cNvGrpSpPr/>
          <p:nvPr/>
        </p:nvGrpSpPr>
        <p:grpSpPr>
          <a:xfrm>
            <a:off x="264171" y="4960256"/>
            <a:ext cx="3736137" cy="1611993"/>
            <a:chOff x="264171" y="4960256"/>
            <a:chExt cx="3736137" cy="1611993"/>
          </a:xfrm>
        </p:grpSpPr>
        <p:sp>
          <p:nvSpPr>
            <p:cNvPr id="35" name="Rectangle 34">
              <a:extLst>
                <a:ext uri="{FF2B5EF4-FFF2-40B4-BE49-F238E27FC236}">
                  <a16:creationId xmlns:a16="http://schemas.microsoft.com/office/drawing/2014/main" id="{4D7C6135-D8E5-0D04-3182-1CA945EB462E}"/>
                </a:ext>
              </a:extLst>
            </p:cNvPr>
            <p:cNvSpPr/>
            <p:nvPr/>
          </p:nvSpPr>
          <p:spPr>
            <a:xfrm>
              <a:off x="264171" y="4960256"/>
              <a:ext cx="3736137" cy="1611993"/>
            </a:xfrm>
            <a:prstGeom prst="rect">
              <a:avLst/>
            </a:prstGeom>
            <a:solidFill>
              <a:srgbClr val="F6F6F6"/>
            </a:solidFill>
            <a:ln>
              <a:noFill/>
            </a:ln>
            <a:effectLst>
              <a:outerShdw blurRad="50800" dist="38100" dir="6960000" algn="r" rotWithShape="0">
                <a:prstClr val="black">
                  <a:alpha val="1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3" name="Group 42">
              <a:extLst>
                <a:ext uri="{FF2B5EF4-FFF2-40B4-BE49-F238E27FC236}">
                  <a16:creationId xmlns:a16="http://schemas.microsoft.com/office/drawing/2014/main" id="{C04E1327-063C-83EB-C0F9-AE76637CAE94}"/>
                </a:ext>
              </a:extLst>
            </p:cNvPr>
            <p:cNvGrpSpPr/>
            <p:nvPr/>
          </p:nvGrpSpPr>
          <p:grpSpPr>
            <a:xfrm>
              <a:off x="419101" y="5091735"/>
              <a:ext cx="2647949" cy="1194978"/>
              <a:chOff x="419101" y="3325997"/>
              <a:chExt cx="2647949" cy="1194978"/>
            </a:xfrm>
          </p:grpSpPr>
          <p:sp>
            <p:nvSpPr>
              <p:cNvPr id="44" name="TextBox 43">
                <a:extLst>
                  <a:ext uri="{FF2B5EF4-FFF2-40B4-BE49-F238E27FC236}">
                    <a16:creationId xmlns:a16="http://schemas.microsoft.com/office/drawing/2014/main" id="{224935EF-0C12-8C78-A476-39E370C0FC33}"/>
                  </a:ext>
                </a:extLst>
              </p:cNvPr>
              <p:cNvSpPr txBox="1"/>
              <p:nvPr/>
            </p:nvSpPr>
            <p:spPr>
              <a:xfrm>
                <a:off x="419101" y="3663817"/>
                <a:ext cx="2606039" cy="857158"/>
              </a:xfrm>
              <a:prstGeom prst="rect">
                <a:avLst/>
              </a:prstGeom>
              <a:noFill/>
            </p:spPr>
            <p:txBody>
              <a:bodyPr wrap="square" lIns="0" rIns="0" rtlCol="0">
                <a:spAutoFit/>
              </a:bodyPr>
              <a:lstStyle/>
              <a:p>
                <a:pPr>
                  <a:lnSpc>
                    <a:spcPct val="120000"/>
                  </a:lnSpc>
                </a:pPr>
                <a:r>
                  <a:rPr lang="en-US" sz="1050" dirty="0">
                    <a:solidFill>
                      <a:schemeClr val="tx1">
                        <a:alpha val="80000"/>
                      </a:schemeClr>
                    </a:solidFill>
                    <a:latin typeface="Poppins" panose="00000500000000000000" pitchFamily="2" charset="0"/>
                    <a:cs typeface="Poppins" panose="00000500000000000000" pitchFamily="2" charset="0"/>
                  </a:rPr>
                  <a:t>There is a problem with submitting large projects because it requires a lot of memory, but it is also important that quality is not compromised. </a:t>
                </a:r>
              </a:p>
            </p:txBody>
          </p:sp>
          <p:sp>
            <p:nvSpPr>
              <p:cNvPr id="45" name="TextBox 44">
                <a:extLst>
                  <a:ext uri="{FF2B5EF4-FFF2-40B4-BE49-F238E27FC236}">
                    <a16:creationId xmlns:a16="http://schemas.microsoft.com/office/drawing/2014/main" id="{AB0F855A-5C4C-6575-6CED-DE5531FBA42D}"/>
                  </a:ext>
                </a:extLst>
              </p:cNvPr>
              <p:cNvSpPr txBox="1"/>
              <p:nvPr/>
            </p:nvSpPr>
            <p:spPr>
              <a:xfrm>
                <a:off x="419101" y="3325997"/>
                <a:ext cx="2647949" cy="301621"/>
              </a:xfrm>
              <a:prstGeom prst="rect">
                <a:avLst/>
              </a:prstGeom>
              <a:noFill/>
            </p:spPr>
            <p:txBody>
              <a:bodyPr wrap="square" lIns="0" rIns="0" rtlCol="0">
                <a:spAutoFit/>
              </a:bodyPr>
              <a:lstStyle/>
              <a:p>
                <a:pPr algn="just">
                  <a:lnSpc>
                    <a:spcPct val="120000"/>
                  </a:lnSpc>
                </a:pPr>
                <a:r>
                  <a:rPr lang="en-US" sz="1200" b="1" dirty="0">
                    <a:solidFill>
                      <a:schemeClr val="tx1">
                        <a:alpha val="80000"/>
                      </a:schemeClr>
                    </a:solidFill>
                    <a:latin typeface="Poppins" panose="00000500000000000000" pitchFamily="2" charset="0"/>
                    <a:cs typeface="Poppins" panose="00000500000000000000" pitchFamily="2" charset="0"/>
                  </a:rPr>
                  <a:t>Problem 7</a:t>
                </a:r>
              </a:p>
            </p:txBody>
          </p:sp>
        </p:grpSp>
      </p:grpSp>
      <p:grpSp>
        <p:nvGrpSpPr>
          <p:cNvPr id="12" name="Group 11">
            <a:extLst>
              <a:ext uri="{FF2B5EF4-FFF2-40B4-BE49-F238E27FC236}">
                <a16:creationId xmlns:a16="http://schemas.microsoft.com/office/drawing/2014/main" id="{956CE936-7549-F578-057D-8FBF9AF4F191}"/>
              </a:ext>
            </a:extLst>
          </p:cNvPr>
          <p:cNvGrpSpPr/>
          <p:nvPr/>
        </p:nvGrpSpPr>
        <p:grpSpPr>
          <a:xfrm>
            <a:off x="4227932" y="1436006"/>
            <a:ext cx="3736137" cy="1611993"/>
            <a:chOff x="4227932" y="1436006"/>
            <a:chExt cx="3736137" cy="1611993"/>
          </a:xfrm>
        </p:grpSpPr>
        <p:sp>
          <p:nvSpPr>
            <p:cNvPr id="20" name="Rectangle 19">
              <a:extLst>
                <a:ext uri="{FF2B5EF4-FFF2-40B4-BE49-F238E27FC236}">
                  <a16:creationId xmlns:a16="http://schemas.microsoft.com/office/drawing/2014/main" id="{9D5F0682-6666-D0C4-4D51-45203C0BF95D}"/>
                </a:ext>
              </a:extLst>
            </p:cNvPr>
            <p:cNvSpPr/>
            <p:nvPr/>
          </p:nvSpPr>
          <p:spPr>
            <a:xfrm>
              <a:off x="4227932" y="1436006"/>
              <a:ext cx="3736137" cy="1611993"/>
            </a:xfrm>
            <a:prstGeom prst="rect">
              <a:avLst/>
            </a:prstGeom>
            <a:solidFill>
              <a:srgbClr val="F6F6F6"/>
            </a:solidFill>
            <a:ln>
              <a:noFill/>
            </a:ln>
            <a:effectLst>
              <a:outerShdw blurRad="50800" dist="38100" dir="6960000" algn="r" rotWithShape="0">
                <a:prstClr val="black">
                  <a:alpha val="1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TextBox 47">
              <a:extLst>
                <a:ext uri="{FF2B5EF4-FFF2-40B4-BE49-F238E27FC236}">
                  <a16:creationId xmlns:a16="http://schemas.microsoft.com/office/drawing/2014/main" id="{224D3719-35EE-9B60-0662-A4668D7E7E72}"/>
                </a:ext>
              </a:extLst>
            </p:cNvPr>
            <p:cNvSpPr txBox="1"/>
            <p:nvPr/>
          </p:nvSpPr>
          <p:spPr>
            <a:xfrm>
              <a:off x="4376246" y="1885817"/>
              <a:ext cx="3332654" cy="857158"/>
            </a:xfrm>
            <a:prstGeom prst="rect">
              <a:avLst/>
            </a:prstGeom>
            <a:noFill/>
          </p:spPr>
          <p:txBody>
            <a:bodyPr wrap="square" lIns="0" rIns="0" rtlCol="0">
              <a:spAutoFit/>
            </a:bodyPr>
            <a:lstStyle/>
            <a:p>
              <a:pPr>
                <a:lnSpc>
                  <a:spcPct val="120000"/>
                </a:lnSpc>
              </a:pPr>
              <a:r>
                <a:rPr lang="en-US" sz="1050" dirty="0">
                  <a:solidFill>
                    <a:schemeClr val="tx1">
                      <a:alpha val="80000"/>
                    </a:schemeClr>
                  </a:solidFill>
                  <a:latin typeface="Poppins" panose="00000500000000000000" pitchFamily="2" charset="0"/>
                  <a:cs typeface="Poppins" panose="00000500000000000000" pitchFamily="2" charset="0"/>
                </a:rPr>
                <a:t>Providing a high level of service or smile </a:t>
              </a:r>
            </a:p>
            <a:p>
              <a:pPr>
                <a:lnSpc>
                  <a:spcPct val="120000"/>
                </a:lnSpc>
              </a:pPr>
              <a:r>
                <a:rPr lang="en-US" sz="1050" dirty="0">
                  <a:solidFill>
                    <a:schemeClr val="tx1">
                      <a:alpha val="80000"/>
                    </a:schemeClr>
                  </a:solidFill>
                  <a:latin typeface="Poppins" panose="00000500000000000000" pitchFamily="2" charset="0"/>
                  <a:cs typeface="Poppins" panose="00000500000000000000" pitchFamily="2" charset="0"/>
                </a:rPr>
                <a:t>is not enough if companies want to make customers feel encouraged to buy. Development of strategic retail spaces</a:t>
              </a:r>
            </a:p>
          </p:txBody>
        </p:sp>
        <p:sp>
          <p:nvSpPr>
            <p:cNvPr id="49" name="TextBox 48">
              <a:extLst>
                <a:ext uri="{FF2B5EF4-FFF2-40B4-BE49-F238E27FC236}">
                  <a16:creationId xmlns:a16="http://schemas.microsoft.com/office/drawing/2014/main" id="{C9556BD0-79CA-DCFD-5030-57C61654B9E4}"/>
                </a:ext>
              </a:extLst>
            </p:cNvPr>
            <p:cNvSpPr txBox="1"/>
            <p:nvPr/>
          </p:nvSpPr>
          <p:spPr>
            <a:xfrm>
              <a:off x="4376246" y="1547997"/>
              <a:ext cx="2647949" cy="301621"/>
            </a:xfrm>
            <a:prstGeom prst="rect">
              <a:avLst/>
            </a:prstGeom>
            <a:noFill/>
          </p:spPr>
          <p:txBody>
            <a:bodyPr wrap="square" lIns="0" rIns="0" rtlCol="0">
              <a:spAutoFit/>
            </a:bodyPr>
            <a:lstStyle/>
            <a:p>
              <a:pPr algn="just">
                <a:lnSpc>
                  <a:spcPct val="120000"/>
                </a:lnSpc>
              </a:pPr>
              <a:r>
                <a:rPr lang="en-US" sz="1200" b="1" dirty="0">
                  <a:solidFill>
                    <a:schemeClr val="tx1">
                      <a:alpha val="80000"/>
                    </a:schemeClr>
                  </a:solidFill>
                  <a:latin typeface="Poppins" panose="00000500000000000000" pitchFamily="2" charset="0"/>
                  <a:cs typeface="Poppins" panose="00000500000000000000" pitchFamily="2" charset="0"/>
                </a:rPr>
                <a:t>Problem 2</a:t>
              </a:r>
            </a:p>
          </p:txBody>
        </p:sp>
      </p:grpSp>
      <p:grpSp>
        <p:nvGrpSpPr>
          <p:cNvPr id="15" name="Group 14">
            <a:extLst>
              <a:ext uri="{FF2B5EF4-FFF2-40B4-BE49-F238E27FC236}">
                <a16:creationId xmlns:a16="http://schemas.microsoft.com/office/drawing/2014/main" id="{2655C393-F16E-585C-90EB-279608CADBDF}"/>
              </a:ext>
            </a:extLst>
          </p:cNvPr>
          <p:cNvGrpSpPr/>
          <p:nvPr/>
        </p:nvGrpSpPr>
        <p:grpSpPr>
          <a:xfrm>
            <a:off x="4227932" y="3207656"/>
            <a:ext cx="3736137" cy="1611993"/>
            <a:chOff x="4227932" y="3207656"/>
            <a:chExt cx="3736137" cy="1611993"/>
          </a:xfrm>
        </p:grpSpPr>
        <p:sp>
          <p:nvSpPr>
            <p:cNvPr id="33" name="Rectangle 32">
              <a:extLst>
                <a:ext uri="{FF2B5EF4-FFF2-40B4-BE49-F238E27FC236}">
                  <a16:creationId xmlns:a16="http://schemas.microsoft.com/office/drawing/2014/main" id="{1E30606C-14A3-42D3-59A5-9DBEC6652E65}"/>
                </a:ext>
              </a:extLst>
            </p:cNvPr>
            <p:cNvSpPr/>
            <p:nvPr/>
          </p:nvSpPr>
          <p:spPr>
            <a:xfrm>
              <a:off x="4227932" y="3207656"/>
              <a:ext cx="3736137" cy="1611993"/>
            </a:xfrm>
            <a:prstGeom prst="rect">
              <a:avLst/>
            </a:prstGeom>
            <a:solidFill>
              <a:srgbClr val="F6F6F6"/>
            </a:solidFill>
            <a:ln>
              <a:noFill/>
            </a:ln>
            <a:effectLst>
              <a:outerShdw blurRad="50800" dist="38100" dir="6960000" algn="r" rotWithShape="0">
                <a:prstClr val="black">
                  <a:alpha val="1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0" name="Group 49">
              <a:extLst>
                <a:ext uri="{FF2B5EF4-FFF2-40B4-BE49-F238E27FC236}">
                  <a16:creationId xmlns:a16="http://schemas.microsoft.com/office/drawing/2014/main" id="{089932D3-DEE5-3D94-0F87-ADAFD3C308C3}"/>
                </a:ext>
              </a:extLst>
            </p:cNvPr>
            <p:cNvGrpSpPr/>
            <p:nvPr/>
          </p:nvGrpSpPr>
          <p:grpSpPr>
            <a:xfrm>
              <a:off x="4376246" y="3325997"/>
              <a:ext cx="2647949" cy="1194978"/>
              <a:chOff x="419101" y="3325997"/>
              <a:chExt cx="2647949" cy="1194978"/>
            </a:xfrm>
          </p:grpSpPr>
          <p:sp>
            <p:nvSpPr>
              <p:cNvPr id="54" name="TextBox 53">
                <a:extLst>
                  <a:ext uri="{FF2B5EF4-FFF2-40B4-BE49-F238E27FC236}">
                    <a16:creationId xmlns:a16="http://schemas.microsoft.com/office/drawing/2014/main" id="{073C4612-680E-A136-701E-72B06D20D985}"/>
                  </a:ext>
                </a:extLst>
              </p:cNvPr>
              <p:cNvSpPr txBox="1"/>
              <p:nvPr/>
            </p:nvSpPr>
            <p:spPr>
              <a:xfrm>
                <a:off x="419102" y="3663817"/>
                <a:ext cx="2418692" cy="857158"/>
              </a:xfrm>
              <a:prstGeom prst="rect">
                <a:avLst/>
              </a:prstGeom>
              <a:noFill/>
            </p:spPr>
            <p:txBody>
              <a:bodyPr wrap="square" lIns="0" rIns="0" rtlCol="0">
                <a:spAutoFit/>
              </a:bodyPr>
              <a:lstStyle/>
              <a:p>
                <a:pPr>
                  <a:lnSpc>
                    <a:spcPct val="120000"/>
                  </a:lnSpc>
                </a:pPr>
                <a:r>
                  <a:rPr lang="en-US" sz="1050" dirty="0">
                    <a:solidFill>
                      <a:schemeClr val="tx1">
                        <a:alpha val="80000"/>
                      </a:schemeClr>
                    </a:solidFill>
                    <a:latin typeface="Poppins" panose="00000500000000000000" pitchFamily="2" charset="0"/>
                    <a:cs typeface="Poppins" panose="00000500000000000000" pitchFamily="2" charset="0"/>
                  </a:rPr>
                  <a:t>Do you know how expensive it can get to edit a design? The problem is that editing a 2D blueprint is neither quick nor easy. </a:t>
                </a:r>
              </a:p>
            </p:txBody>
          </p:sp>
          <p:sp>
            <p:nvSpPr>
              <p:cNvPr id="55" name="TextBox 54">
                <a:extLst>
                  <a:ext uri="{FF2B5EF4-FFF2-40B4-BE49-F238E27FC236}">
                    <a16:creationId xmlns:a16="http://schemas.microsoft.com/office/drawing/2014/main" id="{09A05505-EEFA-3E64-26D7-1E45720D8D29}"/>
                  </a:ext>
                </a:extLst>
              </p:cNvPr>
              <p:cNvSpPr txBox="1"/>
              <p:nvPr/>
            </p:nvSpPr>
            <p:spPr>
              <a:xfrm>
                <a:off x="419101" y="3325997"/>
                <a:ext cx="2647949" cy="301621"/>
              </a:xfrm>
              <a:prstGeom prst="rect">
                <a:avLst/>
              </a:prstGeom>
              <a:noFill/>
            </p:spPr>
            <p:txBody>
              <a:bodyPr wrap="square" lIns="0" rIns="0" rtlCol="0">
                <a:spAutoFit/>
              </a:bodyPr>
              <a:lstStyle/>
              <a:p>
                <a:pPr algn="just">
                  <a:lnSpc>
                    <a:spcPct val="120000"/>
                  </a:lnSpc>
                </a:pPr>
                <a:r>
                  <a:rPr lang="en-US" sz="1200" b="1" dirty="0">
                    <a:solidFill>
                      <a:schemeClr val="tx1">
                        <a:alpha val="80000"/>
                      </a:schemeClr>
                    </a:solidFill>
                    <a:latin typeface="Poppins" panose="00000500000000000000" pitchFamily="2" charset="0"/>
                    <a:cs typeface="Poppins" panose="00000500000000000000" pitchFamily="2" charset="0"/>
                  </a:rPr>
                  <a:t>Problem 5</a:t>
                </a:r>
              </a:p>
            </p:txBody>
          </p:sp>
        </p:grpSp>
      </p:grpSp>
      <p:grpSp>
        <p:nvGrpSpPr>
          <p:cNvPr id="18" name="Group 17">
            <a:extLst>
              <a:ext uri="{FF2B5EF4-FFF2-40B4-BE49-F238E27FC236}">
                <a16:creationId xmlns:a16="http://schemas.microsoft.com/office/drawing/2014/main" id="{2244BEE0-F22A-ED46-51A4-8FA3024D200F}"/>
              </a:ext>
            </a:extLst>
          </p:cNvPr>
          <p:cNvGrpSpPr/>
          <p:nvPr/>
        </p:nvGrpSpPr>
        <p:grpSpPr>
          <a:xfrm>
            <a:off x="4227932" y="4960256"/>
            <a:ext cx="3736137" cy="1611993"/>
            <a:chOff x="4227932" y="4960256"/>
            <a:chExt cx="3736137" cy="1611993"/>
          </a:xfrm>
        </p:grpSpPr>
        <p:sp>
          <p:nvSpPr>
            <p:cNvPr id="36" name="Rectangle 35">
              <a:extLst>
                <a:ext uri="{FF2B5EF4-FFF2-40B4-BE49-F238E27FC236}">
                  <a16:creationId xmlns:a16="http://schemas.microsoft.com/office/drawing/2014/main" id="{2181652E-032E-2951-FD68-3CA16F1E2EF8}"/>
                </a:ext>
              </a:extLst>
            </p:cNvPr>
            <p:cNvSpPr/>
            <p:nvPr/>
          </p:nvSpPr>
          <p:spPr>
            <a:xfrm>
              <a:off x="4227932" y="4960256"/>
              <a:ext cx="3736137" cy="1611993"/>
            </a:xfrm>
            <a:prstGeom prst="rect">
              <a:avLst/>
            </a:prstGeom>
            <a:solidFill>
              <a:srgbClr val="F6F6F6"/>
            </a:solidFill>
            <a:ln>
              <a:noFill/>
            </a:ln>
            <a:effectLst>
              <a:outerShdw blurRad="50800" dist="38100" dir="6960000" algn="r" rotWithShape="0">
                <a:prstClr val="black">
                  <a:alpha val="1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1" name="Group 50">
              <a:extLst>
                <a:ext uri="{FF2B5EF4-FFF2-40B4-BE49-F238E27FC236}">
                  <a16:creationId xmlns:a16="http://schemas.microsoft.com/office/drawing/2014/main" id="{C2F5E3AF-4E02-86C4-F3F3-DB00FCFC0E07}"/>
                </a:ext>
              </a:extLst>
            </p:cNvPr>
            <p:cNvGrpSpPr/>
            <p:nvPr/>
          </p:nvGrpSpPr>
          <p:grpSpPr>
            <a:xfrm>
              <a:off x="4376246" y="5091735"/>
              <a:ext cx="2647949" cy="1388877"/>
              <a:chOff x="419101" y="3325997"/>
              <a:chExt cx="2647949" cy="1388877"/>
            </a:xfrm>
          </p:grpSpPr>
          <p:sp>
            <p:nvSpPr>
              <p:cNvPr id="52" name="TextBox 51">
                <a:extLst>
                  <a:ext uri="{FF2B5EF4-FFF2-40B4-BE49-F238E27FC236}">
                    <a16:creationId xmlns:a16="http://schemas.microsoft.com/office/drawing/2014/main" id="{D32D207D-C3B6-E1A4-2FE9-51ED0EA43DA4}"/>
                  </a:ext>
                </a:extLst>
              </p:cNvPr>
              <p:cNvSpPr txBox="1"/>
              <p:nvPr/>
            </p:nvSpPr>
            <p:spPr>
              <a:xfrm>
                <a:off x="419101" y="3663817"/>
                <a:ext cx="2606039" cy="1051057"/>
              </a:xfrm>
              <a:prstGeom prst="rect">
                <a:avLst/>
              </a:prstGeom>
              <a:noFill/>
            </p:spPr>
            <p:txBody>
              <a:bodyPr wrap="square" lIns="0" rIns="0" rtlCol="0">
                <a:spAutoFit/>
              </a:bodyPr>
              <a:lstStyle/>
              <a:p>
                <a:pPr>
                  <a:lnSpc>
                    <a:spcPct val="120000"/>
                  </a:lnSpc>
                </a:pPr>
                <a:r>
                  <a:rPr lang="en-US" sz="1050" dirty="0">
                    <a:solidFill>
                      <a:schemeClr val="tx1">
                        <a:alpha val="80000"/>
                      </a:schemeClr>
                    </a:solidFill>
                    <a:latin typeface="Poppins" panose="00000500000000000000" pitchFamily="2" charset="0"/>
                    <a:cs typeface="Poppins" panose="00000500000000000000" pitchFamily="2" charset="0"/>
                  </a:rPr>
                  <a:t>In these times of competition, it is increasingly difficult to stand out and compete with other companies. Everyone wants smart solutions to improve and grow their business. </a:t>
                </a:r>
              </a:p>
            </p:txBody>
          </p:sp>
          <p:sp>
            <p:nvSpPr>
              <p:cNvPr id="53" name="TextBox 52">
                <a:extLst>
                  <a:ext uri="{FF2B5EF4-FFF2-40B4-BE49-F238E27FC236}">
                    <a16:creationId xmlns:a16="http://schemas.microsoft.com/office/drawing/2014/main" id="{E15CD102-BEED-256B-2E4B-83146CF7A02E}"/>
                  </a:ext>
                </a:extLst>
              </p:cNvPr>
              <p:cNvSpPr txBox="1"/>
              <p:nvPr/>
            </p:nvSpPr>
            <p:spPr>
              <a:xfrm>
                <a:off x="419101" y="3325997"/>
                <a:ext cx="2647949" cy="301621"/>
              </a:xfrm>
              <a:prstGeom prst="rect">
                <a:avLst/>
              </a:prstGeom>
              <a:noFill/>
            </p:spPr>
            <p:txBody>
              <a:bodyPr wrap="square" lIns="0" rIns="0" rtlCol="0">
                <a:spAutoFit/>
              </a:bodyPr>
              <a:lstStyle/>
              <a:p>
                <a:pPr algn="just">
                  <a:lnSpc>
                    <a:spcPct val="120000"/>
                  </a:lnSpc>
                </a:pPr>
                <a:r>
                  <a:rPr lang="en-US" sz="1200" b="1" dirty="0">
                    <a:solidFill>
                      <a:schemeClr val="tx1">
                        <a:alpha val="80000"/>
                      </a:schemeClr>
                    </a:solidFill>
                    <a:latin typeface="Poppins" panose="00000500000000000000" pitchFamily="2" charset="0"/>
                    <a:cs typeface="Poppins" panose="00000500000000000000" pitchFamily="2" charset="0"/>
                  </a:rPr>
                  <a:t>Problem 8</a:t>
                </a:r>
              </a:p>
            </p:txBody>
          </p:sp>
        </p:grpSp>
      </p:grpSp>
      <p:grpSp>
        <p:nvGrpSpPr>
          <p:cNvPr id="13" name="Group 12">
            <a:extLst>
              <a:ext uri="{FF2B5EF4-FFF2-40B4-BE49-F238E27FC236}">
                <a16:creationId xmlns:a16="http://schemas.microsoft.com/office/drawing/2014/main" id="{DE550722-9C02-E880-BA3B-76035A1EEE9F}"/>
              </a:ext>
            </a:extLst>
          </p:cNvPr>
          <p:cNvGrpSpPr/>
          <p:nvPr/>
        </p:nvGrpSpPr>
        <p:grpSpPr>
          <a:xfrm>
            <a:off x="8191693" y="1436006"/>
            <a:ext cx="3736137" cy="1611993"/>
            <a:chOff x="8191693" y="1436006"/>
            <a:chExt cx="3736137" cy="1611993"/>
          </a:xfrm>
        </p:grpSpPr>
        <p:sp>
          <p:nvSpPr>
            <p:cNvPr id="21" name="Rectangle 20">
              <a:extLst>
                <a:ext uri="{FF2B5EF4-FFF2-40B4-BE49-F238E27FC236}">
                  <a16:creationId xmlns:a16="http://schemas.microsoft.com/office/drawing/2014/main" id="{D82EE7E3-0E36-501D-D800-6C2DC060029A}"/>
                </a:ext>
              </a:extLst>
            </p:cNvPr>
            <p:cNvSpPr/>
            <p:nvPr/>
          </p:nvSpPr>
          <p:spPr>
            <a:xfrm>
              <a:off x="8191693" y="1436006"/>
              <a:ext cx="3736137" cy="1611993"/>
            </a:xfrm>
            <a:prstGeom prst="rect">
              <a:avLst/>
            </a:prstGeom>
            <a:solidFill>
              <a:srgbClr val="F6F6F6"/>
            </a:solidFill>
            <a:ln>
              <a:noFill/>
            </a:ln>
            <a:effectLst>
              <a:outerShdw blurRad="50800" dist="38100" dir="6960000" algn="r" rotWithShape="0">
                <a:prstClr val="black">
                  <a:alpha val="1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TextBox 56">
              <a:extLst>
                <a:ext uri="{FF2B5EF4-FFF2-40B4-BE49-F238E27FC236}">
                  <a16:creationId xmlns:a16="http://schemas.microsoft.com/office/drawing/2014/main" id="{3B9462AA-16E0-7A42-4E98-785CA482CB20}"/>
                </a:ext>
              </a:extLst>
            </p:cNvPr>
            <p:cNvSpPr txBox="1"/>
            <p:nvPr/>
          </p:nvSpPr>
          <p:spPr>
            <a:xfrm>
              <a:off x="8349157" y="1885817"/>
              <a:ext cx="2844360" cy="1051057"/>
            </a:xfrm>
            <a:prstGeom prst="rect">
              <a:avLst/>
            </a:prstGeom>
            <a:noFill/>
          </p:spPr>
          <p:txBody>
            <a:bodyPr wrap="square" lIns="0" rIns="0" rtlCol="0">
              <a:spAutoFit/>
            </a:bodyPr>
            <a:lstStyle/>
            <a:p>
              <a:pPr>
                <a:lnSpc>
                  <a:spcPct val="120000"/>
                </a:lnSpc>
              </a:pPr>
              <a:r>
                <a:rPr lang="en-US" sz="1050" dirty="0">
                  <a:solidFill>
                    <a:schemeClr val="tx1">
                      <a:alpha val="80000"/>
                    </a:schemeClr>
                  </a:solidFill>
                  <a:latin typeface="Poppins" panose="00000500000000000000" pitchFamily="2" charset="0"/>
                  <a:cs typeface="Poppins" panose="00000500000000000000" pitchFamily="2" charset="0"/>
                </a:rPr>
                <a:t>Most people have that can't imagine a project just looking in 2D images. They can't get to see the depth and dimensions of the design. They might not understand all the intricacies of a complex, </a:t>
              </a:r>
            </a:p>
          </p:txBody>
        </p:sp>
        <p:sp>
          <p:nvSpPr>
            <p:cNvPr id="58" name="TextBox 57">
              <a:extLst>
                <a:ext uri="{FF2B5EF4-FFF2-40B4-BE49-F238E27FC236}">
                  <a16:creationId xmlns:a16="http://schemas.microsoft.com/office/drawing/2014/main" id="{3EF06FCA-DC81-7EA6-F443-3C9418A74DEE}"/>
                </a:ext>
              </a:extLst>
            </p:cNvPr>
            <p:cNvSpPr txBox="1"/>
            <p:nvPr/>
          </p:nvSpPr>
          <p:spPr>
            <a:xfrm>
              <a:off x="8349157" y="1547997"/>
              <a:ext cx="2647949" cy="301621"/>
            </a:xfrm>
            <a:prstGeom prst="rect">
              <a:avLst/>
            </a:prstGeom>
            <a:noFill/>
          </p:spPr>
          <p:txBody>
            <a:bodyPr wrap="square" lIns="0" rIns="0" rtlCol="0">
              <a:spAutoFit/>
            </a:bodyPr>
            <a:lstStyle/>
            <a:p>
              <a:pPr algn="just">
                <a:lnSpc>
                  <a:spcPct val="120000"/>
                </a:lnSpc>
              </a:pPr>
              <a:r>
                <a:rPr lang="en-US" sz="1200" b="1" dirty="0">
                  <a:solidFill>
                    <a:schemeClr val="tx1">
                      <a:alpha val="80000"/>
                    </a:schemeClr>
                  </a:solidFill>
                  <a:latin typeface="Poppins" panose="00000500000000000000" pitchFamily="2" charset="0"/>
                  <a:cs typeface="Poppins" panose="00000500000000000000" pitchFamily="2" charset="0"/>
                </a:rPr>
                <a:t>Problem 3</a:t>
              </a:r>
            </a:p>
          </p:txBody>
        </p:sp>
      </p:grpSp>
      <p:grpSp>
        <p:nvGrpSpPr>
          <p:cNvPr id="16" name="Group 15">
            <a:extLst>
              <a:ext uri="{FF2B5EF4-FFF2-40B4-BE49-F238E27FC236}">
                <a16:creationId xmlns:a16="http://schemas.microsoft.com/office/drawing/2014/main" id="{46A6AFA9-1947-2FBA-352A-EF92EB4D9B15}"/>
              </a:ext>
            </a:extLst>
          </p:cNvPr>
          <p:cNvGrpSpPr/>
          <p:nvPr/>
        </p:nvGrpSpPr>
        <p:grpSpPr>
          <a:xfrm>
            <a:off x="8191693" y="3207656"/>
            <a:ext cx="3736137" cy="1611993"/>
            <a:chOff x="8191693" y="3207656"/>
            <a:chExt cx="3736137" cy="1611993"/>
          </a:xfrm>
        </p:grpSpPr>
        <p:sp>
          <p:nvSpPr>
            <p:cNvPr id="34" name="Rectangle 33">
              <a:extLst>
                <a:ext uri="{FF2B5EF4-FFF2-40B4-BE49-F238E27FC236}">
                  <a16:creationId xmlns:a16="http://schemas.microsoft.com/office/drawing/2014/main" id="{C857D1A9-5EAD-4503-8218-6AB962621058}"/>
                </a:ext>
              </a:extLst>
            </p:cNvPr>
            <p:cNvSpPr/>
            <p:nvPr/>
          </p:nvSpPr>
          <p:spPr>
            <a:xfrm>
              <a:off x="8191693" y="3207656"/>
              <a:ext cx="3736137" cy="1611993"/>
            </a:xfrm>
            <a:prstGeom prst="rect">
              <a:avLst/>
            </a:prstGeom>
            <a:solidFill>
              <a:srgbClr val="F6F6F6"/>
            </a:solidFill>
            <a:ln>
              <a:noFill/>
            </a:ln>
            <a:effectLst>
              <a:outerShdw blurRad="50800" dist="38100" dir="6960000" algn="r" rotWithShape="0">
                <a:prstClr val="black">
                  <a:alpha val="1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9" name="Group 58">
              <a:extLst>
                <a:ext uri="{FF2B5EF4-FFF2-40B4-BE49-F238E27FC236}">
                  <a16:creationId xmlns:a16="http://schemas.microsoft.com/office/drawing/2014/main" id="{32718219-4834-E248-5462-6DE1E7EF300C}"/>
                </a:ext>
              </a:extLst>
            </p:cNvPr>
            <p:cNvGrpSpPr/>
            <p:nvPr/>
          </p:nvGrpSpPr>
          <p:grpSpPr>
            <a:xfrm>
              <a:off x="8349157" y="3325997"/>
              <a:ext cx="2647949" cy="1388877"/>
              <a:chOff x="419101" y="3325997"/>
              <a:chExt cx="2647949" cy="1388877"/>
            </a:xfrm>
          </p:grpSpPr>
          <p:sp>
            <p:nvSpPr>
              <p:cNvPr id="63" name="TextBox 62">
                <a:extLst>
                  <a:ext uri="{FF2B5EF4-FFF2-40B4-BE49-F238E27FC236}">
                    <a16:creationId xmlns:a16="http://schemas.microsoft.com/office/drawing/2014/main" id="{F83B4CF7-34C2-54C6-AFE4-993C60149A62}"/>
                  </a:ext>
                </a:extLst>
              </p:cNvPr>
              <p:cNvSpPr txBox="1"/>
              <p:nvPr/>
            </p:nvSpPr>
            <p:spPr>
              <a:xfrm>
                <a:off x="419101" y="3663817"/>
                <a:ext cx="2606039" cy="1051057"/>
              </a:xfrm>
              <a:prstGeom prst="rect">
                <a:avLst/>
              </a:prstGeom>
              <a:noFill/>
            </p:spPr>
            <p:txBody>
              <a:bodyPr wrap="square" lIns="0" rIns="0" rtlCol="0">
                <a:spAutoFit/>
              </a:bodyPr>
              <a:lstStyle/>
              <a:p>
                <a:pPr>
                  <a:lnSpc>
                    <a:spcPct val="120000"/>
                  </a:lnSpc>
                </a:pPr>
                <a:r>
                  <a:rPr lang="en-US" sz="1050" dirty="0">
                    <a:solidFill>
                      <a:schemeClr val="tx1">
                        <a:alpha val="80000"/>
                      </a:schemeClr>
                    </a:solidFill>
                    <a:latin typeface="Poppins" panose="00000500000000000000" pitchFamily="2" charset="0"/>
                    <a:cs typeface="Poppins" panose="00000500000000000000" pitchFamily="2" charset="0"/>
                  </a:rPr>
                  <a:t>3D visualization enhance marketing. Speaking of marketing, 3D visualization goes a long way in boosting advertising. Customers can't put a 2D blueprint in a commercial. </a:t>
                </a:r>
              </a:p>
            </p:txBody>
          </p:sp>
          <p:sp>
            <p:nvSpPr>
              <p:cNvPr id="64" name="TextBox 63">
                <a:extLst>
                  <a:ext uri="{FF2B5EF4-FFF2-40B4-BE49-F238E27FC236}">
                    <a16:creationId xmlns:a16="http://schemas.microsoft.com/office/drawing/2014/main" id="{8CC513C8-723D-A1B1-9F26-8C217D2E16A1}"/>
                  </a:ext>
                </a:extLst>
              </p:cNvPr>
              <p:cNvSpPr txBox="1"/>
              <p:nvPr/>
            </p:nvSpPr>
            <p:spPr>
              <a:xfrm>
                <a:off x="419101" y="3325997"/>
                <a:ext cx="2647949" cy="301621"/>
              </a:xfrm>
              <a:prstGeom prst="rect">
                <a:avLst/>
              </a:prstGeom>
              <a:noFill/>
            </p:spPr>
            <p:txBody>
              <a:bodyPr wrap="square" lIns="0" rIns="0" rtlCol="0">
                <a:spAutoFit/>
              </a:bodyPr>
              <a:lstStyle/>
              <a:p>
                <a:pPr algn="just">
                  <a:lnSpc>
                    <a:spcPct val="120000"/>
                  </a:lnSpc>
                </a:pPr>
                <a:r>
                  <a:rPr lang="en-US" sz="1200" b="1" dirty="0">
                    <a:solidFill>
                      <a:schemeClr val="tx1">
                        <a:alpha val="80000"/>
                      </a:schemeClr>
                    </a:solidFill>
                    <a:latin typeface="Poppins" panose="00000500000000000000" pitchFamily="2" charset="0"/>
                    <a:cs typeface="Poppins" panose="00000500000000000000" pitchFamily="2" charset="0"/>
                  </a:rPr>
                  <a:t>Problem 6</a:t>
                </a:r>
              </a:p>
            </p:txBody>
          </p:sp>
        </p:grpSp>
      </p:grpSp>
      <p:grpSp>
        <p:nvGrpSpPr>
          <p:cNvPr id="19" name="Group 18">
            <a:extLst>
              <a:ext uri="{FF2B5EF4-FFF2-40B4-BE49-F238E27FC236}">
                <a16:creationId xmlns:a16="http://schemas.microsoft.com/office/drawing/2014/main" id="{48FD9762-AF2A-DBBE-3258-5AA61A8FA5A8}"/>
              </a:ext>
            </a:extLst>
          </p:cNvPr>
          <p:cNvGrpSpPr/>
          <p:nvPr/>
        </p:nvGrpSpPr>
        <p:grpSpPr>
          <a:xfrm>
            <a:off x="8191693" y="4960256"/>
            <a:ext cx="3736137" cy="1611993"/>
            <a:chOff x="8191693" y="4960256"/>
            <a:chExt cx="3736137" cy="1611993"/>
          </a:xfrm>
        </p:grpSpPr>
        <p:sp>
          <p:nvSpPr>
            <p:cNvPr id="37" name="Rectangle 36">
              <a:extLst>
                <a:ext uri="{FF2B5EF4-FFF2-40B4-BE49-F238E27FC236}">
                  <a16:creationId xmlns:a16="http://schemas.microsoft.com/office/drawing/2014/main" id="{F72CCD9F-F3BA-8056-E53B-55444F8BDE18}"/>
                </a:ext>
              </a:extLst>
            </p:cNvPr>
            <p:cNvSpPr/>
            <p:nvPr/>
          </p:nvSpPr>
          <p:spPr>
            <a:xfrm>
              <a:off x="8191693" y="4960256"/>
              <a:ext cx="3736137" cy="1611993"/>
            </a:xfrm>
            <a:prstGeom prst="rect">
              <a:avLst/>
            </a:prstGeom>
            <a:solidFill>
              <a:srgbClr val="F6F6F6"/>
            </a:solidFill>
            <a:ln>
              <a:noFill/>
            </a:ln>
            <a:effectLst>
              <a:outerShdw blurRad="50800" dist="38100" dir="6960000" algn="r" rotWithShape="0">
                <a:prstClr val="black">
                  <a:alpha val="1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0" name="Group 59">
              <a:extLst>
                <a:ext uri="{FF2B5EF4-FFF2-40B4-BE49-F238E27FC236}">
                  <a16:creationId xmlns:a16="http://schemas.microsoft.com/office/drawing/2014/main" id="{BFFC2CEE-7445-01A6-1480-2F03CE07F57F}"/>
                </a:ext>
              </a:extLst>
            </p:cNvPr>
            <p:cNvGrpSpPr/>
            <p:nvPr/>
          </p:nvGrpSpPr>
          <p:grpSpPr>
            <a:xfrm>
              <a:off x="8349157" y="5091735"/>
              <a:ext cx="2647949" cy="1194978"/>
              <a:chOff x="419101" y="3325997"/>
              <a:chExt cx="2647949" cy="1194978"/>
            </a:xfrm>
          </p:grpSpPr>
          <p:sp>
            <p:nvSpPr>
              <p:cNvPr id="61" name="TextBox 60">
                <a:extLst>
                  <a:ext uri="{FF2B5EF4-FFF2-40B4-BE49-F238E27FC236}">
                    <a16:creationId xmlns:a16="http://schemas.microsoft.com/office/drawing/2014/main" id="{B11F9F4B-66E1-164F-D80D-EF063FA45288}"/>
                  </a:ext>
                </a:extLst>
              </p:cNvPr>
              <p:cNvSpPr txBox="1"/>
              <p:nvPr/>
            </p:nvSpPr>
            <p:spPr>
              <a:xfrm>
                <a:off x="419101" y="3663817"/>
                <a:ext cx="2606039" cy="857158"/>
              </a:xfrm>
              <a:prstGeom prst="rect">
                <a:avLst/>
              </a:prstGeom>
              <a:noFill/>
            </p:spPr>
            <p:txBody>
              <a:bodyPr wrap="square" lIns="0" rIns="0" rtlCol="0">
                <a:spAutoFit/>
              </a:bodyPr>
              <a:lstStyle/>
              <a:p>
                <a:pPr>
                  <a:lnSpc>
                    <a:spcPct val="120000"/>
                  </a:lnSpc>
                </a:pPr>
                <a:r>
                  <a:rPr lang="en-US" sz="1050" dirty="0">
                    <a:solidFill>
                      <a:schemeClr val="tx1">
                        <a:alpha val="80000"/>
                      </a:schemeClr>
                    </a:solidFill>
                    <a:latin typeface="Poppins" panose="00000500000000000000" pitchFamily="2" charset="0"/>
                    <a:cs typeface="Poppins" panose="00000500000000000000" pitchFamily="2" charset="0"/>
                  </a:rPr>
                  <a:t>The Wave Break Design wants to be a company that offers services from the creation of an initial concept to finalizing marketing strategies. </a:t>
                </a:r>
              </a:p>
            </p:txBody>
          </p:sp>
          <p:sp>
            <p:nvSpPr>
              <p:cNvPr id="62" name="TextBox 61">
                <a:extLst>
                  <a:ext uri="{FF2B5EF4-FFF2-40B4-BE49-F238E27FC236}">
                    <a16:creationId xmlns:a16="http://schemas.microsoft.com/office/drawing/2014/main" id="{9D46F77F-EBB6-332B-FAB0-711BC4B7DA7C}"/>
                  </a:ext>
                </a:extLst>
              </p:cNvPr>
              <p:cNvSpPr txBox="1"/>
              <p:nvPr/>
            </p:nvSpPr>
            <p:spPr>
              <a:xfrm>
                <a:off x="419101" y="3325997"/>
                <a:ext cx="2647949" cy="301621"/>
              </a:xfrm>
              <a:prstGeom prst="rect">
                <a:avLst/>
              </a:prstGeom>
              <a:noFill/>
            </p:spPr>
            <p:txBody>
              <a:bodyPr wrap="square" lIns="0" rIns="0" rtlCol="0">
                <a:spAutoFit/>
              </a:bodyPr>
              <a:lstStyle/>
              <a:p>
                <a:pPr algn="just">
                  <a:lnSpc>
                    <a:spcPct val="120000"/>
                  </a:lnSpc>
                </a:pPr>
                <a:r>
                  <a:rPr lang="en-US" sz="1200" b="1" dirty="0">
                    <a:solidFill>
                      <a:schemeClr val="tx1">
                        <a:alpha val="80000"/>
                      </a:schemeClr>
                    </a:solidFill>
                    <a:latin typeface="Poppins" panose="00000500000000000000" pitchFamily="2" charset="0"/>
                    <a:cs typeface="Poppins" panose="00000500000000000000" pitchFamily="2" charset="0"/>
                  </a:rPr>
                  <a:t>Problem 9</a:t>
                </a:r>
              </a:p>
            </p:txBody>
          </p:sp>
        </p:grpSp>
      </p:grpSp>
      <p:pic>
        <p:nvPicPr>
          <p:cNvPr id="66" name="Picture 65">
            <a:extLst>
              <a:ext uri="{FF2B5EF4-FFF2-40B4-BE49-F238E27FC236}">
                <a16:creationId xmlns:a16="http://schemas.microsoft.com/office/drawing/2014/main" id="{1A9032AF-7865-148D-A823-6034D464531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9672" y="1546881"/>
            <a:ext cx="519528" cy="519528"/>
          </a:xfrm>
          <a:prstGeom prst="rect">
            <a:avLst/>
          </a:prstGeom>
        </p:spPr>
      </p:pic>
      <p:pic>
        <p:nvPicPr>
          <p:cNvPr id="70" name="Picture 69">
            <a:extLst>
              <a:ext uri="{FF2B5EF4-FFF2-40B4-BE49-F238E27FC236}">
                <a16:creationId xmlns:a16="http://schemas.microsoft.com/office/drawing/2014/main" id="{B2C1E66E-31E9-3482-B575-99709AEFFC4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83870" y="1539240"/>
            <a:ext cx="502920" cy="502920"/>
          </a:xfrm>
          <a:prstGeom prst="rect">
            <a:avLst/>
          </a:prstGeom>
        </p:spPr>
      </p:pic>
      <p:pic>
        <p:nvPicPr>
          <p:cNvPr id="72" name="Picture 71">
            <a:extLst>
              <a:ext uri="{FF2B5EF4-FFF2-40B4-BE49-F238E27FC236}">
                <a16:creationId xmlns:a16="http://schemas.microsoft.com/office/drawing/2014/main" id="{E7CBC8E3-07E2-77AB-29AD-0117A0B2D96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279640" y="1543050"/>
            <a:ext cx="462644" cy="462644"/>
          </a:xfrm>
          <a:prstGeom prst="rect">
            <a:avLst/>
          </a:prstGeom>
        </p:spPr>
      </p:pic>
      <p:pic>
        <p:nvPicPr>
          <p:cNvPr id="77" name="Picture 76">
            <a:extLst>
              <a:ext uri="{FF2B5EF4-FFF2-40B4-BE49-F238E27FC236}">
                <a16:creationId xmlns:a16="http://schemas.microsoft.com/office/drawing/2014/main" id="{5A80C71E-5855-E1A7-6FDF-E4FFE828477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235911" y="3327400"/>
            <a:ext cx="527050" cy="527050"/>
          </a:xfrm>
          <a:prstGeom prst="rect">
            <a:avLst/>
          </a:prstGeom>
        </p:spPr>
      </p:pic>
      <p:pic>
        <p:nvPicPr>
          <p:cNvPr id="79" name="Picture 78">
            <a:extLst>
              <a:ext uri="{FF2B5EF4-FFF2-40B4-BE49-F238E27FC236}">
                <a16:creationId xmlns:a16="http://schemas.microsoft.com/office/drawing/2014/main" id="{F08ED480-9863-C7EB-1898-46195F1EB67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263018" y="3315608"/>
            <a:ext cx="544624" cy="544624"/>
          </a:xfrm>
          <a:prstGeom prst="rect">
            <a:avLst/>
          </a:prstGeom>
        </p:spPr>
      </p:pic>
      <p:pic>
        <p:nvPicPr>
          <p:cNvPr id="83" name="Picture 82">
            <a:extLst>
              <a:ext uri="{FF2B5EF4-FFF2-40B4-BE49-F238E27FC236}">
                <a16:creationId xmlns:a16="http://schemas.microsoft.com/office/drawing/2014/main" id="{105A04E8-264A-385E-C21C-A616F58A32A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1273218" y="3333750"/>
            <a:ext cx="475488" cy="475488"/>
          </a:xfrm>
          <a:prstGeom prst="rect">
            <a:avLst/>
          </a:prstGeom>
        </p:spPr>
      </p:pic>
      <p:pic>
        <p:nvPicPr>
          <p:cNvPr id="85" name="Picture 84">
            <a:extLst>
              <a:ext uri="{FF2B5EF4-FFF2-40B4-BE49-F238E27FC236}">
                <a16:creationId xmlns:a16="http://schemas.microsoft.com/office/drawing/2014/main" id="{863352B9-57B7-1238-3965-9CA9FA612984}"/>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232736" y="5086350"/>
            <a:ext cx="533400" cy="533400"/>
          </a:xfrm>
          <a:prstGeom prst="rect">
            <a:avLst/>
          </a:prstGeom>
        </p:spPr>
      </p:pic>
      <p:pic>
        <p:nvPicPr>
          <p:cNvPr id="87" name="Picture 86">
            <a:extLst>
              <a:ext uri="{FF2B5EF4-FFF2-40B4-BE49-F238E27FC236}">
                <a16:creationId xmlns:a16="http://schemas.microsoft.com/office/drawing/2014/main" id="{094C0256-121B-0446-655C-A057499EF5E0}"/>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274542" y="5107371"/>
            <a:ext cx="521576" cy="521576"/>
          </a:xfrm>
          <a:prstGeom prst="rect">
            <a:avLst/>
          </a:prstGeom>
        </p:spPr>
      </p:pic>
      <p:pic>
        <p:nvPicPr>
          <p:cNvPr id="89" name="Picture 88">
            <a:extLst>
              <a:ext uri="{FF2B5EF4-FFF2-40B4-BE49-F238E27FC236}">
                <a16:creationId xmlns:a16="http://schemas.microsoft.com/office/drawing/2014/main" id="{E4F847D2-1452-A2BF-1D5A-C4E7B5609DAA}"/>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1273218" y="5137150"/>
            <a:ext cx="475488" cy="475488"/>
          </a:xfrm>
          <a:prstGeom prst="rect">
            <a:avLst/>
          </a:prstGeom>
        </p:spPr>
      </p:pic>
    </p:spTree>
    <p:extLst>
      <p:ext uri="{BB962C8B-B14F-4D97-AF65-F5344CB8AC3E}">
        <p14:creationId xmlns:p14="http://schemas.microsoft.com/office/powerpoint/2010/main" val="24865673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750" fill="hold"/>
                                        <p:tgtEl>
                                          <p:spTgt spid="5"/>
                                        </p:tgtEl>
                                        <p:attrNameLst>
                                          <p:attrName>ppt_x</p:attrName>
                                        </p:attrNameLst>
                                      </p:cBhvr>
                                      <p:tavLst>
                                        <p:tav tm="0">
                                          <p:val>
                                            <p:strVal val="#ppt_x"/>
                                          </p:val>
                                        </p:tav>
                                        <p:tav tm="100000">
                                          <p:val>
                                            <p:strVal val="#ppt_x"/>
                                          </p:val>
                                        </p:tav>
                                      </p:tavLst>
                                    </p:anim>
                                    <p:anim calcmode="lin" valueType="num">
                                      <p:cBhvr additive="base">
                                        <p:cTn id="8" dur="750" fill="hold"/>
                                        <p:tgtEl>
                                          <p:spTgt spid="5"/>
                                        </p:tgtEl>
                                        <p:attrNameLst>
                                          <p:attrName>ppt_y</p:attrName>
                                        </p:attrNameLst>
                                      </p:cBhvr>
                                      <p:tavLst>
                                        <p:tav tm="0">
                                          <p:val>
                                            <p:strVal val="0-#ppt_h/2"/>
                                          </p:val>
                                        </p:tav>
                                        <p:tav tm="100000">
                                          <p:val>
                                            <p:strVal val="#ppt_y"/>
                                          </p:val>
                                        </p:tav>
                                      </p:tavLst>
                                    </p:anim>
                                  </p:childTnLst>
                                </p:cTn>
                              </p:par>
                              <p:par>
                                <p:cTn id="9" presetID="10" presetClass="entr" presetSubtype="0" fill="hold" nodeType="with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750"/>
                                        <p:tgtEl>
                                          <p:spTgt spid="11"/>
                                        </p:tgtEl>
                                      </p:cBhvr>
                                    </p:animEffect>
                                  </p:childTnLst>
                                </p:cTn>
                              </p:par>
                            </p:childTnLst>
                          </p:cTn>
                        </p:par>
                        <p:par>
                          <p:cTn id="12" fill="hold">
                            <p:stCondLst>
                              <p:cond delay="750"/>
                            </p:stCondLst>
                            <p:childTnLst>
                              <p:par>
                                <p:cTn id="13" presetID="10" presetClass="entr" presetSubtype="0" fill="hold" nodeType="afterEffect">
                                  <p:stCondLst>
                                    <p:cond delay="0"/>
                                  </p:stCondLst>
                                  <p:childTnLst>
                                    <p:set>
                                      <p:cBhvr>
                                        <p:cTn id="14" dur="1" fill="hold">
                                          <p:stCondLst>
                                            <p:cond delay="0"/>
                                          </p:stCondLst>
                                        </p:cTn>
                                        <p:tgtEl>
                                          <p:spTgt spid="66"/>
                                        </p:tgtEl>
                                        <p:attrNameLst>
                                          <p:attrName>style.visibility</p:attrName>
                                        </p:attrNameLst>
                                      </p:cBhvr>
                                      <p:to>
                                        <p:strVal val="visible"/>
                                      </p:to>
                                    </p:set>
                                    <p:animEffect transition="in" filter="fade">
                                      <p:cBhvr>
                                        <p:cTn id="15" dur="500"/>
                                        <p:tgtEl>
                                          <p:spTgt spid="66"/>
                                        </p:tgtEl>
                                      </p:cBhvr>
                                    </p:animEffect>
                                  </p:childTnLst>
                                </p:cTn>
                              </p:par>
                              <p:par>
                                <p:cTn id="16" presetID="10" presetClass="entr" presetSubtype="0" fill="hold" nodeType="with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fade">
                                      <p:cBhvr>
                                        <p:cTn id="18" dur="750"/>
                                        <p:tgtEl>
                                          <p:spTgt spid="12"/>
                                        </p:tgtEl>
                                      </p:cBhvr>
                                    </p:animEffect>
                                  </p:childTnLst>
                                </p:cTn>
                              </p:par>
                            </p:childTnLst>
                          </p:cTn>
                        </p:par>
                        <p:par>
                          <p:cTn id="19" fill="hold">
                            <p:stCondLst>
                              <p:cond delay="1500"/>
                            </p:stCondLst>
                            <p:childTnLst>
                              <p:par>
                                <p:cTn id="20" presetID="10" presetClass="entr" presetSubtype="0" fill="hold" nodeType="afterEffect">
                                  <p:stCondLst>
                                    <p:cond delay="0"/>
                                  </p:stCondLst>
                                  <p:childTnLst>
                                    <p:set>
                                      <p:cBhvr>
                                        <p:cTn id="21" dur="1" fill="hold">
                                          <p:stCondLst>
                                            <p:cond delay="0"/>
                                          </p:stCondLst>
                                        </p:cTn>
                                        <p:tgtEl>
                                          <p:spTgt spid="70"/>
                                        </p:tgtEl>
                                        <p:attrNameLst>
                                          <p:attrName>style.visibility</p:attrName>
                                        </p:attrNameLst>
                                      </p:cBhvr>
                                      <p:to>
                                        <p:strVal val="visible"/>
                                      </p:to>
                                    </p:set>
                                    <p:animEffect transition="in" filter="fade">
                                      <p:cBhvr>
                                        <p:cTn id="22" dur="500"/>
                                        <p:tgtEl>
                                          <p:spTgt spid="70"/>
                                        </p:tgtEl>
                                      </p:cBhvr>
                                    </p:animEffect>
                                  </p:childTnLst>
                                </p:cTn>
                              </p:par>
                              <p:par>
                                <p:cTn id="23" presetID="10" presetClass="entr" presetSubtype="0" fill="hold" nodeType="with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750"/>
                                        <p:tgtEl>
                                          <p:spTgt spid="13"/>
                                        </p:tgtEl>
                                      </p:cBhvr>
                                    </p:animEffect>
                                  </p:childTnLst>
                                </p:cTn>
                              </p:par>
                            </p:childTnLst>
                          </p:cTn>
                        </p:par>
                        <p:par>
                          <p:cTn id="26" fill="hold">
                            <p:stCondLst>
                              <p:cond delay="2250"/>
                            </p:stCondLst>
                            <p:childTnLst>
                              <p:par>
                                <p:cTn id="27" presetID="10" presetClass="entr" presetSubtype="0" fill="hold" nodeType="afterEffect">
                                  <p:stCondLst>
                                    <p:cond delay="0"/>
                                  </p:stCondLst>
                                  <p:childTnLst>
                                    <p:set>
                                      <p:cBhvr>
                                        <p:cTn id="28" dur="1" fill="hold">
                                          <p:stCondLst>
                                            <p:cond delay="0"/>
                                          </p:stCondLst>
                                        </p:cTn>
                                        <p:tgtEl>
                                          <p:spTgt spid="72"/>
                                        </p:tgtEl>
                                        <p:attrNameLst>
                                          <p:attrName>style.visibility</p:attrName>
                                        </p:attrNameLst>
                                      </p:cBhvr>
                                      <p:to>
                                        <p:strVal val="visible"/>
                                      </p:to>
                                    </p:set>
                                    <p:animEffect transition="in" filter="fade">
                                      <p:cBhvr>
                                        <p:cTn id="29" dur="500"/>
                                        <p:tgtEl>
                                          <p:spTgt spid="72"/>
                                        </p:tgtEl>
                                      </p:cBhvr>
                                    </p:animEffect>
                                  </p:childTnLst>
                                </p:cTn>
                              </p:par>
                              <p:par>
                                <p:cTn id="30" presetID="10" presetClass="entr" presetSubtype="0" fill="hold" nodeType="with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fade">
                                      <p:cBhvr>
                                        <p:cTn id="32" dur="750"/>
                                        <p:tgtEl>
                                          <p:spTgt spid="14"/>
                                        </p:tgtEl>
                                      </p:cBhvr>
                                    </p:animEffect>
                                  </p:childTnLst>
                                </p:cTn>
                              </p:par>
                            </p:childTnLst>
                          </p:cTn>
                        </p:par>
                        <p:par>
                          <p:cTn id="33" fill="hold">
                            <p:stCondLst>
                              <p:cond delay="3000"/>
                            </p:stCondLst>
                            <p:childTnLst>
                              <p:par>
                                <p:cTn id="34" presetID="10" presetClass="entr" presetSubtype="0" fill="hold" nodeType="afterEffect">
                                  <p:stCondLst>
                                    <p:cond delay="0"/>
                                  </p:stCondLst>
                                  <p:childTnLst>
                                    <p:set>
                                      <p:cBhvr>
                                        <p:cTn id="35" dur="1" fill="hold">
                                          <p:stCondLst>
                                            <p:cond delay="0"/>
                                          </p:stCondLst>
                                        </p:cTn>
                                        <p:tgtEl>
                                          <p:spTgt spid="77"/>
                                        </p:tgtEl>
                                        <p:attrNameLst>
                                          <p:attrName>style.visibility</p:attrName>
                                        </p:attrNameLst>
                                      </p:cBhvr>
                                      <p:to>
                                        <p:strVal val="visible"/>
                                      </p:to>
                                    </p:set>
                                    <p:animEffect transition="in" filter="fade">
                                      <p:cBhvr>
                                        <p:cTn id="36" dur="500"/>
                                        <p:tgtEl>
                                          <p:spTgt spid="77"/>
                                        </p:tgtEl>
                                      </p:cBhvr>
                                    </p:animEffect>
                                  </p:childTnLst>
                                </p:cTn>
                              </p:par>
                              <p:par>
                                <p:cTn id="37" presetID="10" presetClass="entr" presetSubtype="0" fill="hold" nodeType="with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fade">
                                      <p:cBhvr>
                                        <p:cTn id="39" dur="750"/>
                                        <p:tgtEl>
                                          <p:spTgt spid="15"/>
                                        </p:tgtEl>
                                      </p:cBhvr>
                                    </p:animEffect>
                                  </p:childTnLst>
                                </p:cTn>
                              </p:par>
                            </p:childTnLst>
                          </p:cTn>
                        </p:par>
                        <p:par>
                          <p:cTn id="40" fill="hold">
                            <p:stCondLst>
                              <p:cond delay="3750"/>
                            </p:stCondLst>
                            <p:childTnLst>
                              <p:par>
                                <p:cTn id="41" presetID="10" presetClass="entr" presetSubtype="0" fill="hold" nodeType="afterEffect">
                                  <p:stCondLst>
                                    <p:cond delay="0"/>
                                  </p:stCondLst>
                                  <p:childTnLst>
                                    <p:set>
                                      <p:cBhvr>
                                        <p:cTn id="42" dur="1" fill="hold">
                                          <p:stCondLst>
                                            <p:cond delay="0"/>
                                          </p:stCondLst>
                                        </p:cTn>
                                        <p:tgtEl>
                                          <p:spTgt spid="79"/>
                                        </p:tgtEl>
                                        <p:attrNameLst>
                                          <p:attrName>style.visibility</p:attrName>
                                        </p:attrNameLst>
                                      </p:cBhvr>
                                      <p:to>
                                        <p:strVal val="visible"/>
                                      </p:to>
                                    </p:set>
                                    <p:animEffect transition="in" filter="fade">
                                      <p:cBhvr>
                                        <p:cTn id="43" dur="500"/>
                                        <p:tgtEl>
                                          <p:spTgt spid="79"/>
                                        </p:tgtEl>
                                      </p:cBhvr>
                                    </p:animEffect>
                                  </p:childTnLst>
                                </p:cTn>
                              </p:par>
                              <p:par>
                                <p:cTn id="44" presetID="10" presetClass="entr" presetSubtype="0" fill="hold" nodeType="withEffect">
                                  <p:stCondLst>
                                    <p:cond delay="0"/>
                                  </p:stCondLst>
                                  <p:childTnLst>
                                    <p:set>
                                      <p:cBhvr>
                                        <p:cTn id="45" dur="1" fill="hold">
                                          <p:stCondLst>
                                            <p:cond delay="0"/>
                                          </p:stCondLst>
                                        </p:cTn>
                                        <p:tgtEl>
                                          <p:spTgt spid="16"/>
                                        </p:tgtEl>
                                        <p:attrNameLst>
                                          <p:attrName>style.visibility</p:attrName>
                                        </p:attrNameLst>
                                      </p:cBhvr>
                                      <p:to>
                                        <p:strVal val="visible"/>
                                      </p:to>
                                    </p:set>
                                    <p:animEffect transition="in" filter="fade">
                                      <p:cBhvr>
                                        <p:cTn id="46" dur="750"/>
                                        <p:tgtEl>
                                          <p:spTgt spid="16"/>
                                        </p:tgtEl>
                                      </p:cBhvr>
                                    </p:animEffect>
                                  </p:childTnLst>
                                </p:cTn>
                              </p:par>
                            </p:childTnLst>
                          </p:cTn>
                        </p:par>
                        <p:par>
                          <p:cTn id="47" fill="hold">
                            <p:stCondLst>
                              <p:cond delay="4500"/>
                            </p:stCondLst>
                            <p:childTnLst>
                              <p:par>
                                <p:cTn id="48" presetID="10" presetClass="entr" presetSubtype="0" fill="hold" nodeType="afterEffect">
                                  <p:stCondLst>
                                    <p:cond delay="0"/>
                                  </p:stCondLst>
                                  <p:childTnLst>
                                    <p:set>
                                      <p:cBhvr>
                                        <p:cTn id="49" dur="1" fill="hold">
                                          <p:stCondLst>
                                            <p:cond delay="0"/>
                                          </p:stCondLst>
                                        </p:cTn>
                                        <p:tgtEl>
                                          <p:spTgt spid="83"/>
                                        </p:tgtEl>
                                        <p:attrNameLst>
                                          <p:attrName>style.visibility</p:attrName>
                                        </p:attrNameLst>
                                      </p:cBhvr>
                                      <p:to>
                                        <p:strVal val="visible"/>
                                      </p:to>
                                    </p:set>
                                    <p:animEffect transition="in" filter="fade">
                                      <p:cBhvr>
                                        <p:cTn id="50" dur="500"/>
                                        <p:tgtEl>
                                          <p:spTgt spid="83"/>
                                        </p:tgtEl>
                                      </p:cBhvr>
                                    </p:animEffect>
                                  </p:childTnLst>
                                </p:cTn>
                              </p:par>
                              <p:par>
                                <p:cTn id="51" presetID="10" presetClass="entr" presetSubtype="0" fill="hold" nodeType="withEffect">
                                  <p:stCondLst>
                                    <p:cond delay="0"/>
                                  </p:stCondLst>
                                  <p:childTnLst>
                                    <p:set>
                                      <p:cBhvr>
                                        <p:cTn id="52" dur="1" fill="hold">
                                          <p:stCondLst>
                                            <p:cond delay="0"/>
                                          </p:stCondLst>
                                        </p:cTn>
                                        <p:tgtEl>
                                          <p:spTgt spid="17"/>
                                        </p:tgtEl>
                                        <p:attrNameLst>
                                          <p:attrName>style.visibility</p:attrName>
                                        </p:attrNameLst>
                                      </p:cBhvr>
                                      <p:to>
                                        <p:strVal val="visible"/>
                                      </p:to>
                                    </p:set>
                                    <p:animEffect transition="in" filter="fade">
                                      <p:cBhvr>
                                        <p:cTn id="53" dur="750"/>
                                        <p:tgtEl>
                                          <p:spTgt spid="17"/>
                                        </p:tgtEl>
                                      </p:cBhvr>
                                    </p:animEffect>
                                  </p:childTnLst>
                                </p:cTn>
                              </p:par>
                            </p:childTnLst>
                          </p:cTn>
                        </p:par>
                        <p:par>
                          <p:cTn id="54" fill="hold">
                            <p:stCondLst>
                              <p:cond delay="5250"/>
                            </p:stCondLst>
                            <p:childTnLst>
                              <p:par>
                                <p:cTn id="55" presetID="10" presetClass="entr" presetSubtype="0" fill="hold" nodeType="afterEffect">
                                  <p:stCondLst>
                                    <p:cond delay="0"/>
                                  </p:stCondLst>
                                  <p:childTnLst>
                                    <p:set>
                                      <p:cBhvr>
                                        <p:cTn id="56" dur="1" fill="hold">
                                          <p:stCondLst>
                                            <p:cond delay="0"/>
                                          </p:stCondLst>
                                        </p:cTn>
                                        <p:tgtEl>
                                          <p:spTgt spid="85"/>
                                        </p:tgtEl>
                                        <p:attrNameLst>
                                          <p:attrName>style.visibility</p:attrName>
                                        </p:attrNameLst>
                                      </p:cBhvr>
                                      <p:to>
                                        <p:strVal val="visible"/>
                                      </p:to>
                                    </p:set>
                                    <p:animEffect transition="in" filter="fade">
                                      <p:cBhvr>
                                        <p:cTn id="57" dur="500"/>
                                        <p:tgtEl>
                                          <p:spTgt spid="85"/>
                                        </p:tgtEl>
                                      </p:cBhvr>
                                    </p:animEffect>
                                  </p:childTnLst>
                                </p:cTn>
                              </p:par>
                              <p:par>
                                <p:cTn id="58" presetID="10" presetClass="entr" presetSubtype="0" fill="hold" nodeType="withEffect">
                                  <p:stCondLst>
                                    <p:cond delay="0"/>
                                  </p:stCondLst>
                                  <p:childTnLst>
                                    <p:set>
                                      <p:cBhvr>
                                        <p:cTn id="59" dur="1" fill="hold">
                                          <p:stCondLst>
                                            <p:cond delay="0"/>
                                          </p:stCondLst>
                                        </p:cTn>
                                        <p:tgtEl>
                                          <p:spTgt spid="18"/>
                                        </p:tgtEl>
                                        <p:attrNameLst>
                                          <p:attrName>style.visibility</p:attrName>
                                        </p:attrNameLst>
                                      </p:cBhvr>
                                      <p:to>
                                        <p:strVal val="visible"/>
                                      </p:to>
                                    </p:set>
                                    <p:animEffect transition="in" filter="fade">
                                      <p:cBhvr>
                                        <p:cTn id="60" dur="750"/>
                                        <p:tgtEl>
                                          <p:spTgt spid="18"/>
                                        </p:tgtEl>
                                      </p:cBhvr>
                                    </p:animEffect>
                                  </p:childTnLst>
                                </p:cTn>
                              </p:par>
                            </p:childTnLst>
                          </p:cTn>
                        </p:par>
                        <p:par>
                          <p:cTn id="61" fill="hold">
                            <p:stCondLst>
                              <p:cond delay="6000"/>
                            </p:stCondLst>
                            <p:childTnLst>
                              <p:par>
                                <p:cTn id="62" presetID="10" presetClass="entr" presetSubtype="0" fill="hold" nodeType="afterEffect">
                                  <p:stCondLst>
                                    <p:cond delay="0"/>
                                  </p:stCondLst>
                                  <p:childTnLst>
                                    <p:set>
                                      <p:cBhvr>
                                        <p:cTn id="63" dur="1" fill="hold">
                                          <p:stCondLst>
                                            <p:cond delay="0"/>
                                          </p:stCondLst>
                                        </p:cTn>
                                        <p:tgtEl>
                                          <p:spTgt spid="87"/>
                                        </p:tgtEl>
                                        <p:attrNameLst>
                                          <p:attrName>style.visibility</p:attrName>
                                        </p:attrNameLst>
                                      </p:cBhvr>
                                      <p:to>
                                        <p:strVal val="visible"/>
                                      </p:to>
                                    </p:set>
                                    <p:animEffect transition="in" filter="fade">
                                      <p:cBhvr>
                                        <p:cTn id="64" dur="500"/>
                                        <p:tgtEl>
                                          <p:spTgt spid="87"/>
                                        </p:tgtEl>
                                      </p:cBhvr>
                                    </p:animEffect>
                                  </p:childTnLst>
                                </p:cTn>
                              </p:par>
                              <p:par>
                                <p:cTn id="65" presetID="10" presetClass="entr" presetSubtype="0" fill="hold" nodeType="withEffect">
                                  <p:stCondLst>
                                    <p:cond delay="0"/>
                                  </p:stCondLst>
                                  <p:childTnLst>
                                    <p:set>
                                      <p:cBhvr>
                                        <p:cTn id="66" dur="1" fill="hold">
                                          <p:stCondLst>
                                            <p:cond delay="0"/>
                                          </p:stCondLst>
                                        </p:cTn>
                                        <p:tgtEl>
                                          <p:spTgt spid="19"/>
                                        </p:tgtEl>
                                        <p:attrNameLst>
                                          <p:attrName>style.visibility</p:attrName>
                                        </p:attrNameLst>
                                      </p:cBhvr>
                                      <p:to>
                                        <p:strVal val="visible"/>
                                      </p:to>
                                    </p:set>
                                    <p:animEffect transition="in" filter="fade">
                                      <p:cBhvr>
                                        <p:cTn id="67" dur="750"/>
                                        <p:tgtEl>
                                          <p:spTgt spid="19"/>
                                        </p:tgtEl>
                                      </p:cBhvr>
                                    </p:animEffect>
                                  </p:childTnLst>
                                </p:cTn>
                              </p:par>
                            </p:childTnLst>
                          </p:cTn>
                        </p:par>
                        <p:par>
                          <p:cTn id="68" fill="hold">
                            <p:stCondLst>
                              <p:cond delay="6750"/>
                            </p:stCondLst>
                            <p:childTnLst>
                              <p:par>
                                <p:cTn id="69" presetID="10" presetClass="entr" presetSubtype="0" fill="hold" nodeType="afterEffect">
                                  <p:stCondLst>
                                    <p:cond delay="0"/>
                                  </p:stCondLst>
                                  <p:childTnLst>
                                    <p:set>
                                      <p:cBhvr>
                                        <p:cTn id="70" dur="1" fill="hold">
                                          <p:stCondLst>
                                            <p:cond delay="0"/>
                                          </p:stCondLst>
                                        </p:cTn>
                                        <p:tgtEl>
                                          <p:spTgt spid="89"/>
                                        </p:tgtEl>
                                        <p:attrNameLst>
                                          <p:attrName>style.visibility</p:attrName>
                                        </p:attrNameLst>
                                      </p:cBhvr>
                                      <p:to>
                                        <p:strVal val="visible"/>
                                      </p:to>
                                    </p:set>
                                    <p:animEffect transition="in" filter="fade">
                                      <p:cBhvr>
                                        <p:cTn id="71" dur="500"/>
                                        <p:tgtEl>
                                          <p:spTgt spid="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4E4827D-2907-344C-1BD1-751C88D3C38B}"/>
              </a:ext>
            </a:extLst>
          </p:cNvPr>
          <p:cNvSpPr/>
          <p:nvPr/>
        </p:nvSpPr>
        <p:spPr>
          <a:xfrm>
            <a:off x="8191341" y="1308100"/>
            <a:ext cx="3495220" cy="2463800"/>
          </a:xfrm>
          <a:prstGeom prst="rect">
            <a:avLst/>
          </a:prstGeom>
          <a:solidFill>
            <a:srgbClr val="F6F6F6"/>
          </a:solidFill>
          <a:ln>
            <a:noFill/>
          </a:ln>
          <a:effectLst>
            <a:outerShdw blurRad="50800" dist="38100" dir="6960000" algn="r" rotWithShape="0">
              <a:prstClr val="black">
                <a:alpha val="1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t>
            </a:r>
          </a:p>
        </p:txBody>
      </p:sp>
      <p:sp>
        <p:nvSpPr>
          <p:cNvPr id="5" name="Rectangle 4">
            <a:extLst>
              <a:ext uri="{FF2B5EF4-FFF2-40B4-BE49-F238E27FC236}">
                <a16:creationId xmlns:a16="http://schemas.microsoft.com/office/drawing/2014/main" id="{54499D95-570B-D2FC-6FEB-CD8F1D4DA15B}"/>
              </a:ext>
            </a:extLst>
          </p:cNvPr>
          <p:cNvSpPr/>
          <p:nvPr/>
        </p:nvSpPr>
        <p:spPr>
          <a:xfrm>
            <a:off x="4368007" y="1343341"/>
            <a:ext cx="3495220" cy="2463800"/>
          </a:xfrm>
          <a:prstGeom prst="rect">
            <a:avLst/>
          </a:prstGeom>
          <a:solidFill>
            <a:srgbClr val="F6F6F6"/>
          </a:solidFill>
          <a:ln>
            <a:noFill/>
          </a:ln>
          <a:effectLst>
            <a:outerShdw blurRad="50800" dist="38100" dir="6960000" algn="r" rotWithShape="0">
              <a:prstClr val="black">
                <a:alpha val="1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a:extLst>
              <a:ext uri="{FF2B5EF4-FFF2-40B4-BE49-F238E27FC236}">
                <a16:creationId xmlns:a16="http://schemas.microsoft.com/office/drawing/2014/main" id="{484D0E91-6E45-DE28-0AC4-0E4B2F88D15E}"/>
              </a:ext>
            </a:extLst>
          </p:cNvPr>
          <p:cNvSpPr txBox="1"/>
          <p:nvPr/>
        </p:nvSpPr>
        <p:spPr>
          <a:xfrm>
            <a:off x="2274773" y="470642"/>
            <a:ext cx="7642454" cy="646331"/>
          </a:xfrm>
          <a:prstGeom prst="rect">
            <a:avLst/>
          </a:prstGeom>
          <a:noFill/>
        </p:spPr>
        <p:txBody>
          <a:bodyPr wrap="square" rtlCol="0">
            <a:spAutoFit/>
          </a:bodyPr>
          <a:lstStyle/>
          <a:p>
            <a:pPr algn="ctr"/>
            <a:r>
              <a:rPr lang="en-CA" sz="3600" dirty="0">
                <a:solidFill>
                  <a:schemeClr val="accent1"/>
                </a:solidFill>
                <a:latin typeface="Poppins Medium" panose="00000600000000000000" pitchFamily="2" charset="0"/>
                <a:ea typeface="Nexa Bold" charset="0"/>
                <a:cs typeface="Poppins Medium" panose="00000600000000000000" pitchFamily="2" charset="0"/>
              </a:rPr>
              <a:t>SOLUTION</a:t>
            </a:r>
          </a:p>
        </p:txBody>
      </p:sp>
      <p:sp>
        <p:nvSpPr>
          <p:cNvPr id="9" name="Rectangle 8">
            <a:extLst>
              <a:ext uri="{FF2B5EF4-FFF2-40B4-BE49-F238E27FC236}">
                <a16:creationId xmlns:a16="http://schemas.microsoft.com/office/drawing/2014/main" id="{62EEBD32-8441-B9C6-421E-9BB4750DF436}"/>
              </a:ext>
            </a:extLst>
          </p:cNvPr>
          <p:cNvSpPr/>
          <p:nvPr/>
        </p:nvSpPr>
        <p:spPr>
          <a:xfrm>
            <a:off x="2556661" y="4038943"/>
            <a:ext cx="3495220" cy="2463800"/>
          </a:xfrm>
          <a:prstGeom prst="rect">
            <a:avLst/>
          </a:prstGeom>
          <a:solidFill>
            <a:srgbClr val="F6F6F6"/>
          </a:solidFill>
          <a:ln>
            <a:noFill/>
          </a:ln>
          <a:effectLst>
            <a:outerShdw blurRad="50800" dist="38100" dir="6960000" algn="r" rotWithShape="0">
              <a:prstClr val="black">
                <a:alpha val="1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t>
            </a:r>
          </a:p>
        </p:txBody>
      </p:sp>
      <p:pic>
        <p:nvPicPr>
          <p:cNvPr id="1030" name="Picture 6">
            <a:extLst>
              <a:ext uri="{FF2B5EF4-FFF2-40B4-BE49-F238E27FC236}">
                <a16:creationId xmlns:a16="http://schemas.microsoft.com/office/drawing/2014/main" id="{DD46542A-7FE8-9CD0-F76E-53F820BB753C}"/>
              </a:ext>
            </a:extLst>
          </p:cNvPr>
          <p:cNvPicPr>
            <a:picLocks noChangeAspect="1" noChangeArrowheads="1"/>
          </p:cNvPicPr>
          <p:nvPr/>
        </p:nvPicPr>
        <p:blipFill>
          <a:blip r:embed="rId2">
            <a:clrChange>
              <a:clrFrom>
                <a:srgbClr val="000000">
                  <a:alpha val="0"/>
                </a:srgbClr>
              </a:clrFrom>
              <a:clrTo>
                <a:srgbClr val="000000">
                  <a:alpha val="0"/>
                </a:srgbClr>
              </a:clrTo>
            </a:clrChange>
            <a:extLst>
              <a:ext uri="{28A0092B-C50C-407E-A947-70E740481C1C}">
                <a14:useLocalDpi xmlns:a14="http://schemas.microsoft.com/office/drawing/2010/main" val="0"/>
              </a:ext>
            </a:extLst>
          </a:blip>
          <a:srcRect/>
          <a:stretch>
            <a:fillRect/>
          </a:stretch>
        </p:blipFill>
        <p:spPr bwMode="auto">
          <a:xfrm rot="764378">
            <a:off x="8333639" y="1320447"/>
            <a:ext cx="3403600" cy="2177106"/>
          </a:xfrm>
          <a:prstGeom prst="rect">
            <a:avLst/>
          </a:prstGeom>
          <a:noFill/>
          <a:extLst>
            <a:ext uri="{909E8E84-426E-40DD-AFC4-6F175D3DCCD1}">
              <a14:hiddenFill xmlns:a14="http://schemas.microsoft.com/office/drawing/2010/main">
                <a:solidFill>
                  <a:srgbClr val="FFFFFF"/>
                </a:solidFill>
              </a14:hiddenFill>
            </a:ext>
          </a:extLst>
        </p:spPr>
      </p:pic>
      <p:sp>
        <p:nvSpPr>
          <p:cNvPr id="51" name="TextBox 50">
            <a:extLst>
              <a:ext uri="{FF2B5EF4-FFF2-40B4-BE49-F238E27FC236}">
                <a16:creationId xmlns:a16="http://schemas.microsoft.com/office/drawing/2014/main" id="{B8447C3A-D977-24CA-7DBE-3E6D03718C42}"/>
              </a:ext>
            </a:extLst>
          </p:cNvPr>
          <p:cNvSpPr txBox="1"/>
          <p:nvPr/>
        </p:nvSpPr>
        <p:spPr>
          <a:xfrm>
            <a:off x="3190669" y="6039138"/>
            <a:ext cx="2227204" cy="315471"/>
          </a:xfrm>
          <a:prstGeom prst="rect">
            <a:avLst/>
          </a:prstGeom>
          <a:noFill/>
          <a:ln>
            <a:noFill/>
          </a:ln>
        </p:spPr>
        <p:txBody>
          <a:bodyPr wrap="square" rtlCol="0">
            <a:spAutoFit/>
          </a:bodyPr>
          <a:lstStyle>
            <a:defPPr>
              <a:defRPr lang="en-US"/>
            </a:defPPr>
            <a:lvl1pPr>
              <a:lnSpc>
                <a:spcPct val="130000"/>
              </a:lnSpc>
              <a:defRPr sz="1200">
                <a:solidFill>
                  <a:schemeClr val="tx1">
                    <a:lumMod val="65000"/>
                    <a:lumOff val="35000"/>
                  </a:schemeClr>
                </a:solidFill>
                <a:ea typeface="Roboto" panose="02000000000000000000" pitchFamily="2" charset="0"/>
                <a:cs typeface="Space Grotesk" pitchFamily="2" charset="0"/>
              </a:defRPr>
            </a:lvl1pPr>
          </a:lstStyle>
          <a:p>
            <a:pPr algn="ctr">
              <a:buClr>
                <a:srgbClr val="ED1C24"/>
              </a:buClr>
            </a:pPr>
            <a:r>
              <a:rPr lang="en-US" b="1" dirty="0">
                <a:solidFill>
                  <a:schemeClr val="tx1"/>
                </a:solidFill>
                <a:latin typeface="Poppins" panose="00000500000000000000" pitchFamily="2" charset="0"/>
                <a:cs typeface="Poppins" panose="00000500000000000000" pitchFamily="2" charset="0"/>
              </a:rPr>
              <a:t>BRANDING &amp; DESIGN</a:t>
            </a:r>
          </a:p>
        </p:txBody>
      </p:sp>
      <p:sp>
        <p:nvSpPr>
          <p:cNvPr id="2" name="Rectangle 1">
            <a:extLst>
              <a:ext uri="{FF2B5EF4-FFF2-40B4-BE49-F238E27FC236}">
                <a16:creationId xmlns:a16="http://schemas.microsoft.com/office/drawing/2014/main" id="{174845B5-E2CD-2991-1132-A9BFEB93934C}"/>
              </a:ext>
            </a:extLst>
          </p:cNvPr>
          <p:cNvSpPr/>
          <p:nvPr/>
        </p:nvSpPr>
        <p:spPr>
          <a:xfrm>
            <a:off x="600530" y="1308100"/>
            <a:ext cx="3495220" cy="2463800"/>
          </a:xfrm>
          <a:prstGeom prst="rect">
            <a:avLst/>
          </a:prstGeom>
          <a:solidFill>
            <a:srgbClr val="F6F6F6"/>
          </a:solidFill>
          <a:ln>
            <a:noFill/>
          </a:ln>
          <a:effectLst>
            <a:outerShdw blurRad="50800" dist="38100" dir="6960000" algn="r" rotWithShape="0">
              <a:prstClr val="black">
                <a:alpha val="1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1BFF46FF-BE1C-0E12-89F9-BDFD89D70529}"/>
              </a:ext>
            </a:extLst>
          </p:cNvPr>
          <p:cNvSpPr txBox="1"/>
          <p:nvPr/>
        </p:nvSpPr>
        <p:spPr>
          <a:xfrm>
            <a:off x="952409" y="3295449"/>
            <a:ext cx="2748542" cy="315471"/>
          </a:xfrm>
          <a:prstGeom prst="rect">
            <a:avLst/>
          </a:prstGeom>
          <a:noFill/>
          <a:ln>
            <a:noFill/>
          </a:ln>
        </p:spPr>
        <p:txBody>
          <a:bodyPr wrap="square" rtlCol="0">
            <a:spAutoFit/>
          </a:bodyPr>
          <a:lstStyle>
            <a:defPPr>
              <a:defRPr lang="en-US"/>
            </a:defPPr>
            <a:lvl1pPr>
              <a:lnSpc>
                <a:spcPct val="130000"/>
              </a:lnSpc>
              <a:defRPr sz="1200">
                <a:solidFill>
                  <a:schemeClr val="tx1">
                    <a:lumMod val="65000"/>
                    <a:lumOff val="35000"/>
                  </a:schemeClr>
                </a:solidFill>
                <a:ea typeface="Roboto" panose="02000000000000000000" pitchFamily="2" charset="0"/>
                <a:cs typeface="Space Grotesk" pitchFamily="2" charset="0"/>
              </a:defRPr>
            </a:lvl1pPr>
          </a:lstStyle>
          <a:p>
            <a:pPr algn="ctr">
              <a:buClr>
                <a:srgbClr val="ED1C24"/>
              </a:buClr>
            </a:pPr>
            <a:r>
              <a:rPr lang="en-US" b="1" dirty="0">
                <a:solidFill>
                  <a:schemeClr val="tx1"/>
                </a:solidFill>
                <a:latin typeface="Poppins" panose="00000500000000000000" pitchFamily="2" charset="0"/>
                <a:cs typeface="Poppins" panose="00000500000000000000" pitchFamily="2" charset="0"/>
              </a:rPr>
              <a:t>E</a:t>
            </a:r>
            <a:r>
              <a:rPr lang="en-CA" b="1" dirty="0">
                <a:solidFill>
                  <a:schemeClr val="tx1"/>
                </a:solidFill>
                <a:latin typeface="Poppins" panose="00000500000000000000" pitchFamily="2" charset="0"/>
                <a:cs typeface="Poppins" panose="00000500000000000000" pitchFamily="2" charset="0"/>
              </a:rPr>
              <a:t>XTERIOR</a:t>
            </a:r>
            <a:r>
              <a:rPr lang="en-US" b="1" dirty="0">
                <a:solidFill>
                  <a:schemeClr val="tx1"/>
                </a:solidFill>
                <a:latin typeface="Poppins" panose="00000500000000000000" pitchFamily="2" charset="0"/>
                <a:cs typeface="Poppins" panose="00000500000000000000" pitchFamily="2" charset="0"/>
              </a:rPr>
              <a:t> </a:t>
            </a:r>
            <a:r>
              <a:rPr lang="en-CA" b="1" dirty="0">
                <a:solidFill>
                  <a:schemeClr val="tx1"/>
                </a:solidFill>
                <a:latin typeface="Poppins" panose="00000500000000000000" pitchFamily="2" charset="0"/>
                <a:cs typeface="Poppins" panose="00000500000000000000" pitchFamily="2" charset="0"/>
              </a:rPr>
              <a:t>&amp; </a:t>
            </a:r>
            <a:r>
              <a:rPr lang="en-US" b="1" dirty="0">
                <a:solidFill>
                  <a:schemeClr val="tx1"/>
                </a:solidFill>
                <a:latin typeface="Poppins" panose="00000500000000000000" pitchFamily="2" charset="0"/>
                <a:cs typeface="Poppins" panose="00000500000000000000" pitchFamily="2" charset="0"/>
              </a:rPr>
              <a:t>INTERIOR DESIGN</a:t>
            </a:r>
          </a:p>
        </p:txBody>
      </p:sp>
      <p:sp>
        <p:nvSpPr>
          <p:cNvPr id="4" name="TextBox 3">
            <a:extLst>
              <a:ext uri="{FF2B5EF4-FFF2-40B4-BE49-F238E27FC236}">
                <a16:creationId xmlns:a16="http://schemas.microsoft.com/office/drawing/2014/main" id="{C0FD2458-9975-0AB2-3C9D-B865D6912165}"/>
              </a:ext>
            </a:extLst>
          </p:cNvPr>
          <p:cNvSpPr txBox="1"/>
          <p:nvPr/>
        </p:nvSpPr>
        <p:spPr>
          <a:xfrm>
            <a:off x="5267518" y="3295449"/>
            <a:ext cx="1765300" cy="315471"/>
          </a:xfrm>
          <a:prstGeom prst="rect">
            <a:avLst/>
          </a:prstGeom>
          <a:noFill/>
          <a:ln>
            <a:noFill/>
          </a:ln>
        </p:spPr>
        <p:txBody>
          <a:bodyPr wrap="square" rtlCol="0">
            <a:spAutoFit/>
          </a:bodyPr>
          <a:lstStyle>
            <a:defPPr>
              <a:defRPr lang="en-US"/>
            </a:defPPr>
            <a:lvl1pPr>
              <a:lnSpc>
                <a:spcPct val="130000"/>
              </a:lnSpc>
              <a:defRPr sz="1200">
                <a:solidFill>
                  <a:schemeClr val="tx1">
                    <a:lumMod val="65000"/>
                    <a:lumOff val="35000"/>
                  </a:schemeClr>
                </a:solidFill>
                <a:ea typeface="Roboto" panose="02000000000000000000" pitchFamily="2" charset="0"/>
                <a:cs typeface="Space Grotesk" pitchFamily="2" charset="0"/>
              </a:defRPr>
            </a:lvl1pPr>
          </a:lstStyle>
          <a:p>
            <a:pPr algn="ctr">
              <a:buClr>
                <a:srgbClr val="ED1C24"/>
              </a:buClr>
            </a:pPr>
            <a:r>
              <a:rPr lang="en-US" b="1" dirty="0">
                <a:solidFill>
                  <a:schemeClr val="tx1"/>
                </a:solidFill>
                <a:latin typeface="Poppins" panose="00000500000000000000" pitchFamily="2" charset="0"/>
                <a:cs typeface="Poppins" panose="00000500000000000000" pitchFamily="2" charset="0"/>
              </a:rPr>
              <a:t>3D MODELING</a:t>
            </a:r>
          </a:p>
        </p:txBody>
      </p:sp>
      <p:sp>
        <p:nvSpPr>
          <p:cNvPr id="17" name="TextBox 16">
            <a:extLst>
              <a:ext uri="{FF2B5EF4-FFF2-40B4-BE49-F238E27FC236}">
                <a16:creationId xmlns:a16="http://schemas.microsoft.com/office/drawing/2014/main" id="{0A12A7A7-DE09-9906-8486-D43B56684712}"/>
              </a:ext>
            </a:extLst>
          </p:cNvPr>
          <p:cNvSpPr txBox="1"/>
          <p:nvPr/>
        </p:nvSpPr>
        <p:spPr>
          <a:xfrm>
            <a:off x="9127557" y="3295449"/>
            <a:ext cx="1815764" cy="315471"/>
          </a:xfrm>
          <a:prstGeom prst="rect">
            <a:avLst/>
          </a:prstGeom>
          <a:noFill/>
          <a:ln>
            <a:noFill/>
          </a:ln>
        </p:spPr>
        <p:txBody>
          <a:bodyPr wrap="square" rtlCol="0">
            <a:spAutoFit/>
          </a:bodyPr>
          <a:lstStyle>
            <a:defPPr>
              <a:defRPr lang="en-US"/>
            </a:defPPr>
            <a:lvl1pPr>
              <a:lnSpc>
                <a:spcPct val="130000"/>
              </a:lnSpc>
              <a:defRPr sz="1200">
                <a:solidFill>
                  <a:schemeClr val="tx1">
                    <a:lumMod val="65000"/>
                    <a:lumOff val="35000"/>
                  </a:schemeClr>
                </a:solidFill>
                <a:ea typeface="Roboto" panose="02000000000000000000" pitchFamily="2" charset="0"/>
                <a:cs typeface="Space Grotesk" pitchFamily="2" charset="0"/>
              </a:defRPr>
            </a:lvl1pPr>
          </a:lstStyle>
          <a:p>
            <a:pPr algn="ctr">
              <a:buClr>
                <a:srgbClr val="ED1C24"/>
              </a:buClr>
            </a:pPr>
            <a:r>
              <a:rPr lang="en-US" b="1" dirty="0">
                <a:solidFill>
                  <a:schemeClr val="tx1"/>
                </a:solidFill>
                <a:latin typeface="Poppins" panose="00000500000000000000" pitchFamily="2" charset="0"/>
                <a:cs typeface="Poppins" panose="00000500000000000000" pitchFamily="2" charset="0"/>
              </a:rPr>
              <a:t>3D VISUALIZATION</a:t>
            </a:r>
          </a:p>
        </p:txBody>
      </p:sp>
      <p:pic>
        <p:nvPicPr>
          <p:cNvPr id="1028" name="Picture 4">
            <a:extLst>
              <a:ext uri="{FF2B5EF4-FFF2-40B4-BE49-F238E27FC236}">
                <a16:creationId xmlns:a16="http://schemas.microsoft.com/office/drawing/2014/main" id="{72C40F00-0468-CBF1-CB2D-5DA373693891}"/>
              </a:ext>
            </a:extLst>
          </p:cNvPr>
          <p:cNvPicPr>
            <a:picLocks noChangeAspect="1" noChangeArrowheads="1"/>
          </p:cNvPicPr>
          <p:nvPr/>
        </p:nvPicPr>
        <p:blipFill>
          <a:blip r:embed="rId3">
            <a:clrChange>
              <a:clrFrom>
                <a:srgbClr val="000000">
                  <a:alpha val="0"/>
                </a:srgbClr>
              </a:clrFrom>
              <a:clrTo>
                <a:srgbClr val="000000">
                  <a:alpha val="0"/>
                </a:srgbClr>
              </a:clrTo>
            </a:clrChange>
            <a:extLst>
              <a:ext uri="{28A0092B-C50C-407E-A947-70E740481C1C}">
                <a14:useLocalDpi xmlns:a14="http://schemas.microsoft.com/office/drawing/2010/main" val="0"/>
              </a:ext>
            </a:extLst>
          </a:blip>
          <a:srcRect/>
          <a:stretch>
            <a:fillRect/>
          </a:stretch>
        </p:blipFill>
        <p:spPr bwMode="auto">
          <a:xfrm>
            <a:off x="4777775" y="1540593"/>
            <a:ext cx="2744786" cy="1772682"/>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a:extLst>
              <a:ext uri="{FF2B5EF4-FFF2-40B4-BE49-F238E27FC236}">
                <a16:creationId xmlns:a16="http://schemas.microsoft.com/office/drawing/2014/main" id="{AD41C162-9DCB-26A7-2EE9-715CE845763A}"/>
              </a:ext>
            </a:extLst>
          </p:cNvPr>
          <p:cNvSpPr/>
          <p:nvPr/>
        </p:nvSpPr>
        <p:spPr>
          <a:xfrm>
            <a:off x="6313115" y="4038943"/>
            <a:ext cx="3495220" cy="2463800"/>
          </a:xfrm>
          <a:prstGeom prst="rect">
            <a:avLst/>
          </a:prstGeom>
          <a:solidFill>
            <a:srgbClr val="F6F6F6"/>
          </a:solidFill>
          <a:ln>
            <a:noFill/>
          </a:ln>
          <a:effectLst>
            <a:outerShdw blurRad="50800" dist="38100" dir="6960000" algn="r" rotWithShape="0">
              <a:prstClr val="black">
                <a:alpha val="1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t>
            </a:r>
          </a:p>
        </p:txBody>
      </p:sp>
      <p:sp>
        <p:nvSpPr>
          <p:cNvPr id="48" name="TextBox 47">
            <a:extLst>
              <a:ext uri="{FF2B5EF4-FFF2-40B4-BE49-F238E27FC236}">
                <a16:creationId xmlns:a16="http://schemas.microsoft.com/office/drawing/2014/main" id="{E77FC00F-E116-4EEE-250E-9ECC934E9120}"/>
              </a:ext>
            </a:extLst>
          </p:cNvPr>
          <p:cNvSpPr txBox="1"/>
          <p:nvPr/>
        </p:nvSpPr>
        <p:spPr>
          <a:xfrm>
            <a:off x="7094632" y="6039138"/>
            <a:ext cx="1932186" cy="315471"/>
          </a:xfrm>
          <a:prstGeom prst="rect">
            <a:avLst/>
          </a:prstGeom>
          <a:noFill/>
          <a:ln>
            <a:noFill/>
          </a:ln>
        </p:spPr>
        <p:txBody>
          <a:bodyPr wrap="square" rtlCol="0">
            <a:spAutoFit/>
          </a:bodyPr>
          <a:lstStyle>
            <a:defPPr>
              <a:defRPr lang="en-US"/>
            </a:defPPr>
            <a:lvl1pPr>
              <a:lnSpc>
                <a:spcPct val="130000"/>
              </a:lnSpc>
              <a:defRPr sz="1200">
                <a:solidFill>
                  <a:schemeClr val="tx1">
                    <a:lumMod val="65000"/>
                    <a:lumOff val="35000"/>
                  </a:schemeClr>
                </a:solidFill>
                <a:ea typeface="Roboto" panose="02000000000000000000" pitchFamily="2" charset="0"/>
                <a:cs typeface="Space Grotesk" pitchFamily="2" charset="0"/>
              </a:defRPr>
            </a:lvl1pPr>
          </a:lstStyle>
          <a:p>
            <a:pPr algn="ctr">
              <a:buClr>
                <a:srgbClr val="ED1C24"/>
              </a:buClr>
            </a:pPr>
            <a:r>
              <a:rPr lang="en-US" b="1" dirty="0">
                <a:solidFill>
                  <a:schemeClr val="tx1"/>
                </a:solidFill>
                <a:latin typeface="Poppins" panose="00000500000000000000" pitchFamily="2" charset="0"/>
                <a:cs typeface="Poppins" panose="00000500000000000000" pitchFamily="2" charset="0"/>
              </a:rPr>
              <a:t>XR TECHNOLOGIES</a:t>
            </a:r>
          </a:p>
        </p:txBody>
      </p:sp>
      <p:pic>
        <p:nvPicPr>
          <p:cNvPr id="30" name="Picture 29">
            <a:extLst>
              <a:ext uri="{FF2B5EF4-FFF2-40B4-BE49-F238E27FC236}">
                <a16:creationId xmlns:a16="http://schemas.microsoft.com/office/drawing/2014/main" id="{2BE5F36D-2754-0614-4075-C3B451B5324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7032818" y="4175765"/>
            <a:ext cx="1932186" cy="1670856"/>
          </a:xfrm>
          <a:prstGeom prst="rect">
            <a:avLst/>
          </a:prstGeom>
        </p:spPr>
      </p:pic>
      <p:grpSp>
        <p:nvGrpSpPr>
          <p:cNvPr id="22" name="Group 21">
            <a:extLst>
              <a:ext uri="{FF2B5EF4-FFF2-40B4-BE49-F238E27FC236}">
                <a16:creationId xmlns:a16="http://schemas.microsoft.com/office/drawing/2014/main" id="{DA88975F-FFE6-1671-DE89-8D803BD28625}"/>
              </a:ext>
            </a:extLst>
          </p:cNvPr>
          <p:cNvGrpSpPr/>
          <p:nvPr/>
        </p:nvGrpSpPr>
        <p:grpSpPr>
          <a:xfrm>
            <a:off x="1141641" y="1616239"/>
            <a:ext cx="2412998" cy="1518230"/>
            <a:chOff x="1141641" y="1616239"/>
            <a:chExt cx="2412998" cy="1518230"/>
          </a:xfrm>
        </p:grpSpPr>
        <p:pic>
          <p:nvPicPr>
            <p:cNvPr id="1032" name="Picture 8">
              <a:extLst>
                <a:ext uri="{FF2B5EF4-FFF2-40B4-BE49-F238E27FC236}">
                  <a16:creationId xmlns:a16="http://schemas.microsoft.com/office/drawing/2014/main" id="{1335C03C-BD53-D369-921C-C35C9C15053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41641" y="1616239"/>
              <a:ext cx="2412998" cy="1518230"/>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20">
              <a:extLst>
                <a:ext uri="{FF2B5EF4-FFF2-40B4-BE49-F238E27FC236}">
                  <a16:creationId xmlns:a16="http://schemas.microsoft.com/office/drawing/2014/main" id="{68B46924-2296-400B-9B62-65ED34488EE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423515" y="1757174"/>
              <a:ext cx="1846449" cy="1227187"/>
            </a:xfrm>
            <a:prstGeom prst="rect">
              <a:avLst/>
            </a:prstGeom>
          </p:spPr>
        </p:pic>
      </p:grpSp>
      <p:pic>
        <p:nvPicPr>
          <p:cNvPr id="15" name="Picture 6">
            <a:extLst>
              <a:ext uri="{FF2B5EF4-FFF2-40B4-BE49-F238E27FC236}">
                <a16:creationId xmlns:a16="http://schemas.microsoft.com/office/drawing/2014/main" id="{EA0E4A31-CEF7-4E12-8F8A-A7915A5B2C1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140716" y="4116771"/>
            <a:ext cx="2327110" cy="17888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315981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750" fill="hold"/>
                                        <p:tgtEl>
                                          <p:spTgt spid="7"/>
                                        </p:tgtEl>
                                        <p:attrNameLst>
                                          <p:attrName>ppt_x</p:attrName>
                                        </p:attrNameLst>
                                      </p:cBhvr>
                                      <p:tavLst>
                                        <p:tav tm="0">
                                          <p:val>
                                            <p:strVal val="#ppt_x"/>
                                          </p:val>
                                        </p:tav>
                                        <p:tav tm="100000">
                                          <p:val>
                                            <p:strVal val="#ppt_x"/>
                                          </p:val>
                                        </p:tav>
                                      </p:tavLst>
                                    </p:anim>
                                    <p:anim calcmode="lin" valueType="num">
                                      <p:cBhvr additive="base">
                                        <p:cTn id="8" dur="750" fill="hold"/>
                                        <p:tgtEl>
                                          <p:spTgt spid="7"/>
                                        </p:tgtEl>
                                        <p:attrNameLst>
                                          <p:attrName>ppt_y</p:attrName>
                                        </p:attrNameLst>
                                      </p:cBhvr>
                                      <p:tavLst>
                                        <p:tav tm="0">
                                          <p:val>
                                            <p:strVal val="0-#ppt_h/2"/>
                                          </p:val>
                                        </p:tav>
                                        <p:tav tm="100000">
                                          <p:val>
                                            <p:strVal val="#ppt_y"/>
                                          </p:val>
                                        </p:tav>
                                      </p:tavLst>
                                    </p:anim>
                                  </p:childTnLst>
                                </p:cTn>
                              </p:par>
                              <p:par>
                                <p:cTn id="9" presetID="2" presetClass="entr" presetSubtype="4" decel="100000"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1000" fill="hold"/>
                                        <p:tgtEl>
                                          <p:spTgt spid="2"/>
                                        </p:tgtEl>
                                        <p:attrNameLst>
                                          <p:attrName>ppt_x</p:attrName>
                                        </p:attrNameLst>
                                      </p:cBhvr>
                                      <p:tavLst>
                                        <p:tav tm="0">
                                          <p:val>
                                            <p:strVal val="#ppt_x"/>
                                          </p:val>
                                        </p:tav>
                                        <p:tav tm="100000">
                                          <p:val>
                                            <p:strVal val="#ppt_x"/>
                                          </p:val>
                                        </p:tav>
                                      </p:tavLst>
                                    </p:anim>
                                    <p:anim calcmode="lin" valueType="num">
                                      <p:cBhvr additive="base">
                                        <p:cTn id="12" dur="1000" fill="hold"/>
                                        <p:tgtEl>
                                          <p:spTgt spid="2"/>
                                        </p:tgtEl>
                                        <p:attrNameLst>
                                          <p:attrName>ppt_y</p:attrName>
                                        </p:attrNameLst>
                                      </p:cBhvr>
                                      <p:tavLst>
                                        <p:tav tm="0">
                                          <p:val>
                                            <p:strVal val="1+#ppt_h/2"/>
                                          </p:val>
                                        </p:tav>
                                        <p:tav tm="100000">
                                          <p:val>
                                            <p:strVal val="#ppt_y"/>
                                          </p:val>
                                        </p:tav>
                                      </p:tavLst>
                                    </p:anim>
                                  </p:childTnLst>
                                </p:cTn>
                              </p:par>
                              <p:par>
                                <p:cTn id="13" presetID="10" presetClass="entr" presetSubtype="0" fill="hold" grpId="0" nodeType="withEffect">
                                  <p:stCondLst>
                                    <p:cond delay="50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750"/>
                                        <p:tgtEl>
                                          <p:spTgt spid="8"/>
                                        </p:tgtEl>
                                      </p:cBhvr>
                                    </p:animEffect>
                                  </p:childTnLst>
                                </p:cTn>
                              </p:par>
                              <p:par>
                                <p:cTn id="16" presetID="2" presetClass="entr" presetSubtype="4" decel="100000" fill="hold" nodeType="withEffect">
                                  <p:stCondLst>
                                    <p:cond delay="500"/>
                                  </p:stCondLst>
                                  <p:childTnLst>
                                    <p:set>
                                      <p:cBhvr>
                                        <p:cTn id="17" dur="1" fill="hold">
                                          <p:stCondLst>
                                            <p:cond delay="0"/>
                                          </p:stCondLst>
                                        </p:cTn>
                                        <p:tgtEl>
                                          <p:spTgt spid="22"/>
                                        </p:tgtEl>
                                        <p:attrNameLst>
                                          <p:attrName>style.visibility</p:attrName>
                                        </p:attrNameLst>
                                      </p:cBhvr>
                                      <p:to>
                                        <p:strVal val="visible"/>
                                      </p:to>
                                    </p:set>
                                    <p:anim calcmode="lin" valueType="num">
                                      <p:cBhvr additive="base">
                                        <p:cTn id="18" dur="1000" fill="hold"/>
                                        <p:tgtEl>
                                          <p:spTgt spid="22"/>
                                        </p:tgtEl>
                                        <p:attrNameLst>
                                          <p:attrName>ppt_x</p:attrName>
                                        </p:attrNameLst>
                                      </p:cBhvr>
                                      <p:tavLst>
                                        <p:tav tm="0">
                                          <p:val>
                                            <p:strVal val="#ppt_x"/>
                                          </p:val>
                                        </p:tav>
                                        <p:tav tm="100000">
                                          <p:val>
                                            <p:strVal val="#ppt_x"/>
                                          </p:val>
                                        </p:tav>
                                      </p:tavLst>
                                    </p:anim>
                                    <p:anim calcmode="lin" valueType="num">
                                      <p:cBhvr additive="base">
                                        <p:cTn id="19" dur="1000" fill="hold"/>
                                        <p:tgtEl>
                                          <p:spTgt spid="22"/>
                                        </p:tgtEl>
                                        <p:attrNameLst>
                                          <p:attrName>ppt_y</p:attrName>
                                        </p:attrNameLst>
                                      </p:cBhvr>
                                      <p:tavLst>
                                        <p:tav tm="0">
                                          <p:val>
                                            <p:strVal val="1+#ppt_h/2"/>
                                          </p:val>
                                        </p:tav>
                                        <p:tav tm="100000">
                                          <p:val>
                                            <p:strVal val="#ppt_y"/>
                                          </p:val>
                                        </p:tav>
                                      </p:tavLst>
                                    </p:anim>
                                  </p:childTnLst>
                                </p:cTn>
                              </p:par>
                              <p:par>
                                <p:cTn id="20" presetID="2" presetClass="entr" presetSubtype="4" decel="100000" fill="hold" grpId="0" nodeType="with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additive="base">
                                        <p:cTn id="22" dur="1000" fill="hold"/>
                                        <p:tgtEl>
                                          <p:spTgt spid="5"/>
                                        </p:tgtEl>
                                        <p:attrNameLst>
                                          <p:attrName>ppt_x</p:attrName>
                                        </p:attrNameLst>
                                      </p:cBhvr>
                                      <p:tavLst>
                                        <p:tav tm="0">
                                          <p:val>
                                            <p:strVal val="#ppt_x"/>
                                          </p:val>
                                        </p:tav>
                                        <p:tav tm="100000">
                                          <p:val>
                                            <p:strVal val="#ppt_x"/>
                                          </p:val>
                                        </p:tav>
                                      </p:tavLst>
                                    </p:anim>
                                    <p:anim calcmode="lin" valueType="num">
                                      <p:cBhvr additive="base">
                                        <p:cTn id="23" dur="1000" fill="hold"/>
                                        <p:tgtEl>
                                          <p:spTgt spid="5"/>
                                        </p:tgtEl>
                                        <p:attrNameLst>
                                          <p:attrName>ppt_y</p:attrName>
                                        </p:attrNameLst>
                                      </p:cBhvr>
                                      <p:tavLst>
                                        <p:tav tm="0">
                                          <p:val>
                                            <p:strVal val="1+#ppt_h/2"/>
                                          </p:val>
                                        </p:tav>
                                        <p:tav tm="100000">
                                          <p:val>
                                            <p:strVal val="#ppt_y"/>
                                          </p:val>
                                        </p:tav>
                                      </p:tavLst>
                                    </p:anim>
                                  </p:childTnLst>
                                </p:cTn>
                              </p:par>
                              <p:par>
                                <p:cTn id="24" presetID="2" presetClass="entr" presetSubtype="4" decel="100000" fill="hold" nodeType="withEffect">
                                  <p:stCondLst>
                                    <p:cond delay="500"/>
                                  </p:stCondLst>
                                  <p:childTnLst>
                                    <p:set>
                                      <p:cBhvr>
                                        <p:cTn id="25" dur="1" fill="hold">
                                          <p:stCondLst>
                                            <p:cond delay="0"/>
                                          </p:stCondLst>
                                        </p:cTn>
                                        <p:tgtEl>
                                          <p:spTgt spid="1028"/>
                                        </p:tgtEl>
                                        <p:attrNameLst>
                                          <p:attrName>style.visibility</p:attrName>
                                        </p:attrNameLst>
                                      </p:cBhvr>
                                      <p:to>
                                        <p:strVal val="visible"/>
                                      </p:to>
                                    </p:set>
                                    <p:anim calcmode="lin" valueType="num">
                                      <p:cBhvr additive="base">
                                        <p:cTn id="26" dur="1000" fill="hold"/>
                                        <p:tgtEl>
                                          <p:spTgt spid="1028"/>
                                        </p:tgtEl>
                                        <p:attrNameLst>
                                          <p:attrName>ppt_x</p:attrName>
                                        </p:attrNameLst>
                                      </p:cBhvr>
                                      <p:tavLst>
                                        <p:tav tm="0">
                                          <p:val>
                                            <p:strVal val="#ppt_x"/>
                                          </p:val>
                                        </p:tav>
                                        <p:tav tm="100000">
                                          <p:val>
                                            <p:strVal val="#ppt_x"/>
                                          </p:val>
                                        </p:tav>
                                      </p:tavLst>
                                    </p:anim>
                                    <p:anim calcmode="lin" valueType="num">
                                      <p:cBhvr additive="base">
                                        <p:cTn id="27" dur="1000" fill="hold"/>
                                        <p:tgtEl>
                                          <p:spTgt spid="1028"/>
                                        </p:tgtEl>
                                        <p:attrNameLst>
                                          <p:attrName>ppt_y</p:attrName>
                                        </p:attrNameLst>
                                      </p:cBhvr>
                                      <p:tavLst>
                                        <p:tav tm="0">
                                          <p:val>
                                            <p:strVal val="1+#ppt_h/2"/>
                                          </p:val>
                                        </p:tav>
                                        <p:tav tm="100000">
                                          <p:val>
                                            <p:strVal val="#ppt_y"/>
                                          </p:val>
                                        </p:tav>
                                      </p:tavLst>
                                    </p:anim>
                                  </p:childTnLst>
                                </p:cTn>
                              </p:par>
                              <p:par>
                                <p:cTn id="28" presetID="10" presetClass="entr" presetSubtype="0" fill="hold" grpId="0" nodeType="withEffect">
                                  <p:stCondLst>
                                    <p:cond delay="500"/>
                                  </p:stCondLst>
                                  <p:childTnLst>
                                    <p:set>
                                      <p:cBhvr>
                                        <p:cTn id="29" dur="1" fill="hold">
                                          <p:stCondLst>
                                            <p:cond delay="0"/>
                                          </p:stCondLst>
                                        </p:cTn>
                                        <p:tgtEl>
                                          <p:spTgt spid="4"/>
                                        </p:tgtEl>
                                        <p:attrNameLst>
                                          <p:attrName>style.visibility</p:attrName>
                                        </p:attrNameLst>
                                      </p:cBhvr>
                                      <p:to>
                                        <p:strVal val="visible"/>
                                      </p:to>
                                    </p:set>
                                    <p:animEffect transition="in" filter="fade">
                                      <p:cBhvr>
                                        <p:cTn id="30" dur="750"/>
                                        <p:tgtEl>
                                          <p:spTgt spid="4"/>
                                        </p:tgtEl>
                                      </p:cBhvr>
                                    </p:animEffect>
                                  </p:childTnLst>
                                </p:cTn>
                              </p:par>
                              <p:par>
                                <p:cTn id="31" presetID="2" presetClass="entr" presetSubtype="4" decel="100000" fill="hold" grpId="0" nodeType="withEffect">
                                  <p:stCondLst>
                                    <p:cond delay="500"/>
                                  </p:stCondLst>
                                  <p:childTnLst>
                                    <p:set>
                                      <p:cBhvr>
                                        <p:cTn id="32" dur="1" fill="hold">
                                          <p:stCondLst>
                                            <p:cond delay="0"/>
                                          </p:stCondLst>
                                        </p:cTn>
                                        <p:tgtEl>
                                          <p:spTgt spid="6"/>
                                        </p:tgtEl>
                                        <p:attrNameLst>
                                          <p:attrName>style.visibility</p:attrName>
                                        </p:attrNameLst>
                                      </p:cBhvr>
                                      <p:to>
                                        <p:strVal val="visible"/>
                                      </p:to>
                                    </p:set>
                                    <p:anim calcmode="lin" valueType="num">
                                      <p:cBhvr additive="base">
                                        <p:cTn id="33" dur="1000" fill="hold"/>
                                        <p:tgtEl>
                                          <p:spTgt spid="6"/>
                                        </p:tgtEl>
                                        <p:attrNameLst>
                                          <p:attrName>ppt_x</p:attrName>
                                        </p:attrNameLst>
                                      </p:cBhvr>
                                      <p:tavLst>
                                        <p:tav tm="0">
                                          <p:val>
                                            <p:strVal val="#ppt_x"/>
                                          </p:val>
                                        </p:tav>
                                        <p:tav tm="100000">
                                          <p:val>
                                            <p:strVal val="#ppt_x"/>
                                          </p:val>
                                        </p:tav>
                                      </p:tavLst>
                                    </p:anim>
                                    <p:anim calcmode="lin" valueType="num">
                                      <p:cBhvr additive="base">
                                        <p:cTn id="34" dur="1000" fill="hold"/>
                                        <p:tgtEl>
                                          <p:spTgt spid="6"/>
                                        </p:tgtEl>
                                        <p:attrNameLst>
                                          <p:attrName>ppt_y</p:attrName>
                                        </p:attrNameLst>
                                      </p:cBhvr>
                                      <p:tavLst>
                                        <p:tav tm="0">
                                          <p:val>
                                            <p:strVal val="1+#ppt_h/2"/>
                                          </p:val>
                                        </p:tav>
                                        <p:tav tm="100000">
                                          <p:val>
                                            <p:strVal val="#ppt_y"/>
                                          </p:val>
                                        </p:tav>
                                      </p:tavLst>
                                    </p:anim>
                                  </p:childTnLst>
                                </p:cTn>
                              </p:par>
                              <p:par>
                                <p:cTn id="35" presetID="2" presetClass="entr" presetSubtype="4" decel="100000" fill="hold" nodeType="withEffect">
                                  <p:stCondLst>
                                    <p:cond delay="500"/>
                                  </p:stCondLst>
                                  <p:childTnLst>
                                    <p:set>
                                      <p:cBhvr>
                                        <p:cTn id="36" dur="1" fill="hold">
                                          <p:stCondLst>
                                            <p:cond delay="0"/>
                                          </p:stCondLst>
                                        </p:cTn>
                                        <p:tgtEl>
                                          <p:spTgt spid="1030"/>
                                        </p:tgtEl>
                                        <p:attrNameLst>
                                          <p:attrName>style.visibility</p:attrName>
                                        </p:attrNameLst>
                                      </p:cBhvr>
                                      <p:to>
                                        <p:strVal val="visible"/>
                                      </p:to>
                                    </p:set>
                                    <p:anim calcmode="lin" valueType="num">
                                      <p:cBhvr additive="base">
                                        <p:cTn id="37" dur="1000" fill="hold"/>
                                        <p:tgtEl>
                                          <p:spTgt spid="1030"/>
                                        </p:tgtEl>
                                        <p:attrNameLst>
                                          <p:attrName>ppt_x</p:attrName>
                                        </p:attrNameLst>
                                      </p:cBhvr>
                                      <p:tavLst>
                                        <p:tav tm="0">
                                          <p:val>
                                            <p:strVal val="#ppt_x"/>
                                          </p:val>
                                        </p:tav>
                                        <p:tav tm="100000">
                                          <p:val>
                                            <p:strVal val="#ppt_x"/>
                                          </p:val>
                                        </p:tav>
                                      </p:tavLst>
                                    </p:anim>
                                    <p:anim calcmode="lin" valueType="num">
                                      <p:cBhvr additive="base">
                                        <p:cTn id="38" dur="1000" fill="hold"/>
                                        <p:tgtEl>
                                          <p:spTgt spid="1030"/>
                                        </p:tgtEl>
                                        <p:attrNameLst>
                                          <p:attrName>ppt_y</p:attrName>
                                        </p:attrNameLst>
                                      </p:cBhvr>
                                      <p:tavLst>
                                        <p:tav tm="0">
                                          <p:val>
                                            <p:strVal val="1+#ppt_h/2"/>
                                          </p:val>
                                        </p:tav>
                                        <p:tav tm="100000">
                                          <p:val>
                                            <p:strVal val="#ppt_y"/>
                                          </p:val>
                                        </p:tav>
                                      </p:tavLst>
                                    </p:anim>
                                  </p:childTnLst>
                                </p:cTn>
                              </p:par>
                              <p:par>
                                <p:cTn id="39" presetID="10" presetClass="entr" presetSubtype="0" fill="hold" grpId="0" nodeType="withEffect">
                                  <p:stCondLst>
                                    <p:cond delay="500"/>
                                  </p:stCondLst>
                                  <p:childTnLst>
                                    <p:set>
                                      <p:cBhvr>
                                        <p:cTn id="40" dur="1" fill="hold">
                                          <p:stCondLst>
                                            <p:cond delay="0"/>
                                          </p:stCondLst>
                                        </p:cTn>
                                        <p:tgtEl>
                                          <p:spTgt spid="17"/>
                                        </p:tgtEl>
                                        <p:attrNameLst>
                                          <p:attrName>style.visibility</p:attrName>
                                        </p:attrNameLst>
                                      </p:cBhvr>
                                      <p:to>
                                        <p:strVal val="visible"/>
                                      </p:to>
                                    </p:set>
                                    <p:animEffect transition="in" filter="fade">
                                      <p:cBhvr>
                                        <p:cTn id="41" dur="750"/>
                                        <p:tgtEl>
                                          <p:spTgt spid="17"/>
                                        </p:tgtEl>
                                      </p:cBhvr>
                                    </p:animEffect>
                                  </p:childTnLst>
                                </p:cTn>
                              </p:par>
                              <p:par>
                                <p:cTn id="42" presetID="2" presetClass="entr" presetSubtype="4" decel="100000" fill="hold" grpId="0" nodeType="withEffect">
                                  <p:stCondLst>
                                    <p:cond delay="0"/>
                                  </p:stCondLst>
                                  <p:childTnLst>
                                    <p:set>
                                      <p:cBhvr>
                                        <p:cTn id="43" dur="1" fill="hold">
                                          <p:stCondLst>
                                            <p:cond delay="0"/>
                                          </p:stCondLst>
                                        </p:cTn>
                                        <p:tgtEl>
                                          <p:spTgt spid="9"/>
                                        </p:tgtEl>
                                        <p:attrNameLst>
                                          <p:attrName>style.visibility</p:attrName>
                                        </p:attrNameLst>
                                      </p:cBhvr>
                                      <p:to>
                                        <p:strVal val="visible"/>
                                      </p:to>
                                    </p:set>
                                    <p:anim calcmode="lin" valueType="num">
                                      <p:cBhvr additive="base">
                                        <p:cTn id="44" dur="1000" fill="hold"/>
                                        <p:tgtEl>
                                          <p:spTgt spid="9"/>
                                        </p:tgtEl>
                                        <p:attrNameLst>
                                          <p:attrName>ppt_x</p:attrName>
                                        </p:attrNameLst>
                                      </p:cBhvr>
                                      <p:tavLst>
                                        <p:tav tm="0">
                                          <p:val>
                                            <p:strVal val="#ppt_x"/>
                                          </p:val>
                                        </p:tav>
                                        <p:tav tm="100000">
                                          <p:val>
                                            <p:strVal val="#ppt_x"/>
                                          </p:val>
                                        </p:tav>
                                      </p:tavLst>
                                    </p:anim>
                                    <p:anim calcmode="lin" valueType="num">
                                      <p:cBhvr additive="base">
                                        <p:cTn id="45" dur="1000" fill="hold"/>
                                        <p:tgtEl>
                                          <p:spTgt spid="9"/>
                                        </p:tgtEl>
                                        <p:attrNameLst>
                                          <p:attrName>ppt_y</p:attrName>
                                        </p:attrNameLst>
                                      </p:cBhvr>
                                      <p:tavLst>
                                        <p:tav tm="0">
                                          <p:val>
                                            <p:strVal val="1+#ppt_h/2"/>
                                          </p:val>
                                        </p:tav>
                                        <p:tav tm="100000">
                                          <p:val>
                                            <p:strVal val="#ppt_y"/>
                                          </p:val>
                                        </p:tav>
                                      </p:tavLst>
                                    </p:anim>
                                  </p:childTnLst>
                                </p:cTn>
                              </p:par>
                              <p:par>
                                <p:cTn id="46" presetID="2" presetClass="entr" presetSubtype="4" decel="100000" fill="hold" nodeType="withEffect">
                                  <p:stCondLst>
                                    <p:cond delay="500"/>
                                  </p:stCondLst>
                                  <p:childTnLst>
                                    <p:set>
                                      <p:cBhvr>
                                        <p:cTn id="47" dur="1" fill="hold">
                                          <p:stCondLst>
                                            <p:cond delay="0"/>
                                          </p:stCondLst>
                                        </p:cTn>
                                        <p:tgtEl>
                                          <p:spTgt spid="15"/>
                                        </p:tgtEl>
                                        <p:attrNameLst>
                                          <p:attrName>style.visibility</p:attrName>
                                        </p:attrNameLst>
                                      </p:cBhvr>
                                      <p:to>
                                        <p:strVal val="visible"/>
                                      </p:to>
                                    </p:set>
                                    <p:anim calcmode="lin" valueType="num">
                                      <p:cBhvr additive="base">
                                        <p:cTn id="48" dur="1000" fill="hold"/>
                                        <p:tgtEl>
                                          <p:spTgt spid="15"/>
                                        </p:tgtEl>
                                        <p:attrNameLst>
                                          <p:attrName>ppt_x</p:attrName>
                                        </p:attrNameLst>
                                      </p:cBhvr>
                                      <p:tavLst>
                                        <p:tav tm="0">
                                          <p:val>
                                            <p:strVal val="#ppt_x"/>
                                          </p:val>
                                        </p:tav>
                                        <p:tav tm="100000">
                                          <p:val>
                                            <p:strVal val="#ppt_x"/>
                                          </p:val>
                                        </p:tav>
                                      </p:tavLst>
                                    </p:anim>
                                    <p:anim calcmode="lin" valueType="num">
                                      <p:cBhvr additive="base">
                                        <p:cTn id="49" dur="1000" fill="hold"/>
                                        <p:tgtEl>
                                          <p:spTgt spid="15"/>
                                        </p:tgtEl>
                                        <p:attrNameLst>
                                          <p:attrName>ppt_y</p:attrName>
                                        </p:attrNameLst>
                                      </p:cBhvr>
                                      <p:tavLst>
                                        <p:tav tm="0">
                                          <p:val>
                                            <p:strVal val="1+#ppt_h/2"/>
                                          </p:val>
                                        </p:tav>
                                        <p:tav tm="100000">
                                          <p:val>
                                            <p:strVal val="#ppt_y"/>
                                          </p:val>
                                        </p:tav>
                                      </p:tavLst>
                                    </p:anim>
                                  </p:childTnLst>
                                </p:cTn>
                              </p:par>
                              <p:par>
                                <p:cTn id="50" presetID="10" presetClass="entr" presetSubtype="0" fill="hold" grpId="0" nodeType="withEffect">
                                  <p:stCondLst>
                                    <p:cond delay="500"/>
                                  </p:stCondLst>
                                  <p:childTnLst>
                                    <p:set>
                                      <p:cBhvr>
                                        <p:cTn id="51" dur="1" fill="hold">
                                          <p:stCondLst>
                                            <p:cond delay="0"/>
                                          </p:stCondLst>
                                        </p:cTn>
                                        <p:tgtEl>
                                          <p:spTgt spid="51"/>
                                        </p:tgtEl>
                                        <p:attrNameLst>
                                          <p:attrName>style.visibility</p:attrName>
                                        </p:attrNameLst>
                                      </p:cBhvr>
                                      <p:to>
                                        <p:strVal val="visible"/>
                                      </p:to>
                                    </p:set>
                                    <p:animEffect transition="in" filter="fade">
                                      <p:cBhvr>
                                        <p:cTn id="52" dur="750"/>
                                        <p:tgtEl>
                                          <p:spTgt spid="51"/>
                                        </p:tgtEl>
                                      </p:cBhvr>
                                    </p:animEffect>
                                  </p:childTnLst>
                                </p:cTn>
                              </p:par>
                              <p:par>
                                <p:cTn id="53" presetID="2" presetClass="entr" presetSubtype="4" decel="100000" fill="hold" grpId="0" nodeType="withEffect">
                                  <p:stCondLst>
                                    <p:cond delay="500"/>
                                  </p:stCondLst>
                                  <p:childTnLst>
                                    <p:set>
                                      <p:cBhvr>
                                        <p:cTn id="54" dur="1" fill="hold">
                                          <p:stCondLst>
                                            <p:cond delay="0"/>
                                          </p:stCondLst>
                                        </p:cTn>
                                        <p:tgtEl>
                                          <p:spTgt spid="10"/>
                                        </p:tgtEl>
                                        <p:attrNameLst>
                                          <p:attrName>style.visibility</p:attrName>
                                        </p:attrNameLst>
                                      </p:cBhvr>
                                      <p:to>
                                        <p:strVal val="visible"/>
                                      </p:to>
                                    </p:set>
                                    <p:anim calcmode="lin" valueType="num">
                                      <p:cBhvr additive="base">
                                        <p:cTn id="55" dur="1000" fill="hold"/>
                                        <p:tgtEl>
                                          <p:spTgt spid="10"/>
                                        </p:tgtEl>
                                        <p:attrNameLst>
                                          <p:attrName>ppt_x</p:attrName>
                                        </p:attrNameLst>
                                      </p:cBhvr>
                                      <p:tavLst>
                                        <p:tav tm="0">
                                          <p:val>
                                            <p:strVal val="#ppt_x"/>
                                          </p:val>
                                        </p:tav>
                                        <p:tav tm="100000">
                                          <p:val>
                                            <p:strVal val="#ppt_x"/>
                                          </p:val>
                                        </p:tav>
                                      </p:tavLst>
                                    </p:anim>
                                    <p:anim calcmode="lin" valueType="num">
                                      <p:cBhvr additive="base">
                                        <p:cTn id="56" dur="1000" fill="hold"/>
                                        <p:tgtEl>
                                          <p:spTgt spid="10"/>
                                        </p:tgtEl>
                                        <p:attrNameLst>
                                          <p:attrName>ppt_y</p:attrName>
                                        </p:attrNameLst>
                                      </p:cBhvr>
                                      <p:tavLst>
                                        <p:tav tm="0">
                                          <p:val>
                                            <p:strVal val="1+#ppt_h/2"/>
                                          </p:val>
                                        </p:tav>
                                        <p:tav tm="100000">
                                          <p:val>
                                            <p:strVal val="#ppt_y"/>
                                          </p:val>
                                        </p:tav>
                                      </p:tavLst>
                                    </p:anim>
                                  </p:childTnLst>
                                </p:cTn>
                              </p:par>
                              <p:par>
                                <p:cTn id="57" presetID="2" presetClass="entr" presetSubtype="4" decel="100000" fill="hold" nodeType="withEffect">
                                  <p:stCondLst>
                                    <p:cond delay="500"/>
                                  </p:stCondLst>
                                  <p:childTnLst>
                                    <p:set>
                                      <p:cBhvr>
                                        <p:cTn id="58" dur="1" fill="hold">
                                          <p:stCondLst>
                                            <p:cond delay="0"/>
                                          </p:stCondLst>
                                        </p:cTn>
                                        <p:tgtEl>
                                          <p:spTgt spid="30"/>
                                        </p:tgtEl>
                                        <p:attrNameLst>
                                          <p:attrName>style.visibility</p:attrName>
                                        </p:attrNameLst>
                                      </p:cBhvr>
                                      <p:to>
                                        <p:strVal val="visible"/>
                                      </p:to>
                                    </p:set>
                                    <p:anim calcmode="lin" valueType="num">
                                      <p:cBhvr additive="base">
                                        <p:cTn id="59" dur="1000" fill="hold"/>
                                        <p:tgtEl>
                                          <p:spTgt spid="30"/>
                                        </p:tgtEl>
                                        <p:attrNameLst>
                                          <p:attrName>ppt_x</p:attrName>
                                        </p:attrNameLst>
                                      </p:cBhvr>
                                      <p:tavLst>
                                        <p:tav tm="0">
                                          <p:val>
                                            <p:strVal val="#ppt_x"/>
                                          </p:val>
                                        </p:tav>
                                        <p:tav tm="100000">
                                          <p:val>
                                            <p:strVal val="#ppt_x"/>
                                          </p:val>
                                        </p:tav>
                                      </p:tavLst>
                                    </p:anim>
                                    <p:anim calcmode="lin" valueType="num">
                                      <p:cBhvr additive="base">
                                        <p:cTn id="60" dur="1000" fill="hold"/>
                                        <p:tgtEl>
                                          <p:spTgt spid="30"/>
                                        </p:tgtEl>
                                        <p:attrNameLst>
                                          <p:attrName>ppt_y</p:attrName>
                                        </p:attrNameLst>
                                      </p:cBhvr>
                                      <p:tavLst>
                                        <p:tav tm="0">
                                          <p:val>
                                            <p:strVal val="1+#ppt_h/2"/>
                                          </p:val>
                                        </p:tav>
                                        <p:tav tm="100000">
                                          <p:val>
                                            <p:strVal val="#ppt_y"/>
                                          </p:val>
                                        </p:tav>
                                      </p:tavLst>
                                    </p:anim>
                                  </p:childTnLst>
                                </p:cTn>
                              </p:par>
                              <p:par>
                                <p:cTn id="61" presetID="10" presetClass="entr" presetSubtype="0" fill="hold" grpId="0" nodeType="withEffect">
                                  <p:stCondLst>
                                    <p:cond delay="500"/>
                                  </p:stCondLst>
                                  <p:childTnLst>
                                    <p:set>
                                      <p:cBhvr>
                                        <p:cTn id="62" dur="1" fill="hold">
                                          <p:stCondLst>
                                            <p:cond delay="0"/>
                                          </p:stCondLst>
                                        </p:cTn>
                                        <p:tgtEl>
                                          <p:spTgt spid="48"/>
                                        </p:tgtEl>
                                        <p:attrNameLst>
                                          <p:attrName>style.visibility</p:attrName>
                                        </p:attrNameLst>
                                      </p:cBhvr>
                                      <p:to>
                                        <p:strVal val="visible"/>
                                      </p:to>
                                    </p:set>
                                    <p:animEffect transition="in" filter="fade">
                                      <p:cBhvr>
                                        <p:cTn id="63" dur="75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5" grpId="0" animBg="1"/>
      <p:bldP spid="7" grpId="0"/>
      <p:bldP spid="9" grpId="0" animBg="1"/>
      <p:bldP spid="51" grpId="0"/>
      <p:bldP spid="2" grpId="0" animBg="1"/>
      <p:bldP spid="8" grpId="0"/>
      <p:bldP spid="4" grpId="0"/>
      <p:bldP spid="17" grpId="0"/>
      <p:bldP spid="10" grpId="0" animBg="1"/>
      <p:bldP spid="4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869B6B4-4669-4DE6-BFD1-16DB926AC49F}"/>
              </a:ext>
            </a:extLst>
          </p:cNvPr>
          <p:cNvSpPr/>
          <p:nvPr/>
        </p:nvSpPr>
        <p:spPr>
          <a:xfrm>
            <a:off x="659716" y="2304607"/>
            <a:ext cx="5293611" cy="3071354"/>
          </a:xfrm>
          <a:prstGeom prst="rect">
            <a:avLst/>
          </a:prstGeom>
        </p:spPr>
        <p:txBody>
          <a:bodyPr wrap="square">
            <a:spAutoFit/>
          </a:bodyPr>
          <a:lstStyle/>
          <a:p>
            <a:pPr algn="just">
              <a:lnSpc>
                <a:spcPct val="150000"/>
              </a:lnSpc>
              <a:spcBef>
                <a:spcPts val="300"/>
              </a:spcBef>
              <a:spcAft>
                <a:spcPts val="300"/>
              </a:spcAft>
            </a:pPr>
            <a:r>
              <a:rPr lang="en-US" sz="1000" dirty="0">
                <a:solidFill>
                  <a:schemeClr val="tx1">
                    <a:lumMod val="85000"/>
                    <a:lumOff val="15000"/>
                  </a:schemeClr>
                </a:solidFill>
                <a:latin typeface="Poppins" panose="00000500000000000000" pitchFamily="2" charset="0"/>
                <a:cs typeface="Poppins" panose="00000500000000000000" pitchFamily="2" charset="0"/>
              </a:rPr>
              <a:t>Design is a plan or specification for the construction of an object or system or for the implementation of an activity or process, or the result of that plan or specification in the form of a prototype, product or process.</a:t>
            </a:r>
          </a:p>
          <a:p>
            <a:pPr algn="just">
              <a:lnSpc>
                <a:spcPct val="150000"/>
              </a:lnSpc>
              <a:spcBef>
                <a:spcPts val="300"/>
              </a:spcBef>
              <a:spcAft>
                <a:spcPts val="300"/>
              </a:spcAft>
            </a:pPr>
            <a:r>
              <a:rPr lang="en-US" sz="1000" dirty="0">
                <a:solidFill>
                  <a:schemeClr val="tx1">
                    <a:lumMod val="85000"/>
                    <a:lumOff val="15000"/>
                  </a:schemeClr>
                </a:solidFill>
                <a:latin typeface="Poppins" panose="00000500000000000000" pitchFamily="2" charset="0"/>
                <a:cs typeface="Poppins" panose="00000500000000000000" pitchFamily="2" charset="0"/>
              </a:rPr>
              <a:t>In architecture and interior design, branded environments extend the experience of an organization's brand, or distinguishing characteristics as expressed in names, symbols and designs, to the design of interior or exterior physical settings.  Cohesive and strong branding is the first step in a successful product, is an important aspect of creating a focused and comfortable space for retailers and businesses.  It offers a powerful way to introduce visitors and clients prospects to the brand’s unique culture.</a:t>
            </a:r>
          </a:p>
          <a:p>
            <a:pPr algn="just">
              <a:lnSpc>
                <a:spcPct val="150000"/>
              </a:lnSpc>
              <a:spcBef>
                <a:spcPts val="300"/>
              </a:spcBef>
              <a:spcAft>
                <a:spcPts val="300"/>
              </a:spcAft>
            </a:pPr>
            <a:endParaRPr lang="en-US" sz="1000" dirty="0">
              <a:solidFill>
                <a:schemeClr val="tx1">
                  <a:lumMod val="85000"/>
                  <a:lumOff val="15000"/>
                </a:schemeClr>
              </a:solidFill>
              <a:latin typeface="Poppins" panose="00000500000000000000" pitchFamily="2" charset="0"/>
              <a:cs typeface="Poppins" panose="00000500000000000000" pitchFamily="2" charset="0"/>
            </a:endParaRPr>
          </a:p>
          <a:p>
            <a:pPr algn="just">
              <a:lnSpc>
                <a:spcPct val="150000"/>
              </a:lnSpc>
              <a:spcBef>
                <a:spcPts val="300"/>
              </a:spcBef>
              <a:spcAft>
                <a:spcPts val="300"/>
              </a:spcAft>
            </a:pPr>
            <a:endParaRPr lang="en-US" sz="1000" dirty="0">
              <a:solidFill>
                <a:schemeClr val="tx1">
                  <a:lumMod val="85000"/>
                  <a:lumOff val="15000"/>
                </a:schemeClr>
              </a:solidFill>
              <a:latin typeface="Poppins" panose="00000500000000000000" pitchFamily="2" charset="0"/>
              <a:cs typeface="Poppins" panose="00000500000000000000" pitchFamily="2" charset="0"/>
            </a:endParaRPr>
          </a:p>
        </p:txBody>
      </p:sp>
      <p:sp>
        <p:nvSpPr>
          <p:cNvPr id="11" name="TextBox 10">
            <a:extLst>
              <a:ext uri="{FF2B5EF4-FFF2-40B4-BE49-F238E27FC236}">
                <a16:creationId xmlns:a16="http://schemas.microsoft.com/office/drawing/2014/main" id="{1D707DFA-5CBF-4392-861D-8DAA9F2607FB}"/>
              </a:ext>
            </a:extLst>
          </p:cNvPr>
          <p:cNvSpPr txBox="1"/>
          <p:nvPr/>
        </p:nvSpPr>
        <p:spPr>
          <a:xfrm>
            <a:off x="659717" y="1174263"/>
            <a:ext cx="7642454" cy="1200329"/>
          </a:xfrm>
          <a:prstGeom prst="rect">
            <a:avLst/>
          </a:prstGeom>
          <a:noFill/>
        </p:spPr>
        <p:txBody>
          <a:bodyPr wrap="square" rtlCol="0">
            <a:spAutoFit/>
          </a:bodyPr>
          <a:lstStyle/>
          <a:p>
            <a:pPr marL="742950" indent="-742950">
              <a:buAutoNum type="arabicPeriod"/>
            </a:pPr>
            <a:r>
              <a:rPr lang="en-CA" sz="3600" dirty="0">
                <a:solidFill>
                  <a:schemeClr val="accent1"/>
                </a:solidFill>
                <a:latin typeface="Poppins Medium" panose="00000600000000000000" pitchFamily="2" charset="0"/>
                <a:ea typeface="Nexa Bold" charset="0"/>
                <a:cs typeface="Poppins Medium" panose="00000600000000000000" pitchFamily="2" charset="0"/>
              </a:rPr>
              <a:t>Exterior &amp; Interior </a:t>
            </a:r>
            <a:endParaRPr lang="lt-LT" sz="3600" dirty="0">
              <a:solidFill>
                <a:schemeClr val="accent1"/>
              </a:solidFill>
              <a:latin typeface="Poppins Medium" panose="00000600000000000000" pitchFamily="2" charset="0"/>
              <a:ea typeface="Nexa Bold" charset="0"/>
              <a:cs typeface="Poppins Medium" panose="00000600000000000000" pitchFamily="2" charset="0"/>
            </a:endParaRPr>
          </a:p>
          <a:p>
            <a:r>
              <a:rPr lang="en-CA" sz="3600" dirty="0">
                <a:solidFill>
                  <a:schemeClr val="accent1"/>
                </a:solidFill>
                <a:latin typeface="Poppins Medium" panose="00000600000000000000" pitchFamily="2" charset="0"/>
                <a:ea typeface="Nexa Bold" charset="0"/>
                <a:cs typeface="Poppins Medium" panose="00000600000000000000" pitchFamily="2" charset="0"/>
              </a:rPr>
              <a:t>Design</a:t>
            </a:r>
            <a:endParaRPr lang="en-US" sz="3600" dirty="0">
              <a:solidFill>
                <a:schemeClr val="accent1"/>
              </a:solidFill>
              <a:latin typeface="Poppins Medium" panose="00000600000000000000" pitchFamily="2" charset="0"/>
              <a:ea typeface="Nexa Bold" charset="0"/>
              <a:cs typeface="Poppins Medium" panose="00000600000000000000" pitchFamily="2" charset="0"/>
            </a:endParaRPr>
          </a:p>
        </p:txBody>
      </p:sp>
      <p:pic>
        <p:nvPicPr>
          <p:cNvPr id="3" name="Picture 2">
            <a:extLst>
              <a:ext uri="{FF2B5EF4-FFF2-40B4-BE49-F238E27FC236}">
                <a16:creationId xmlns:a16="http://schemas.microsoft.com/office/drawing/2014/main" id="{96EE6EBD-4218-473A-99AD-0602DD5C5D55}"/>
              </a:ext>
            </a:extLst>
          </p:cNvPr>
          <p:cNvPicPr>
            <a:picLocks noChangeAspect="1"/>
          </p:cNvPicPr>
          <p:nvPr/>
        </p:nvPicPr>
        <p:blipFill rotWithShape="1">
          <a:blip r:embed="rId2">
            <a:extLst>
              <a:ext uri="{28A0092B-C50C-407E-A947-70E740481C1C}">
                <a14:useLocalDpi xmlns:a14="http://schemas.microsoft.com/office/drawing/2010/main" val="0"/>
              </a:ext>
            </a:extLst>
          </a:blip>
          <a:srcRect l="10479" t="19237" r="11980"/>
          <a:stretch/>
        </p:blipFill>
        <p:spPr>
          <a:xfrm>
            <a:off x="5702022" y="774230"/>
            <a:ext cx="6308425" cy="4387308"/>
          </a:xfrm>
          <a:prstGeom prst="rect">
            <a:avLst/>
          </a:prstGeom>
        </p:spPr>
      </p:pic>
      <p:grpSp>
        <p:nvGrpSpPr>
          <p:cNvPr id="2" name="Group 1">
            <a:extLst>
              <a:ext uri="{FF2B5EF4-FFF2-40B4-BE49-F238E27FC236}">
                <a16:creationId xmlns:a16="http://schemas.microsoft.com/office/drawing/2014/main" id="{940B62C4-5BC0-E4D6-2226-BE7971D73977}"/>
              </a:ext>
            </a:extLst>
          </p:cNvPr>
          <p:cNvGrpSpPr/>
          <p:nvPr/>
        </p:nvGrpSpPr>
        <p:grpSpPr>
          <a:xfrm>
            <a:off x="522695" y="5036956"/>
            <a:ext cx="1340136" cy="1452887"/>
            <a:chOff x="493512" y="5001941"/>
            <a:chExt cx="1340136" cy="1452887"/>
          </a:xfrm>
        </p:grpSpPr>
        <p:sp>
          <p:nvSpPr>
            <p:cNvPr id="17" name="TextBox 16">
              <a:extLst>
                <a:ext uri="{FF2B5EF4-FFF2-40B4-BE49-F238E27FC236}">
                  <a16:creationId xmlns:a16="http://schemas.microsoft.com/office/drawing/2014/main" id="{1B1E053A-0E8A-45F4-88CE-E0FD70CA1598}"/>
                </a:ext>
              </a:extLst>
            </p:cNvPr>
            <p:cNvSpPr txBox="1"/>
            <p:nvPr/>
          </p:nvSpPr>
          <p:spPr>
            <a:xfrm>
              <a:off x="493512" y="6054718"/>
              <a:ext cx="1340136" cy="400110"/>
            </a:xfrm>
            <a:prstGeom prst="rect">
              <a:avLst/>
            </a:prstGeom>
            <a:noFill/>
          </p:spPr>
          <p:txBody>
            <a:bodyPr wrap="square" rtlCol="0">
              <a:spAutoFit/>
            </a:bodyPr>
            <a:lstStyle/>
            <a:p>
              <a:pPr algn="ctr"/>
              <a:r>
                <a:rPr lang="en-US" sz="1000" dirty="0">
                  <a:solidFill>
                    <a:schemeClr val="tx1">
                      <a:lumMod val="85000"/>
                      <a:lumOff val="15000"/>
                    </a:schemeClr>
                  </a:solidFill>
                  <a:latin typeface="Poppins" panose="00000500000000000000" pitchFamily="2" charset="0"/>
                  <a:cs typeface="Poppins" panose="00000500000000000000" pitchFamily="2" charset="0"/>
                </a:rPr>
                <a:t>PLANNING</a:t>
              </a:r>
            </a:p>
            <a:p>
              <a:pPr algn="ctr"/>
              <a:endParaRPr lang="en-US" sz="1000" b="1" dirty="0">
                <a:solidFill>
                  <a:schemeClr val="tx1">
                    <a:lumMod val="85000"/>
                    <a:lumOff val="15000"/>
                  </a:schemeClr>
                </a:solidFill>
                <a:latin typeface="Poppins" panose="00000500000000000000" pitchFamily="2" charset="0"/>
                <a:cs typeface="Poppins" panose="00000500000000000000" pitchFamily="2" charset="0"/>
              </a:endParaRPr>
            </a:p>
          </p:txBody>
        </p:sp>
        <p:pic>
          <p:nvPicPr>
            <p:cNvPr id="7" name="Picture 6">
              <a:extLst>
                <a:ext uri="{FF2B5EF4-FFF2-40B4-BE49-F238E27FC236}">
                  <a16:creationId xmlns:a16="http://schemas.microsoft.com/office/drawing/2014/main" id="{4734ADC3-5C46-441E-980D-7F4519A0E805}"/>
                </a:ext>
              </a:extLst>
            </p:cNvPr>
            <p:cNvPicPr>
              <a:picLocks noChangeAspect="1"/>
            </p:cNvPicPr>
            <p:nvPr/>
          </p:nvPicPr>
          <p:blipFill>
            <a:blip r:embed="rId3"/>
            <a:stretch>
              <a:fillRect/>
            </a:stretch>
          </p:blipFill>
          <p:spPr>
            <a:xfrm>
              <a:off x="754735" y="5001941"/>
              <a:ext cx="817691" cy="817691"/>
            </a:xfrm>
            <a:prstGeom prst="rect">
              <a:avLst/>
            </a:prstGeom>
          </p:spPr>
        </p:pic>
      </p:grpSp>
      <p:grpSp>
        <p:nvGrpSpPr>
          <p:cNvPr id="4" name="Group 3">
            <a:extLst>
              <a:ext uri="{FF2B5EF4-FFF2-40B4-BE49-F238E27FC236}">
                <a16:creationId xmlns:a16="http://schemas.microsoft.com/office/drawing/2014/main" id="{7F8E6D86-2268-BD20-CFCF-7968375084B6}"/>
              </a:ext>
            </a:extLst>
          </p:cNvPr>
          <p:cNvGrpSpPr/>
          <p:nvPr/>
        </p:nvGrpSpPr>
        <p:grpSpPr>
          <a:xfrm>
            <a:off x="2062675" y="5036956"/>
            <a:ext cx="1716300" cy="1285393"/>
            <a:chOff x="1979574" y="5001941"/>
            <a:chExt cx="1716300" cy="1285393"/>
          </a:xfrm>
        </p:grpSpPr>
        <p:sp>
          <p:nvSpPr>
            <p:cNvPr id="20" name="TextBox 19">
              <a:extLst>
                <a:ext uri="{FF2B5EF4-FFF2-40B4-BE49-F238E27FC236}">
                  <a16:creationId xmlns:a16="http://schemas.microsoft.com/office/drawing/2014/main" id="{55D4170F-188C-4413-883D-509097A9D5C5}"/>
                </a:ext>
              </a:extLst>
            </p:cNvPr>
            <p:cNvSpPr txBox="1"/>
            <p:nvPr/>
          </p:nvSpPr>
          <p:spPr>
            <a:xfrm>
              <a:off x="1979574" y="6041113"/>
              <a:ext cx="1716300" cy="246221"/>
            </a:xfrm>
            <a:prstGeom prst="rect">
              <a:avLst/>
            </a:prstGeom>
            <a:noFill/>
          </p:spPr>
          <p:txBody>
            <a:bodyPr wrap="square" rtlCol="0">
              <a:spAutoFit/>
            </a:bodyPr>
            <a:lstStyle/>
            <a:p>
              <a:pPr algn="ctr"/>
              <a:r>
                <a:rPr lang="pt-BR" sz="1000" dirty="0">
                  <a:solidFill>
                    <a:schemeClr val="tx1">
                      <a:lumMod val="85000"/>
                      <a:lumOff val="15000"/>
                    </a:schemeClr>
                  </a:solidFill>
                  <a:latin typeface="Poppins" panose="00000500000000000000" pitchFamily="2" charset="0"/>
                  <a:cs typeface="Poppins" panose="00000500000000000000" pitchFamily="2" charset="0"/>
                </a:rPr>
                <a:t>SCHEMATIC DESIGN</a:t>
              </a:r>
              <a:endParaRPr lang="en-US" sz="1000" dirty="0">
                <a:solidFill>
                  <a:schemeClr val="tx1">
                    <a:lumMod val="85000"/>
                    <a:lumOff val="15000"/>
                  </a:schemeClr>
                </a:solidFill>
                <a:latin typeface="Poppins" panose="00000500000000000000" pitchFamily="2" charset="0"/>
                <a:cs typeface="Poppins" panose="00000500000000000000" pitchFamily="2" charset="0"/>
              </a:endParaRPr>
            </a:p>
          </p:txBody>
        </p:sp>
        <p:pic>
          <p:nvPicPr>
            <p:cNvPr id="12" name="Picture 11">
              <a:extLst>
                <a:ext uri="{FF2B5EF4-FFF2-40B4-BE49-F238E27FC236}">
                  <a16:creationId xmlns:a16="http://schemas.microsoft.com/office/drawing/2014/main" id="{A874DE0E-98F0-460B-9BB3-2A873732B38C}"/>
                </a:ext>
              </a:extLst>
            </p:cNvPr>
            <p:cNvPicPr>
              <a:picLocks noChangeAspect="1"/>
            </p:cNvPicPr>
            <p:nvPr/>
          </p:nvPicPr>
          <p:blipFill>
            <a:blip r:embed="rId4"/>
            <a:stretch>
              <a:fillRect/>
            </a:stretch>
          </p:blipFill>
          <p:spPr>
            <a:xfrm>
              <a:off x="2393600" y="5001941"/>
              <a:ext cx="888249" cy="888249"/>
            </a:xfrm>
            <a:prstGeom prst="rect">
              <a:avLst/>
            </a:prstGeom>
          </p:spPr>
        </p:pic>
      </p:grpSp>
      <p:grpSp>
        <p:nvGrpSpPr>
          <p:cNvPr id="5" name="Group 4">
            <a:extLst>
              <a:ext uri="{FF2B5EF4-FFF2-40B4-BE49-F238E27FC236}">
                <a16:creationId xmlns:a16="http://schemas.microsoft.com/office/drawing/2014/main" id="{384AE8B1-2F60-C5AC-317C-73C77A57FB77}"/>
              </a:ext>
            </a:extLst>
          </p:cNvPr>
          <p:cNvGrpSpPr/>
          <p:nvPr/>
        </p:nvGrpSpPr>
        <p:grpSpPr>
          <a:xfrm>
            <a:off x="3978819" y="5161538"/>
            <a:ext cx="1620584" cy="1293559"/>
            <a:chOff x="3949636" y="5126523"/>
            <a:chExt cx="1620584" cy="1293559"/>
          </a:xfrm>
        </p:grpSpPr>
        <p:sp>
          <p:nvSpPr>
            <p:cNvPr id="21" name="TextBox 20">
              <a:extLst>
                <a:ext uri="{FF2B5EF4-FFF2-40B4-BE49-F238E27FC236}">
                  <a16:creationId xmlns:a16="http://schemas.microsoft.com/office/drawing/2014/main" id="{4EB3611B-15B2-45B9-B68A-EEBA926190A2}"/>
                </a:ext>
              </a:extLst>
            </p:cNvPr>
            <p:cNvSpPr txBox="1"/>
            <p:nvPr/>
          </p:nvSpPr>
          <p:spPr>
            <a:xfrm>
              <a:off x="3949636" y="6019972"/>
              <a:ext cx="1620584" cy="400110"/>
            </a:xfrm>
            <a:prstGeom prst="rect">
              <a:avLst/>
            </a:prstGeom>
            <a:noFill/>
          </p:spPr>
          <p:txBody>
            <a:bodyPr wrap="square" rtlCol="0">
              <a:spAutoFit/>
            </a:bodyPr>
            <a:lstStyle/>
            <a:p>
              <a:pPr algn="ctr"/>
              <a:r>
                <a:rPr lang="en-US" sz="1000" dirty="0">
                  <a:solidFill>
                    <a:schemeClr val="tx1">
                      <a:lumMod val="85000"/>
                      <a:lumOff val="15000"/>
                    </a:schemeClr>
                  </a:solidFill>
                  <a:latin typeface="Poppins" panose="00000500000000000000" pitchFamily="2" charset="0"/>
                  <a:cs typeface="Poppins" panose="00000500000000000000" pitchFamily="2" charset="0"/>
                </a:rPr>
                <a:t>DESIGN DEVELOPMENT</a:t>
              </a:r>
            </a:p>
            <a:p>
              <a:pPr algn="ctr"/>
              <a:endParaRPr lang="pt-BR" sz="1000" b="1" dirty="0">
                <a:solidFill>
                  <a:schemeClr val="tx1">
                    <a:lumMod val="85000"/>
                    <a:lumOff val="15000"/>
                  </a:schemeClr>
                </a:solidFill>
                <a:latin typeface="Poppins" panose="00000500000000000000" pitchFamily="2" charset="0"/>
                <a:cs typeface="Poppins" panose="00000500000000000000" pitchFamily="2" charset="0"/>
              </a:endParaRPr>
            </a:p>
          </p:txBody>
        </p:sp>
        <p:pic>
          <p:nvPicPr>
            <p:cNvPr id="18" name="Picture 17">
              <a:extLst>
                <a:ext uri="{FF2B5EF4-FFF2-40B4-BE49-F238E27FC236}">
                  <a16:creationId xmlns:a16="http://schemas.microsoft.com/office/drawing/2014/main" id="{8BDE855A-02CA-4EB5-9B04-8003879D2FFC}"/>
                </a:ext>
              </a:extLst>
            </p:cNvPr>
            <p:cNvPicPr>
              <a:picLocks noChangeAspect="1"/>
            </p:cNvPicPr>
            <p:nvPr/>
          </p:nvPicPr>
          <p:blipFill>
            <a:blip r:embed="rId5"/>
            <a:stretch>
              <a:fillRect/>
            </a:stretch>
          </p:blipFill>
          <p:spPr>
            <a:xfrm>
              <a:off x="4413374" y="5126523"/>
              <a:ext cx="693109" cy="693109"/>
            </a:xfrm>
            <a:prstGeom prst="rect">
              <a:avLst/>
            </a:prstGeom>
          </p:spPr>
        </p:pic>
      </p:grpSp>
      <p:pic>
        <p:nvPicPr>
          <p:cNvPr id="6" name="Picture 5">
            <a:hlinkClick r:id="rId6"/>
            <a:extLst>
              <a:ext uri="{FF2B5EF4-FFF2-40B4-BE49-F238E27FC236}">
                <a16:creationId xmlns:a16="http://schemas.microsoft.com/office/drawing/2014/main" id="{06BAEE96-85ED-49DF-8AED-61C2CE8C984B}"/>
              </a:ext>
            </a:extLst>
          </p:cNvPr>
          <p:cNvPicPr>
            <a:picLocks noChangeAspect="1"/>
          </p:cNvPicPr>
          <p:nvPr/>
        </p:nvPicPr>
        <p:blipFill>
          <a:blip r:embed="rId7"/>
          <a:stretch>
            <a:fillRect/>
          </a:stretch>
        </p:blipFill>
        <p:spPr>
          <a:xfrm>
            <a:off x="7929561" y="5124011"/>
            <a:ext cx="1853345" cy="384081"/>
          </a:xfrm>
          <a:prstGeom prst="rect">
            <a:avLst/>
          </a:prstGeom>
        </p:spPr>
      </p:pic>
    </p:spTree>
    <p:extLst>
      <p:ext uri="{BB962C8B-B14F-4D97-AF65-F5344CB8AC3E}">
        <p14:creationId xmlns:p14="http://schemas.microsoft.com/office/powerpoint/2010/main" val="15420193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6" presetClass="emph" presetSubtype="0" decel="100000" fill="hold" nodeType="withEffect">
                                  <p:stCondLst>
                                    <p:cond delay="0"/>
                                  </p:stCondLst>
                                  <p:childTnLst>
                                    <p:animScale>
                                      <p:cBhvr>
                                        <p:cTn id="9" dur="1250" fill="hold"/>
                                        <p:tgtEl>
                                          <p:spTgt spid="3"/>
                                        </p:tgtEl>
                                      </p:cBhvr>
                                      <p:by x="110000" y="110000"/>
                                    </p:animScale>
                                  </p:childTnLst>
                                </p:cTn>
                              </p:par>
                              <p:par>
                                <p:cTn id="10" presetID="2" presetClass="entr" presetSubtype="8" decel="100000" fill="hold" grpId="0" nodeType="with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additive="base">
                                        <p:cTn id="12" dur="1000" fill="hold"/>
                                        <p:tgtEl>
                                          <p:spTgt spid="11"/>
                                        </p:tgtEl>
                                        <p:attrNameLst>
                                          <p:attrName>ppt_x</p:attrName>
                                        </p:attrNameLst>
                                      </p:cBhvr>
                                      <p:tavLst>
                                        <p:tav tm="0">
                                          <p:val>
                                            <p:strVal val="0-#ppt_w/2"/>
                                          </p:val>
                                        </p:tav>
                                        <p:tav tm="100000">
                                          <p:val>
                                            <p:strVal val="#ppt_x"/>
                                          </p:val>
                                        </p:tav>
                                      </p:tavLst>
                                    </p:anim>
                                    <p:anim calcmode="lin" valueType="num">
                                      <p:cBhvr additive="base">
                                        <p:cTn id="13" dur="1000" fill="hold"/>
                                        <p:tgtEl>
                                          <p:spTgt spid="11"/>
                                        </p:tgtEl>
                                        <p:attrNameLst>
                                          <p:attrName>ppt_y</p:attrName>
                                        </p:attrNameLst>
                                      </p:cBhvr>
                                      <p:tavLst>
                                        <p:tav tm="0">
                                          <p:val>
                                            <p:strVal val="#ppt_y"/>
                                          </p:val>
                                        </p:tav>
                                        <p:tav tm="100000">
                                          <p:val>
                                            <p:strVal val="#ppt_y"/>
                                          </p:val>
                                        </p:tav>
                                      </p:tavLst>
                                    </p:anim>
                                  </p:childTnLst>
                                </p:cTn>
                              </p:par>
                              <p:par>
                                <p:cTn id="14" presetID="22" presetClass="entr" presetSubtype="8" fill="hold" grpId="0" nodeType="withEffect">
                                  <p:stCondLst>
                                    <p:cond delay="500"/>
                                  </p:stCondLst>
                                  <p:childTnLst>
                                    <p:set>
                                      <p:cBhvr>
                                        <p:cTn id="15" dur="1" fill="hold">
                                          <p:stCondLst>
                                            <p:cond delay="0"/>
                                          </p:stCondLst>
                                        </p:cTn>
                                        <p:tgtEl>
                                          <p:spTgt spid="10"/>
                                        </p:tgtEl>
                                        <p:attrNameLst>
                                          <p:attrName>style.visibility</p:attrName>
                                        </p:attrNameLst>
                                      </p:cBhvr>
                                      <p:to>
                                        <p:strVal val="visible"/>
                                      </p:to>
                                    </p:set>
                                    <p:animEffect transition="in" filter="wipe(left)">
                                      <p:cBhvr>
                                        <p:cTn id="16" dur="750"/>
                                        <p:tgtEl>
                                          <p:spTgt spid="10"/>
                                        </p:tgtEl>
                                      </p:cBhvr>
                                    </p:animEffect>
                                  </p:childTnLst>
                                </p:cTn>
                              </p:par>
                              <p:par>
                                <p:cTn id="17" presetID="37" presetClass="entr" presetSubtype="0" fill="hold" nodeType="withEffect">
                                  <p:stCondLst>
                                    <p:cond delay="25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750"/>
                                        <p:tgtEl>
                                          <p:spTgt spid="2"/>
                                        </p:tgtEl>
                                      </p:cBhvr>
                                    </p:animEffect>
                                    <p:anim calcmode="lin" valueType="num">
                                      <p:cBhvr>
                                        <p:cTn id="20" dur="750" fill="hold"/>
                                        <p:tgtEl>
                                          <p:spTgt spid="2"/>
                                        </p:tgtEl>
                                        <p:attrNameLst>
                                          <p:attrName>ppt_x</p:attrName>
                                        </p:attrNameLst>
                                      </p:cBhvr>
                                      <p:tavLst>
                                        <p:tav tm="0">
                                          <p:val>
                                            <p:strVal val="#ppt_x"/>
                                          </p:val>
                                        </p:tav>
                                        <p:tav tm="100000">
                                          <p:val>
                                            <p:strVal val="#ppt_x"/>
                                          </p:val>
                                        </p:tav>
                                      </p:tavLst>
                                    </p:anim>
                                    <p:anim calcmode="lin" valueType="num">
                                      <p:cBhvr>
                                        <p:cTn id="21" dur="675" decel="100000" fill="hold"/>
                                        <p:tgtEl>
                                          <p:spTgt spid="2"/>
                                        </p:tgtEl>
                                        <p:attrNameLst>
                                          <p:attrName>ppt_y</p:attrName>
                                        </p:attrNameLst>
                                      </p:cBhvr>
                                      <p:tavLst>
                                        <p:tav tm="0">
                                          <p:val>
                                            <p:strVal val="#ppt_y+1"/>
                                          </p:val>
                                        </p:tav>
                                        <p:tav tm="100000">
                                          <p:val>
                                            <p:strVal val="#ppt_y-.03"/>
                                          </p:val>
                                        </p:tav>
                                      </p:tavLst>
                                    </p:anim>
                                    <p:anim calcmode="lin" valueType="num">
                                      <p:cBhvr>
                                        <p:cTn id="22" dur="75" accel="100000" fill="hold">
                                          <p:stCondLst>
                                            <p:cond delay="675"/>
                                          </p:stCondLst>
                                        </p:cTn>
                                        <p:tgtEl>
                                          <p:spTgt spid="2"/>
                                        </p:tgtEl>
                                        <p:attrNameLst>
                                          <p:attrName>ppt_y</p:attrName>
                                        </p:attrNameLst>
                                      </p:cBhvr>
                                      <p:tavLst>
                                        <p:tav tm="0">
                                          <p:val>
                                            <p:strVal val="#ppt_y-.03"/>
                                          </p:val>
                                        </p:tav>
                                        <p:tav tm="100000">
                                          <p:val>
                                            <p:strVal val="#ppt_y"/>
                                          </p:val>
                                        </p:tav>
                                      </p:tavLst>
                                    </p:anim>
                                  </p:childTnLst>
                                </p:cTn>
                              </p:par>
                              <p:par>
                                <p:cTn id="23" presetID="37" presetClass="entr" presetSubtype="0" fill="hold" nodeType="withEffect">
                                  <p:stCondLst>
                                    <p:cond delay="500"/>
                                  </p:stCondLst>
                                  <p:childTnLst>
                                    <p:set>
                                      <p:cBhvr>
                                        <p:cTn id="24" dur="1" fill="hold">
                                          <p:stCondLst>
                                            <p:cond delay="0"/>
                                          </p:stCondLst>
                                        </p:cTn>
                                        <p:tgtEl>
                                          <p:spTgt spid="4"/>
                                        </p:tgtEl>
                                        <p:attrNameLst>
                                          <p:attrName>style.visibility</p:attrName>
                                        </p:attrNameLst>
                                      </p:cBhvr>
                                      <p:to>
                                        <p:strVal val="visible"/>
                                      </p:to>
                                    </p:set>
                                    <p:animEffect transition="in" filter="fade">
                                      <p:cBhvr>
                                        <p:cTn id="25" dur="750"/>
                                        <p:tgtEl>
                                          <p:spTgt spid="4"/>
                                        </p:tgtEl>
                                      </p:cBhvr>
                                    </p:animEffect>
                                    <p:anim calcmode="lin" valueType="num">
                                      <p:cBhvr>
                                        <p:cTn id="26" dur="750" fill="hold"/>
                                        <p:tgtEl>
                                          <p:spTgt spid="4"/>
                                        </p:tgtEl>
                                        <p:attrNameLst>
                                          <p:attrName>ppt_x</p:attrName>
                                        </p:attrNameLst>
                                      </p:cBhvr>
                                      <p:tavLst>
                                        <p:tav tm="0">
                                          <p:val>
                                            <p:strVal val="#ppt_x"/>
                                          </p:val>
                                        </p:tav>
                                        <p:tav tm="100000">
                                          <p:val>
                                            <p:strVal val="#ppt_x"/>
                                          </p:val>
                                        </p:tav>
                                      </p:tavLst>
                                    </p:anim>
                                    <p:anim calcmode="lin" valueType="num">
                                      <p:cBhvr>
                                        <p:cTn id="27" dur="675" decel="100000" fill="hold"/>
                                        <p:tgtEl>
                                          <p:spTgt spid="4"/>
                                        </p:tgtEl>
                                        <p:attrNameLst>
                                          <p:attrName>ppt_y</p:attrName>
                                        </p:attrNameLst>
                                      </p:cBhvr>
                                      <p:tavLst>
                                        <p:tav tm="0">
                                          <p:val>
                                            <p:strVal val="#ppt_y+1"/>
                                          </p:val>
                                        </p:tav>
                                        <p:tav tm="100000">
                                          <p:val>
                                            <p:strVal val="#ppt_y-.03"/>
                                          </p:val>
                                        </p:tav>
                                      </p:tavLst>
                                    </p:anim>
                                    <p:anim calcmode="lin" valueType="num">
                                      <p:cBhvr>
                                        <p:cTn id="28" dur="75" accel="100000" fill="hold">
                                          <p:stCondLst>
                                            <p:cond delay="675"/>
                                          </p:stCondLst>
                                        </p:cTn>
                                        <p:tgtEl>
                                          <p:spTgt spid="4"/>
                                        </p:tgtEl>
                                        <p:attrNameLst>
                                          <p:attrName>ppt_y</p:attrName>
                                        </p:attrNameLst>
                                      </p:cBhvr>
                                      <p:tavLst>
                                        <p:tav tm="0">
                                          <p:val>
                                            <p:strVal val="#ppt_y-.03"/>
                                          </p:val>
                                        </p:tav>
                                        <p:tav tm="100000">
                                          <p:val>
                                            <p:strVal val="#ppt_y"/>
                                          </p:val>
                                        </p:tav>
                                      </p:tavLst>
                                    </p:anim>
                                  </p:childTnLst>
                                </p:cTn>
                              </p:par>
                              <p:par>
                                <p:cTn id="29" presetID="37" presetClass="entr" presetSubtype="0" fill="hold" nodeType="withEffect">
                                  <p:stCondLst>
                                    <p:cond delay="750"/>
                                  </p:stCondLst>
                                  <p:childTnLst>
                                    <p:set>
                                      <p:cBhvr>
                                        <p:cTn id="30" dur="1" fill="hold">
                                          <p:stCondLst>
                                            <p:cond delay="0"/>
                                          </p:stCondLst>
                                        </p:cTn>
                                        <p:tgtEl>
                                          <p:spTgt spid="5"/>
                                        </p:tgtEl>
                                        <p:attrNameLst>
                                          <p:attrName>style.visibility</p:attrName>
                                        </p:attrNameLst>
                                      </p:cBhvr>
                                      <p:to>
                                        <p:strVal val="visible"/>
                                      </p:to>
                                    </p:set>
                                    <p:animEffect transition="in" filter="fade">
                                      <p:cBhvr>
                                        <p:cTn id="31" dur="750"/>
                                        <p:tgtEl>
                                          <p:spTgt spid="5"/>
                                        </p:tgtEl>
                                      </p:cBhvr>
                                    </p:animEffect>
                                    <p:anim calcmode="lin" valueType="num">
                                      <p:cBhvr>
                                        <p:cTn id="32" dur="750" fill="hold"/>
                                        <p:tgtEl>
                                          <p:spTgt spid="5"/>
                                        </p:tgtEl>
                                        <p:attrNameLst>
                                          <p:attrName>ppt_x</p:attrName>
                                        </p:attrNameLst>
                                      </p:cBhvr>
                                      <p:tavLst>
                                        <p:tav tm="0">
                                          <p:val>
                                            <p:strVal val="#ppt_x"/>
                                          </p:val>
                                        </p:tav>
                                        <p:tav tm="100000">
                                          <p:val>
                                            <p:strVal val="#ppt_x"/>
                                          </p:val>
                                        </p:tav>
                                      </p:tavLst>
                                    </p:anim>
                                    <p:anim calcmode="lin" valueType="num">
                                      <p:cBhvr>
                                        <p:cTn id="33" dur="675" decel="100000" fill="hold"/>
                                        <p:tgtEl>
                                          <p:spTgt spid="5"/>
                                        </p:tgtEl>
                                        <p:attrNameLst>
                                          <p:attrName>ppt_y</p:attrName>
                                        </p:attrNameLst>
                                      </p:cBhvr>
                                      <p:tavLst>
                                        <p:tav tm="0">
                                          <p:val>
                                            <p:strVal val="#ppt_y+1"/>
                                          </p:val>
                                        </p:tav>
                                        <p:tav tm="100000">
                                          <p:val>
                                            <p:strVal val="#ppt_y-.03"/>
                                          </p:val>
                                        </p:tav>
                                      </p:tavLst>
                                    </p:anim>
                                    <p:anim calcmode="lin" valueType="num">
                                      <p:cBhvr>
                                        <p:cTn id="34" dur="75" accel="100000" fill="hold">
                                          <p:stCondLst>
                                            <p:cond delay="675"/>
                                          </p:stCondLst>
                                        </p:cTn>
                                        <p:tgtEl>
                                          <p:spTgt spid="5"/>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812C3CCD-162B-C34A-7935-898D6F4F4C33}"/>
              </a:ext>
            </a:extLst>
          </p:cNvPr>
          <p:cNvSpPr/>
          <p:nvPr/>
        </p:nvSpPr>
        <p:spPr>
          <a:xfrm>
            <a:off x="-2234" y="0"/>
            <a:ext cx="933307" cy="9333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200"/>
          </a:p>
        </p:txBody>
      </p:sp>
      <p:pic>
        <p:nvPicPr>
          <p:cNvPr id="4" name="Picture 3">
            <a:extLst>
              <a:ext uri="{FF2B5EF4-FFF2-40B4-BE49-F238E27FC236}">
                <a16:creationId xmlns:a16="http://schemas.microsoft.com/office/drawing/2014/main" id="{EC9CD14F-9B41-CBB1-5DC0-0DEFEA0C212A}"/>
              </a:ext>
            </a:extLst>
          </p:cNvPr>
          <p:cNvPicPr>
            <a:picLocks noChangeAspect="1"/>
          </p:cNvPicPr>
          <p:nvPr/>
        </p:nvPicPr>
        <p:blipFill rotWithShape="1">
          <a:blip r:embed="rId2">
            <a:duotone>
              <a:prstClr val="black"/>
              <a:srgbClr val="5A5A5A">
                <a:tint val="45000"/>
                <a:satMod val="400000"/>
              </a:srgbClr>
            </a:duotone>
          </a:blip>
          <a:srcRect l="19472" r="19763" b="16966"/>
          <a:stretch/>
        </p:blipFill>
        <p:spPr>
          <a:xfrm>
            <a:off x="123964" y="274217"/>
            <a:ext cx="625393" cy="394242"/>
          </a:xfrm>
          <a:prstGeom prst="rect">
            <a:avLst/>
          </a:prstGeom>
        </p:spPr>
      </p:pic>
      <p:sp>
        <p:nvSpPr>
          <p:cNvPr id="8" name="Rectangle 7">
            <a:extLst>
              <a:ext uri="{FF2B5EF4-FFF2-40B4-BE49-F238E27FC236}">
                <a16:creationId xmlns:a16="http://schemas.microsoft.com/office/drawing/2014/main" id="{458464AF-1A6A-684A-5B68-41C94C9C23D0}"/>
              </a:ext>
            </a:extLst>
          </p:cNvPr>
          <p:cNvSpPr/>
          <p:nvPr/>
        </p:nvSpPr>
        <p:spPr>
          <a:xfrm>
            <a:off x="2235" y="0"/>
            <a:ext cx="12192000" cy="6858000"/>
          </a:xfrm>
          <a:prstGeom prst="rect">
            <a:avLst/>
          </a:prstGeom>
          <a:blipFill dpi="0" rotWithShape="1">
            <a:blip r:embed="rId3">
              <a:alphaModFix amt="98000"/>
            </a:blip>
            <a:srcRect/>
            <a:stretch>
              <a:fillRect l="-1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34" dirty="0"/>
          </a:p>
        </p:txBody>
      </p:sp>
      <p:sp>
        <p:nvSpPr>
          <p:cNvPr id="9" name="Rectangle 8">
            <a:extLst>
              <a:ext uri="{FF2B5EF4-FFF2-40B4-BE49-F238E27FC236}">
                <a16:creationId xmlns:a16="http://schemas.microsoft.com/office/drawing/2014/main" id="{44DAF7F1-3B82-7296-169F-E5C36A243966}"/>
              </a:ext>
            </a:extLst>
          </p:cNvPr>
          <p:cNvSpPr/>
          <p:nvPr/>
        </p:nvSpPr>
        <p:spPr>
          <a:xfrm>
            <a:off x="1117" y="0"/>
            <a:ext cx="12194234" cy="6858000"/>
          </a:xfrm>
          <a:prstGeom prst="rect">
            <a:avLst/>
          </a:prstGeom>
          <a:solidFill>
            <a:schemeClr val="bg1">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 name="Group 1">
            <a:extLst>
              <a:ext uri="{FF2B5EF4-FFF2-40B4-BE49-F238E27FC236}">
                <a16:creationId xmlns:a16="http://schemas.microsoft.com/office/drawing/2014/main" id="{DA785045-528E-DDE4-B6E5-B354F1E9B48A}"/>
              </a:ext>
            </a:extLst>
          </p:cNvPr>
          <p:cNvGrpSpPr/>
          <p:nvPr/>
        </p:nvGrpSpPr>
        <p:grpSpPr>
          <a:xfrm>
            <a:off x="380315" y="2417910"/>
            <a:ext cx="1831382" cy="2233147"/>
            <a:chOff x="380315" y="2417910"/>
            <a:chExt cx="1831382" cy="2233147"/>
          </a:xfrm>
        </p:grpSpPr>
        <p:cxnSp>
          <p:nvCxnSpPr>
            <p:cNvPr id="12" name="Straight Connector 11">
              <a:extLst>
                <a:ext uri="{FF2B5EF4-FFF2-40B4-BE49-F238E27FC236}">
                  <a16:creationId xmlns:a16="http://schemas.microsoft.com/office/drawing/2014/main" id="{E1F192C8-F388-BB30-BA1B-D175C5D56807}"/>
                </a:ext>
              </a:extLst>
            </p:cNvPr>
            <p:cNvCxnSpPr>
              <a:cxnSpLocks/>
              <a:stCxn id="76" idx="4"/>
            </p:cNvCxnSpPr>
            <p:nvPr/>
          </p:nvCxnSpPr>
          <p:spPr>
            <a:xfrm>
              <a:off x="1457257" y="3047477"/>
              <a:ext cx="0" cy="978833"/>
            </a:xfrm>
            <a:prstGeom prst="line">
              <a:avLst/>
            </a:prstGeom>
            <a:ln cap="rnd">
              <a:solidFill>
                <a:schemeClr val="tx1"/>
              </a:solidFill>
              <a:tailEnd type="oval"/>
            </a:ln>
          </p:spPr>
          <p:style>
            <a:lnRef idx="2">
              <a:schemeClr val="accent1"/>
            </a:lnRef>
            <a:fillRef idx="0">
              <a:schemeClr val="accent1"/>
            </a:fillRef>
            <a:effectRef idx="1">
              <a:schemeClr val="accent1"/>
            </a:effectRef>
            <a:fontRef idx="minor">
              <a:schemeClr val="tx1"/>
            </a:fontRef>
          </p:style>
        </p:cxnSp>
        <p:sp>
          <p:nvSpPr>
            <p:cNvPr id="13" name="Rectangle 12">
              <a:extLst>
                <a:ext uri="{FF2B5EF4-FFF2-40B4-BE49-F238E27FC236}">
                  <a16:creationId xmlns:a16="http://schemas.microsoft.com/office/drawing/2014/main" id="{09907F6C-96DF-90F3-722C-D827B192F574}"/>
                </a:ext>
              </a:extLst>
            </p:cNvPr>
            <p:cNvSpPr/>
            <p:nvPr/>
          </p:nvSpPr>
          <p:spPr>
            <a:xfrm>
              <a:off x="380315" y="4097059"/>
              <a:ext cx="1831382" cy="553998"/>
            </a:xfrm>
            <a:prstGeom prst="rect">
              <a:avLst/>
            </a:prstGeom>
          </p:spPr>
          <p:txBody>
            <a:bodyPr wrap="square">
              <a:spAutoFit/>
            </a:bodyPr>
            <a:lstStyle/>
            <a:p>
              <a:pPr algn="ctr">
                <a:spcBef>
                  <a:spcPts val="300"/>
                </a:spcBef>
                <a:spcAft>
                  <a:spcPts val="300"/>
                </a:spcAft>
              </a:pPr>
              <a:r>
                <a:rPr lang="en-US" sz="1000" b="1" dirty="0">
                  <a:latin typeface="Poppins" panose="00000500000000000000" pitchFamily="2" charset="0"/>
                  <a:cs typeface="Poppins" panose="00000500000000000000" pitchFamily="2" charset="0"/>
                </a:rPr>
                <a:t>Design Is A Great Resource For Companies And Office Building</a:t>
              </a:r>
            </a:p>
          </p:txBody>
        </p:sp>
        <p:grpSp>
          <p:nvGrpSpPr>
            <p:cNvPr id="35" name="Group 34">
              <a:extLst>
                <a:ext uri="{FF2B5EF4-FFF2-40B4-BE49-F238E27FC236}">
                  <a16:creationId xmlns:a16="http://schemas.microsoft.com/office/drawing/2014/main" id="{917DB827-703D-C3F3-82BE-481B37780F52}"/>
                </a:ext>
              </a:extLst>
            </p:cNvPr>
            <p:cNvGrpSpPr/>
            <p:nvPr/>
          </p:nvGrpSpPr>
          <p:grpSpPr>
            <a:xfrm>
              <a:off x="1039595" y="2417910"/>
              <a:ext cx="835325" cy="835324"/>
              <a:chOff x="2045634" y="2417910"/>
              <a:chExt cx="835325" cy="835324"/>
            </a:xfrm>
          </p:grpSpPr>
          <p:sp>
            <p:nvSpPr>
              <p:cNvPr id="75" name="Oval 74">
                <a:extLst>
                  <a:ext uri="{FF2B5EF4-FFF2-40B4-BE49-F238E27FC236}">
                    <a16:creationId xmlns:a16="http://schemas.microsoft.com/office/drawing/2014/main" id="{B5B4678A-72E7-C85A-D3F1-446203E8F4D5}"/>
                  </a:ext>
                </a:extLst>
              </p:cNvPr>
              <p:cNvSpPr/>
              <p:nvPr/>
            </p:nvSpPr>
            <p:spPr>
              <a:xfrm>
                <a:off x="2045634" y="2417910"/>
                <a:ext cx="835325" cy="835324"/>
              </a:xfrm>
              <a:prstGeom prst="ellipse">
                <a:avLst/>
              </a:prstGeom>
              <a:solidFill>
                <a:schemeClr val="bg1"/>
              </a:solidFill>
              <a:ln>
                <a:noFill/>
              </a:ln>
              <a:effectLst>
                <a:outerShdw blurRad="228600" dist="63500" dir="5400000" algn="ctr" rotWithShape="0">
                  <a:prstClr val="black">
                    <a:alpha val="22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b="1">
                  <a:latin typeface="Poppins" panose="00000500000000000000" pitchFamily="2" charset="0"/>
                  <a:cs typeface="Poppins" panose="00000500000000000000" pitchFamily="2" charset="0"/>
                </a:endParaRPr>
              </a:p>
            </p:txBody>
          </p:sp>
          <p:sp>
            <p:nvSpPr>
              <p:cNvPr id="76" name="Oval 75">
                <a:extLst>
                  <a:ext uri="{FF2B5EF4-FFF2-40B4-BE49-F238E27FC236}">
                    <a16:creationId xmlns:a16="http://schemas.microsoft.com/office/drawing/2014/main" id="{D294A6BC-F67C-9E58-7F7E-12692BDD8F3B}"/>
                  </a:ext>
                </a:extLst>
              </p:cNvPr>
              <p:cNvSpPr/>
              <p:nvPr/>
            </p:nvSpPr>
            <p:spPr>
              <a:xfrm>
                <a:off x="2251391" y="2623667"/>
                <a:ext cx="423810" cy="423810"/>
              </a:xfrm>
              <a:prstGeom prst="ellipse">
                <a:avLst/>
              </a:prstGeom>
              <a:solidFill>
                <a:schemeClr val="tx1">
                  <a:lumMod val="50000"/>
                  <a:lumOff val="50000"/>
                </a:schemeClr>
              </a:solidFill>
              <a:ln>
                <a:noFill/>
              </a:ln>
              <a:effectLst>
                <a:outerShdw blurRad="101600" algn="ctr" rotWithShape="0">
                  <a:prstClr val="black">
                    <a:alpha val="3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b="1">
                  <a:latin typeface="Poppins" panose="00000500000000000000" pitchFamily="2" charset="0"/>
                  <a:cs typeface="Poppins" panose="00000500000000000000" pitchFamily="2" charset="0"/>
                </a:endParaRPr>
              </a:p>
            </p:txBody>
          </p:sp>
          <p:sp>
            <p:nvSpPr>
              <p:cNvPr id="77" name="TextBox 76">
                <a:extLst>
                  <a:ext uri="{FF2B5EF4-FFF2-40B4-BE49-F238E27FC236}">
                    <a16:creationId xmlns:a16="http://schemas.microsoft.com/office/drawing/2014/main" id="{1786DA7D-7730-DF78-B598-C98E0113F995}"/>
                  </a:ext>
                </a:extLst>
              </p:cNvPr>
              <p:cNvSpPr txBox="1"/>
              <p:nvPr/>
            </p:nvSpPr>
            <p:spPr>
              <a:xfrm>
                <a:off x="2265967" y="2683535"/>
                <a:ext cx="394660" cy="338554"/>
              </a:xfrm>
              <a:prstGeom prst="rect">
                <a:avLst/>
              </a:prstGeom>
              <a:noFill/>
            </p:spPr>
            <p:txBody>
              <a:bodyPr wrap="none" rtlCol="0">
                <a:spAutoFit/>
              </a:bodyPr>
              <a:lstStyle/>
              <a:p>
                <a:pPr algn="ctr"/>
                <a:r>
                  <a:rPr lang="en-US" sz="1600" b="1" dirty="0">
                    <a:solidFill>
                      <a:schemeClr val="bg1"/>
                    </a:solidFill>
                    <a:latin typeface="Poppins" panose="00000500000000000000" pitchFamily="2" charset="0"/>
                    <a:cs typeface="Poppins" panose="00000500000000000000" pitchFamily="2" charset="0"/>
                  </a:rPr>
                  <a:t>01</a:t>
                </a:r>
                <a:endParaRPr lang="en-PK" sz="1600" b="1" dirty="0">
                  <a:solidFill>
                    <a:schemeClr val="bg1"/>
                  </a:solidFill>
                  <a:latin typeface="Poppins" panose="00000500000000000000" pitchFamily="2" charset="0"/>
                  <a:cs typeface="Poppins" panose="00000500000000000000" pitchFamily="2" charset="0"/>
                </a:endParaRPr>
              </a:p>
            </p:txBody>
          </p:sp>
        </p:grpSp>
      </p:grpSp>
      <p:grpSp>
        <p:nvGrpSpPr>
          <p:cNvPr id="5" name="Group 4">
            <a:extLst>
              <a:ext uri="{FF2B5EF4-FFF2-40B4-BE49-F238E27FC236}">
                <a16:creationId xmlns:a16="http://schemas.microsoft.com/office/drawing/2014/main" id="{460773E2-CE47-A270-AE31-D09C1EEA7D53}"/>
              </a:ext>
            </a:extLst>
          </p:cNvPr>
          <p:cNvGrpSpPr/>
          <p:nvPr/>
        </p:nvGrpSpPr>
        <p:grpSpPr>
          <a:xfrm>
            <a:off x="1746107" y="2417910"/>
            <a:ext cx="1717440" cy="2891610"/>
            <a:chOff x="1746107" y="2417910"/>
            <a:chExt cx="1717440" cy="2891610"/>
          </a:xfrm>
        </p:grpSpPr>
        <p:cxnSp>
          <p:nvCxnSpPr>
            <p:cNvPr id="14" name="Straight Connector 13">
              <a:extLst>
                <a:ext uri="{FF2B5EF4-FFF2-40B4-BE49-F238E27FC236}">
                  <a16:creationId xmlns:a16="http://schemas.microsoft.com/office/drawing/2014/main" id="{E41CBD24-065A-8EF9-139E-2166AD58C3E0}"/>
                </a:ext>
              </a:extLst>
            </p:cNvPr>
            <p:cNvCxnSpPr>
              <a:cxnSpLocks/>
              <a:stCxn id="73" idx="4"/>
            </p:cNvCxnSpPr>
            <p:nvPr/>
          </p:nvCxnSpPr>
          <p:spPr>
            <a:xfrm>
              <a:off x="2617502" y="3047477"/>
              <a:ext cx="0" cy="1775983"/>
            </a:xfrm>
            <a:prstGeom prst="line">
              <a:avLst/>
            </a:prstGeom>
            <a:ln cap="rnd">
              <a:solidFill>
                <a:schemeClr val="tx1"/>
              </a:solidFill>
              <a:tailEnd type="oval"/>
            </a:ln>
          </p:spPr>
          <p:style>
            <a:lnRef idx="2">
              <a:schemeClr val="accent1"/>
            </a:lnRef>
            <a:fillRef idx="0">
              <a:schemeClr val="accent1"/>
            </a:fillRef>
            <a:effectRef idx="1">
              <a:schemeClr val="accent1"/>
            </a:effectRef>
            <a:fontRef idx="minor">
              <a:schemeClr val="tx1"/>
            </a:fontRef>
          </p:style>
        </p:cxnSp>
        <p:sp>
          <p:nvSpPr>
            <p:cNvPr id="15" name="Rectangle 14">
              <a:extLst>
                <a:ext uri="{FF2B5EF4-FFF2-40B4-BE49-F238E27FC236}">
                  <a16:creationId xmlns:a16="http://schemas.microsoft.com/office/drawing/2014/main" id="{0BE1B595-2D57-04F7-F1AD-397D7C5BA363}"/>
                </a:ext>
              </a:extLst>
            </p:cNvPr>
            <p:cNvSpPr/>
            <p:nvPr/>
          </p:nvSpPr>
          <p:spPr>
            <a:xfrm>
              <a:off x="1746107" y="4909410"/>
              <a:ext cx="1717440" cy="400110"/>
            </a:xfrm>
            <a:prstGeom prst="rect">
              <a:avLst/>
            </a:prstGeom>
          </p:spPr>
          <p:txBody>
            <a:bodyPr wrap="square">
              <a:spAutoFit/>
            </a:bodyPr>
            <a:lstStyle/>
            <a:p>
              <a:pPr algn="ctr">
                <a:spcBef>
                  <a:spcPts val="300"/>
                </a:spcBef>
                <a:spcAft>
                  <a:spcPts val="300"/>
                </a:spcAft>
              </a:pPr>
              <a:r>
                <a:rPr lang="en-US" sz="1000" b="1" dirty="0">
                  <a:latin typeface="Poppins" panose="00000500000000000000" pitchFamily="2" charset="0"/>
                  <a:cs typeface="Poppins" panose="00000500000000000000" pitchFamily="2" charset="0"/>
                </a:rPr>
                <a:t>Development Of Strategic Retail Spaces</a:t>
              </a:r>
            </a:p>
          </p:txBody>
        </p:sp>
        <p:grpSp>
          <p:nvGrpSpPr>
            <p:cNvPr id="36" name="Group 35">
              <a:extLst>
                <a:ext uri="{FF2B5EF4-FFF2-40B4-BE49-F238E27FC236}">
                  <a16:creationId xmlns:a16="http://schemas.microsoft.com/office/drawing/2014/main" id="{EAECB517-E914-0A71-EBCD-7B93127EA2E7}"/>
                </a:ext>
              </a:extLst>
            </p:cNvPr>
            <p:cNvGrpSpPr/>
            <p:nvPr/>
          </p:nvGrpSpPr>
          <p:grpSpPr>
            <a:xfrm>
              <a:off x="2199840" y="2417910"/>
              <a:ext cx="835325" cy="835324"/>
              <a:chOff x="2953444" y="2417910"/>
              <a:chExt cx="835325" cy="835324"/>
            </a:xfrm>
          </p:grpSpPr>
          <p:sp>
            <p:nvSpPr>
              <p:cNvPr id="72" name="Oval 71">
                <a:extLst>
                  <a:ext uri="{FF2B5EF4-FFF2-40B4-BE49-F238E27FC236}">
                    <a16:creationId xmlns:a16="http://schemas.microsoft.com/office/drawing/2014/main" id="{B23C0039-E7BD-B3A8-5AAB-30E74405DB42}"/>
                  </a:ext>
                </a:extLst>
              </p:cNvPr>
              <p:cNvSpPr/>
              <p:nvPr/>
            </p:nvSpPr>
            <p:spPr>
              <a:xfrm>
                <a:off x="2953444" y="2417910"/>
                <a:ext cx="835325" cy="835324"/>
              </a:xfrm>
              <a:prstGeom prst="ellipse">
                <a:avLst/>
              </a:prstGeom>
              <a:solidFill>
                <a:srgbClr val="FFFFFF"/>
              </a:solidFill>
              <a:ln>
                <a:noFill/>
              </a:ln>
              <a:effectLst>
                <a:outerShdw blurRad="228600" dist="63500" dir="5400000" algn="ctr" rotWithShape="0">
                  <a:prstClr val="black">
                    <a:alpha val="22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b="1">
                  <a:latin typeface="Poppins" panose="00000500000000000000" pitchFamily="2" charset="0"/>
                  <a:cs typeface="Poppins" panose="00000500000000000000" pitchFamily="2" charset="0"/>
                </a:endParaRPr>
              </a:p>
            </p:txBody>
          </p:sp>
          <p:sp>
            <p:nvSpPr>
              <p:cNvPr id="73" name="Oval 72">
                <a:extLst>
                  <a:ext uri="{FF2B5EF4-FFF2-40B4-BE49-F238E27FC236}">
                    <a16:creationId xmlns:a16="http://schemas.microsoft.com/office/drawing/2014/main" id="{796B17E9-2F03-7790-BC71-A18FD8258DC8}"/>
                  </a:ext>
                </a:extLst>
              </p:cNvPr>
              <p:cNvSpPr/>
              <p:nvPr/>
            </p:nvSpPr>
            <p:spPr>
              <a:xfrm>
                <a:off x="3159201" y="2623667"/>
                <a:ext cx="423810" cy="423810"/>
              </a:xfrm>
              <a:prstGeom prst="ellipse">
                <a:avLst/>
              </a:prstGeom>
              <a:solidFill>
                <a:schemeClr val="tx1">
                  <a:lumMod val="50000"/>
                  <a:lumOff val="50000"/>
                </a:schemeClr>
              </a:solidFill>
              <a:ln>
                <a:noFill/>
              </a:ln>
              <a:effectLst>
                <a:outerShdw blurRad="101600" algn="ctr" rotWithShape="0">
                  <a:prstClr val="black">
                    <a:alpha val="3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b="1">
                  <a:latin typeface="Poppins" panose="00000500000000000000" pitchFamily="2" charset="0"/>
                  <a:cs typeface="Poppins" panose="00000500000000000000" pitchFamily="2" charset="0"/>
                </a:endParaRPr>
              </a:p>
            </p:txBody>
          </p:sp>
          <p:sp>
            <p:nvSpPr>
              <p:cNvPr id="74" name="TextBox 73">
                <a:extLst>
                  <a:ext uri="{FF2B5EF4-FFF2-40B4-BE49-F238E27FC236}">
                    <a16:creationId xmlns:a16="http://schemas.microsoft.com/office/drawing/2014/main" id="{6AD61879-2A61-DF19-37AD-FFD836F77D39}"/>
                  </a:ext>
                </a:extLst>
              </p:cNvPr>
              <p:cNvSpPr txBox="1"/>
              <p:nvPr/>
            </p:nvSpPr>
            <p:spPr>
              <a:xfrm>
                <a:off x="3153740" y="2683535"/>
                <a:ext cx="434735" cy="338554"/>
              </a:xfrm>
              <a:prstGeom prst="rect">
                <a:avLst/>
              </a:prstGeom>
              <a:noFill/>
            </p:spPr>
            <p:txBody>
              <a:bodyPr wrap="none" rtlCol="0">
                <a:spAutoFit/>
              </a:bodyPr>
              <a:lstStyle/>
              <a:p>
                <a:pPr algn="ctr"/>
                <a:r>
                  <a:rPr lang="en-US" sz="1600" b="1" dirty="0">
                    <a:solidFill>
                      <a:schemeClr val="bg1"/>
                    </a:solidFill>
                    <a:latin typeface="Poppins" panose="00000500000000000000" pitchFamily="2" charset="0"/>
                    <a:cs typeface="Poppins" panose="00000500000000000000" pitchFamily="2" charset="0"/>
                  </a:rPr>
                  <a:t>02</a:t>
                </a:r>
                <a:endParaRPr lang="en-PK" sz="1600" b="1" dirty="0">
                  <a:solidFill>
                    <a:schemeClr val="bg1"/>
                  </a:solidFill>
                  <a:latin typeface="Poppins" panose="00000500000000000000" pitchFamily="2" charset="0"/>
                  <a:cs typeface="Poppins" panose="00000500000000000000" pitchFamily="2" charset="0"/>
                </a:endParaRPr>
              </a:p>
            </p:txBody>
          </p:sp>
        </p:grpSp>
      </p:grpSp>
      <p:grpSp>
        <p:nvGrpSpPr>
          <p:cNvPr id="6" name="Group 5">
            <a:extLst>
              <a:ext uri="{FF2B5EF4-FFF2-40B4-BE49-F238E27FC236}">
                <a16:creationId xmlns:a16="http://schemas.microsoft.com/office/drawing/2014/main" id="{DDCD9D3F-3457-A4C9-EA28-7D8DCC6B0E64}"/>
              </a:ext>
            </a:extLst>
          </p:cNvPr>
          <p:cNvGrpSpPr/>
          <p:nvPr/>
        </p:nvGrpSpPr>
        <p:grpSpPr>
          <a:xfrm>
            <a:off x="2926343" y="2417910"/>
            <a:ext cx="1717440" cy="1848659"/>
            <a:chOff x="2926343" y="2417910"/>
            <a:chExt cx="1717440" cy="1848659"/>
          </a:xfrm>
        </p:grpSpPr>
        <p:sp>
          <p:nvSpPr>
            <p:cNvPr id="18" name="Rectangle 17">
              <a:extLst>
                <a:ext uri="{FF2B5EF4-FFF2-40B4-BE49-F238E27FC236}">
                  <a16:creationId xmlns:a16="http://schemas.microsoft.com/office/drawing/2014/main" id="{01A5AA57-6D81-D950-73B1-F5ECA91A9F1A}"/>
                </a:ext>
              </a:extLst>
            </p:cNvPr>
            <p:cNvSpPr/>
            <p:nvPr/>
          </p:nvSpPr>
          <p:spPr>
            <a:xfrm>
              <a:off x="2926343" y="3866459"/>
              <a:ext cx="1717440" cy="400110"/>
            </a:xfrm>
            <a:prstGeom prst="rect">
              <a:avLst/>
            </a:prstGeom>
          </p:spPr>
          <p:txBody>
            <a:bodyPr wrap="square">
              <a:spAutoFit/>
            </a:bodyPr>
            <a:lstStyle/>
            <a:p>
              <a:pPr algn="ctr">
                <a:spcBef>
                  <a:spcPts val="300"/>
                </a:spcBef>
                <a:spcAft>
                  <a:spcPts val="300"/>
                </a:spcAft>
              </a:pPr>
              <a:r>
                <a:rPr lang="en-US" sz="1000" b="1" dirty="0">
                  <a:latin typeface="Poppins" panose="00000500000000000000" pitchFamily="2" charset="0"/>
                  <a:cs typeface="Poppins" panose="00000500000000000000" pitchFamily="2" charset="0"/>
                </a:rPr>
                <a:t>Creating Creative Marketing Spaces</a:t>
              </a:r>
            </a:p>
          </p:txBody>
        </p:sp>
        <p:cxnSp>
          <p:nvCxnSpPr>
            <p:cNvPr id="32" name="Straight Connector 31">
              <a:extLst>
                <a:ext uri="{FF2B5EF4-FFF2-40B4-BE49-F238E27FC236}">
                  <a16:creationId xmlns:a16="http://schemas.microsoft.com/office/drawing/2014/main" id="{3B8E179D-7B40-B387-FA5D-F373B167EB0B}"/>
                </a:ext>
              </a:extLst>
            </p:cNvPr>
            <p:cNvCxnSpPr>
              <a:cxnSpLocks/>
              <a:stCxn id="70" idx="4"/>
            </p:cNvCxnSpPr>
            <p:nvPr/>
          </p:nvCxnSpPr>
          <p:spPr>
            <a:xfrm>
              <a:off x="3777746" y="3047477"/>
              <a:ext cx="0" cy="729186"/>
            </a:xfrm>
            <a:prstGeom prst="line">
              <a:avLst/>
            </a:prstGeom>
            <a:ln cap="rnd">
              <a:solidFill>
                <a:schemeClr val="tx1"/>
              </a:solidFill>
              <a:tailEnd type="oval"/>
            </a:ln>
          </p:spPr>
          <p:style>
            <a:lnRef idx="2">
              <a:schemeClr val="accent1"/>
            </a:lnRef>
            <a:fillRef idx="0">
              <a:schemeClr val="accent1"/>
            </a:fillRef>
            <a:effectRef idx="1">
              <a:schemeClr val="accent1"/>
            </a:effectRef>
            <a:fontRef idx="minor">
              <a:schemeClr val="tx1"/>
            </a:fontRef>
          </p:style>
        </p:cxnSp>
        <p:grpSp>
          <p:nvGrpSpPr>
            <p:cNvPr id="37" name="Group 36">
              <a:extLst>
                <a:ext uri="{FF2B5EF4-FFF2-40B4-BE49-F238E27FC236}">
                  <a16:creationId xmlns:a16="http://schemas.microsoft.com/office/drawing/2014/main" id="{76DF76BB-A1C3-73C9-BC85-B6FD537EBC0C}"/>
                </a:ext>
              </a:extLst>
            </p:cNvPr>
            <p:cNvGrpSpPr/>
            <p:nvPr/>
          </p:nvGrpSpPr>
          <p:grpSpPr>
            <a:xfrm>
              <a:off x="3360085" y="2417910"/>
              <a:ext cx="835325" cy="835324"/>
              <a:chOff x="3861255" y="2417910"/>
              <a:chExt cx="835325" cy="835324"/>
            </a:xfrm>
          </p:grpSpPr>
          <p:sp>
            <p:nvSpPr>
              <p:cNvPr id="69" name="Oval 68">
                <a:extLst>
                  <a:ext uri="{FF2B5EF4-FFF2-40B4-BE49-F238E27FC236}">
                    <a16:creationId xmlns:a16="http://schemas.microsoft.com/office/drawing/2014/main" id="{1C4D10AF-C5FF-F4B9-9B20-10EEEE5C8423}"/>
                  </a:ext>
                </a:extLst>
              </p:cNvPr>
              <p:cNvSpPr/>
              <p:nvPr/>
            </p:nvSpPr>
            <p:spPr>
              <a:xfrm>
                <a:off x="3861255" y="2417910"/>
                <a:ext cx="835325" cy="835324"/>
              </a:xfrm>
              <a:prstGeom prst="ellipse">
                <a:avLst/>
              </a:prstGeom>
              <a:solidFill>
                <a:srgbClr val="FFFFFF"/>
              </a:solidFill>
              <a:ln>
                <a:noFill/>
              </a:ln>
              <a:effectLst>
                <a:outerShdw blurRad="228600" dist="63500" dir="5400000" algn="ctr" rotWithShape="0">
                  <a:prstClr val="black">
                    <a:alpha val="22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b="1">
                  <a:latin typeface="Poppins" panose="00000500000000000000" pitchFamily="2" charset="0"/>
                  <a:cs typeface="Poppins" panose="00000500000000000000" pitchFamily="2" charset="0"/>
                </a:endParaRPr>
              </a:p>
            </p:txBody>
          </p:sp>
          <p:sp>
            <p:nvSpPr>
              <p:cNvPr id="70" name="Oval 69">
                <a:extLst>
                  <a:ext uri="{FF2B5EF4-FFF2-40B4-BE49-F238E27FC236}">
                    <a16:creationId xmlns:a16="http://schemas.microsoft.com/office/drawing/2014/main" id="{EA5D636D-1D74-E324-99DE-9FE9AC746A69}"/>
                  </a:ext>
                </a:extLst>
              </p:cNvPr>
              <p:cNvSpPr/>
              <p:nvPr/>
            </p:nvSpPr>
            <p:spPr>
              <a:xfrm>
                <a:off x="4067011" y="2623667"/>
                <a:ext cx="423810" cy="423810"/>
              </a:xfrm>
              <a:prstGeom prst="ellipse">
                <a:avLst/>
              </a:prstGeom>
              <a:solidFill>
                <a:schemeClr val="tx1">
                  <a:lumMod val="50000"/>
                  <a:lumOff val="50000"/>
                </a:schemeClr>
              </a:solidFill>
              <a:ln>
                <a:noFill/>
              </a:ln>
              <a:effectLst>
                <a:outerShdw blurRad="101600" algn="ctr" rotWithShape="0">
                  <a:prstClr val="black">
                    <a:alpha val="3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b="1">
                  <a:latin typeface="Poppins" panose="00000500000000000000" pitchFamily="2" charset="0"/>
                  <a:cs typeface="Poppins" panose="00000500000000000000" pitchFamily="2" charset="0"/>
                </a:endParaRPr>
              </a:p>
            </p:txBody>
          </p:sp>
          <p:sp>
            <p:nvSpPr>
              <p:cNvPr id="71" name="TextBox 70">
                <a:extLst>
                  <a:ext uri="{FF2B5EF4-FFF2-40B4-BE49-F238E27FC236}">
                    <a16:creationId xmlns:a16="http://schemas.microsoft.com/office/drawing/2014/main" id="{E67443B3-1566-8F6A-E76D-307B0EDA01E4}"/>
                  </a:ext>
                </a:extLst>
              </p:cNvPr>
              <p:cNvSpPr txBox="1"/>
              <p:nvPr/>
            </p:nvSpPr>
            <p:spPr>
              <a:xfrm>
                <a:off x="4058345" y="2683535"/>
                <a:ext cx="441147" cy="338554"/>
              </a:xfrm>
              <a:prstGeom prst="rect">
                <a:avLst/>
              </a:prstGeom>
              <a:noFill/>
            </p:spPr>
            <p:txBody>
              <a:bodyPr wrap="none" rtlCol="0">
                <a:spAutoFit/>
              </a:bodyPr>
              <a:lstStyle/>
              <a:p>
                <a:pPr algn="ctr"/>
                <a:r>
                  <a:rPr lang="en-US" sz="1600" b="1" dirty="0">
                    <a:solidFill>
                      <a:schemeClr val="bg1"/>
                    </a:solidFill>
                    <a:latin typeface="Poppins" panose="00000500000000000000" pitchFamily="2" charset="0"/>
                    <a:cs typeface="Poppins" panose="00000500000000000000" pitchFamily="2" charset="0"/>
                  </a:rPr>
                  <a:t>03</a:t>
                </a:r>
                <a:endParaRPr lang="en-PK" sz="1600" b="1" dirty="0">
                  <a:solidFill>
                    <a:schemeClr val="bg1"/>
                  </a:solidFill>
                  <a:latin typeface="Poppins" panose="00000500000000000000" pitchFamily="2" charset="0"/>
                  <a:cs typeface="Poppins" panose="00000500000000000000" pitchFamily="2" charset="0"/>
                </a:endParaRPr>
              </a:p>
            </p:txBody>
          </p:sp>
        </p:grpSp>
      </p:grpSp>
      <p:grpSp>
        <p:nvGrpSpPr>
          <p:cNvPr id="7" name="Group 6">
            <a:extLst>
              <a:ext uri="{FF2B5EF4-FFF2-40B4-BE49-F238E27FC236}">
                <a16:creationId xmlns:a16="http://schemas.microsoft.com/office/drawing/2014/main" id="{60565D18-0F3E-15C7-A733-71A64F975CA7}"/>
              </a:ext>
            </a:extLst>
          </p:cNvPr>
          <p:cNvGrpSpPr/>
          <p:nvPr/>
        </p:nvGrpSpPr>
        <p:grpSpPr>
          <a:xfrm>
            <a:off x="3976414" y="2417910"/>
            <a:ext cx="1806324" cy="3202652"/>
            <a:chOff x="3976414" y="2417910"/>
            <a:chExt cx="1806324" cy="3202652"/>
          </a:xfrm>
        </p:grpSpPr>
        <p:sp>
          <p:nvSpPr>
            <p:cNvPr id="10" name="Rectangle 9">
              <a:extLst>
                <a:ext uri="{FF2B5EF4-FFF2-40B4-BE49-F238E27FC236}">
                  <a16:creationId xmlns:a16="http://schemas.microsoft.com/office/drawing/2014/main" id="{4B52D853-86D1-D36F-A9B2-DB331781781E}"/>
                </a:ext>
              </a:extLst>
            </p:cNvPr>
            <p:cNvSpPr/>
            <p:nvPr/>
          </p:nvSpPr>
          <p:spPr>
            <a:xfrm>
              <a:off x="3976414" y="5220452"/>
              <a:ext cx="1806324" cy="400110"/>
            </a:xfrm>
            <a:prstGeom prst="rect">
              <a:avLst/>
            </a:prstGeom>
          </p:spPr>
          <p:txBody>
            <a:bodyPr wrap="square">
              <a:spAutoFit/>
            </a:bodyPr>
            <a:lstStyle/>
            <a:p>
              <a:pPr algn="ctr">
                <a:spcBef>
                  <a:spcPts val="300"/>
                </a:spcBef>
                <a:spcAft>
                  <a:spcPts val="300"/>
                </a:spcAft>
              </a:pPr>
              <a:r>
                <a:rPr lang="en-US" sz="1000" b="1" dirty="0">
                  <a:latin typeface="Poppins" panose="00000500000000000000" pitchFamily="2" charset="0"/>
                  <a:cs typeface="Poppins" panose="00000500000000000000" pitchFamily="2" charset="0"/>
                </a:rPr>
                <a:t>Designing Spaces With The Home Buyer In Mind</a:t>
              </a:r>
            </a:p>
          </p:txBody>
        </p:sp>
        <p:cxnSp>
          <p:nvCxnSpPr>
            <p:cNvPr id="20" name="Straight Connector 19">
              <a:extLst>
                <a:ext uri="{FF2B5EF4-FFF2-40B4-BE49-F238E27FC236}">
                  <a16:creationId xmlns:a16="http://schemas.microsoft.com/office/drawing/2014/main" id="{854760D0-31CF-2EB0-2BFD-3E80976A1B90}"/>
                </a:ext>
              </a:extLst>
            </p:cNvPr>
            <p:cNvCxnSpPr>
              <a:cxnSpLocks/>
              <a:stCxn id="67" idx="4"/>
            </p:cNvCxnSpPr>
            <p:nvPr/>
          </p:nvCxnSpPr>
          <p:spPr>
            <a:xfrm>
              <a:off x="4937992" y="3047477"/>
              <a:ext cx="0" cy="2027443"/>
            </a:xfrm>
            <a:prstGeom prst="line">
              <a:avLst/>
            </a:prstGeom>
            <a:ln cap="rnd">
              <a:solidFill>
                <a:schemeClr val="tx1"/>
              </a:solidFill>
              <a:tailEnd type="oval"/>
            </a:ln>
          </p:spPr>
          <p:style>
            <a:lnRef idx="2">
              <a:schemeClr val="accent1"/>
            </a:lnRef>
            <a:fillRef idx="0">
              <a:schemeClr val="accent1"/>
            </a:fillRef>
            <a:effectRef idx="1">
              <a:schemeClr val="accent1"/>
            </a:effectRef>
            <a:fontRef idx="minor">
              <a:schemeClr val="tx1"/>
            </a:fontRef>
          </p:style>
        </p:cxnSp>
        <p:grpSp>
          <p:nvGrpSpPr>
            <p:cNvPr id="38" name="Group 37">
              <a:extLst>
                <a:ext uri="{FF2B5EF4-FFF2-40B4-BE49-F238E27FC236}">
                  <a16:creationId xmlns:a16="http://schemas.microsoft.com/office/drawing/2014/main" id="{2DC67AE4-A33D-2A56-354B-BE5374D88B49}"/>
                </a:ext>
              </a:extLst>
            </p:cNvPr>
            <p:cNvGrpSpPr/>
            <p:nvPr/>
          </p:nvGrpSpPr>
          <p:grpSpPr>
            <a:xfrm>
              <a:off x="4520330" y="2417910"/>
              <a:ext cx="835324" cy="835324"/>
              <a:chOff x="4769064" y="2417910"/>
              <a:chExt cx="835324" cy="835324"/>
            </a:xfrm>
          </p:grpSpPr>
          <p:sp>
            <p:nvSpPr>
              <p:cNvPr id="66" name="Oval 65">
                <a:extLst>
                  <a:ext uri="{FF2B5EF4-FFF2-40B4-BE49-F238E27FC236}">
                    <a16:creationId xmlns:a16="http://schemas.microsoft.com/office/drawing/2014/main" id="{8F0BE72D-2B01-4E24-3E6F-5E69C156E0BA}"/>
                  </a:ext>
                </a:extLst>
              </p:cNvPr>
              <p:cNvSpPr/>
              <p:nvPr/>
            </p:nvSpPr>
            <p:spPr>
              <a:xfrm>
                <a:off x="4769064" y="2417910"/>
                <a:ext cx="835324" cy="835324"/>
              </a:xfrm>
              <a:prstGeom prst="ellipse">
                <a:avLst/>
              </a:prstGeom>
              <a:solidFill>
                <a:srgbClr val="FFFFFF"/>
              </a:solidFill>
              <a:ln>
                <a:noFill/>
              </a:ln>
              <a:effectLst>
                <a:outerShdw blurRad="228600" dist="63500" dir="5400000" algn="ctr" rotWithShape="0">
                  <a:prstClr val="black">
                    <a:alpha val="22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b="1">
                  <a:latin typeface="Poppins" panose="00000500000000000000" pitchFamily="2" charset="0"/>
                  <a:cs typeface="Poppins" panose="00000500000000000000" pitchFamily="2" charset="0"/>
                </a:endParaRPr>
              </a:p>
            </p:txBody>
          </p:sp>
          <p:sp>
            <p:nvSpPr>
              <p:cNvPr id="67" name="Oval 66">
                <a:extLst>
                  <a:ext uri="{FF2B5EF4-FFF2-40B4-BE49-F238E27FC236}">
                    <a16:creationId xmlns:a16="http://schemas.microsoft.com/office/drawing/2014/main" id="{D6D2B49F-0F90-45EC-F3CA-BFEBE723D9FB}"/>
                  </a:ext>
                </a:extLst>
              </p:cNvPr>
              <p:cNvSpPr/>
              <p:nvPr/>
            </p:nvSpPr>
            <p:spPr>
              <a:xfrm>
                <a:off x="4974821" y="2623667"/>
                <a:ext cx="423810" cy="423810"/>
              </a:xfrm>
              <a:prstGeom prst="ellipse">
                <a:avLst/>
              </a:prstGeom>
              <a:solidFill>
                <a:schemeClr val="tx1">
                  <a:lumMod val="50000"/>
                  <a:lumOff val="50000"/>
                </a:schemeClr>
              </a:solidFill>
              <a:ln>
                <a:noFill/>
              </a:ln>
              <a:effectLst>
                <a:outerShdw blurRad="101600" algn="ctr" rotWithShape="0">
                  <a:prstClr val="black">
                    <a:alpha val="3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b="1">
                  <a:latin typeface="Poppins" panose="00000500000000000000" pitchFamily="2" charset="0"/>
                  <a:cs typeface="Poppins" panose="00000500000000000000" pitchFamily="2" charset="0"/>
                </a:endParaRPr>
              </a:p>
            </p:txBody>
          </p:sp>
          <p:sp>
            <p:nvSpPr>
              <p:cNvPr id="68" name="TextBox 67">
                <a:extLst>
                  <a:ext uri="{FF2B5EF4-FFF2-40B4-BE49-F238E27FC236}">
                    <a16:creationId xmlns:a16="http://schemas.microsoft.com/office/drawing/2014/main" id="{CE8A5B02-FC84-A848-388E-5214BF3631D1}"/>
                  </a:ext>
                </a:extLst>
              </p:cNvPr>
              <p:cNvSpPr txBox="1"/>
              <p:nvPr/>
            </p:nvSpPr>
            <p:spPr>
              <a:xfrm>
                <a:off x="4958137" y="2683535"/>
                <a:ext cx="457176" cy="338554"/>
              </a:xfrm>
              <a:prstGeom prst="rect">
                <a:avLst/>
              </a:prstGeom>
              <a:noFill/>
            </p:spPr>
            <p:txBody>
              <a:bodyPr wrap="none" rtlCol="0">
                <a:spAutoFit/>
              </a:bodyPr>
              <a:lstStyle/>
              <a:p>
                <a:pPr algn="ctr"/>
                <a:r>
                  <a:rPr lang="en-US" sz="1600" b="1" dirty="0">
                    <a:solidFill>
                      <a:schemeClr val="bg1"/>
                    </a:solidFill>
                    <a:latin typeface="Poppins" panose="00000500000000000000" pitchFamily="2" charset="0"/>
                    <a:cs typeface="Poppins" panose="00000500000000000000" pitchFamily="2" charset="0"/>
                  </a:rPr>
                  <a:t>04</a:t>
                </a:r>
                <a:endParaRPr lang="en-PK" sz="1600" b="1" dirty="0">
                  <a:solidFill>
                    <a:schemeClr val="bg1"/>
                  </a:solidFill>
                  <a:latin typeface="Poppins" panose="00000500000000000000" pitchFamily="2" charset="0"/>
                  <a:cs typeface="Poppins" panose="00000500000000000000" pitchFamily="2" charset="0"/>
                </a:endParaRPr>
              </a:p>
            </p:txBody>
          </p:sp>
        </p:grpSp>
      </p:grpSp>
      <p:grpSp>
        <p:nvGrpSpPr>
          <p:cNvPr id="11" name="Group 10">
            <a:extLst>
              <a:ext uri="{FF2B5EF4-FFF2-40B4-BE49-F238E27FC236}">
                <a16:creationId xmlns:a16="http://schemas.microsoft.com/office/drawing/2014/main" id="{8987E6F7-E344-1518-C364-C092A2F8EA8C}"/>
              </a:ext>
            </a:extLst>
          </p:cNvPr>
          <p:cNvGrpSpPr/>
          <p:nvPr/>
        </p:nvGrpSpPr>
        <p:grpSpPr>
          <a:xfrm>
            <a:off x="5509650" y="2417910"/>
            <a:ext cx="1281298" cy="1802260"/>
            <a:chOff x="5509650" y="2417910"/>
            <a:chExt cx="1281298" cy="1802260"/>
          </a:xfrm>
        </p:grpSpPr>
        <p:sp>
          <p:nvSpPr>
            <p:cNvPr id="21" name="Rectangle 20">
              <a:extLst>
                <a:ext uri="{FF2B5EF4-FFF2-40B4-BE49-F238E27FC236}">
                  <a16:creationId xmlns:a16="http://schemas.microsoft.com/office/drawing/2014/main" id="{D8E0A4EE-F90F-9B5E-961A-E40E19D50E27}"/>
                </a:ext>
              </a:extLst>
            </p:cNvPr>
            <p:cNvSpPr/>
            <p:nvPr/>
          </p:nvSpPr>
          <p:spPr>
            <a:xfrm>
              <a:off x="5509650" y="3820060"/>
              <a:ext cx="1281298" cy="400110"/>
            </a:xfrm>
            <a:prstGeom prst="rect">
              <a:avLst/>
            </a:prstGeom>
          </p:spPr>
          <p:txBody>
            <a:bodyPr wrap="square">
              <a:spAutoFit/>
            </a:bodyPr>
            <a:lstStyle/>
            <a:p>
              <a:pPr algn="ctr">
                <a:spcBef>
                  <a:spcPts val="300"/>
                </a:spcBef>
                <a:spcAft>
                  <a:spcPts val="300"/>
                </a:spcAft>
              </a:pPr>
              <a:r>
                <a:rPr lang="en-US" sz="1000" b="1" dirty="0">
                  <a:latin typeface="Poppins" panose="00000500000000000000" pitchFamily="2" charset="0"/>
                  <a:cs typeface="Poppins" panose="00000500000000000000" pitchFamily="2" charset="0"/>
                </a:rPr>
                <a:t>Good Stewards Of Resources</a:t>
              </a:r>
            </a:p>
          </p:txBody>
        </p:sp>
        <p:cxnSp>
          <p:nvCxnSpPr>
            <p:cNvPr id="33" name="Straight Connector 32">
              <a:extLst>
                <a:ext uri="{FF2B5EF4-FFF2-40B4-BE49-F238E27FC236}">
                  <a16:creationId xmlns:a16="http://schemas.microsoft.com/office/drawing/2014/main" id="{D430EB8D-3A77-AB86-10A1-1955FF36DDE5}"/>
                </a:ext>
              </a:extLst>
            </p:cNvPr>
            <p:cNvCxnSpPr>
              <a:cxnSpLocks/>
              <a:stCxn id="62" idx="4"/>
            </p:cNvCxnSpPr>
            <p:nvPr/>
          </p:nvCxnSpPr>
          <p:spPr>
            <a:xfrm>
              <a:off x="6098237" y="3047477"/>
              <a:ext cx="0" cy="714898"/>
            </a:xfrm>
            <a:prstGeom prst="line">
              <a:avLst/>
            </a:prstGeom>
            <a:ln cap="rnd">
              <a:solidFill>
                <a:schemeClr val="tx1"/>
              </a:solidFill>
              <a:tailEnd type="oval"/>
            </a:ln>
          </p:spPr>
          <p:style>
            <a:lnRef idx="2">
              <a:schemeClr val="accent1"/>
            </a:lnRef>
            <a:fillRef idx="0">
              <a:schemeClr val="accent1"/>
            </a:fillRef>
            <a:effectRef idx="1">
              <a:schemeClr val="accent1"/>
            </a:effectRef>
            <a:fontRef idx="minor">
              <a:schemeClr val="tx1"/>
            </a:fontRef>
          </p:style>
        </p:cxnSp>
        <p:grpSp>
          <p:nvGrpSpPr>
            <p:cNvPr id="39" name="Group 38">
              <a:extLst>
                <a:ext uri="{FF2B5EF4-FFF2-40B4-BE49-F238E27FC236}">
                  <a16:creationId xmlns:a16="http://schemas.microsoft.com/office/drawing/2014/main" id="{415B1440-5429-5EAC-171C-AF69CD83BB2B}"/>
                </a:ext>
              </a:extLst>
            </p:cNvPr>
            <p:cNvGrpSpPr/>
            <p:nvPr/>
          </p:nvGrpSpPr>
          <p:grpSpPr>
            <a:xfrm>
              <a:off x="5680574" y="2417910"/>
              <a:ext cx="835324" cy="835324"/>
              <a:chOff x="5676875" y="2417910"/>
              <a:chExt cx="835324" cy="835324"/>
            </a:xfrm>
          </p:grpSpPr>
          <p:sp>
            <p:nvSpPr>
              <p:cNvPr id="61" name="Oval 60">
                <a:extLst>
                  <a:ext uri="{FF2B5EF4-FFF2-40B4-BE49-F238E27FC236}">
                    <a16:creationId xmlns:a16="http://schemas.microsoft.com/office/drawing/2014/main" id="{7688DE1D-8517-353F-D558-9E262770973C}"/>
                  </a:ext>
                </a:extLst>
              </p:cNvPr>
              <p:cNvSpPr/>
              <p:nvPr/>
            </p:nvSpPr>
            <p:spPr>
              <a:xfrm>
                <a:off x="5676875" y="2417910"/>
                <a:ext cx="835324" cy="835324"/>
              </a:xfrm>
              <a:prstGeom prst="ellipse">
                <a:avLst/>
              </a:prstGeom>
              <a:solidFill>
                <a:srgbClr val="FFFFFF"/>
              </a:solidFill>
              <a:ln>
                <a:noFill/>
              </a:ln>
              <a:effectLst>
                <a:outerShdw blurRad="228600" dist="63500" dir="5400000" algn="ctr" rotWithShape="0">
                  <a:prstClr val="black">
                    <a:alpha val="22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b="1">
                  <a:latin typeface="Poppins" panose="00000500000000000000" pitchFamily="2" charset="0"/>
                  <a:cs typeface="Poppins" panose="00000500000000000000" pitchFamily="2" charset="0"/>
                </a:endParaRPr>
              </a:p>
            </p:txBody>
          </p:sp>
          <p:sp>
            <p:nvSpPr>
              <p:cNvPr id="62" name="Oval 61">
                <a:extLst>
                  <a:ext uri="{FF2B5EF4-FFF2-40B4-BE49-F238E27FC236}">
                    <a16:creationId xmlns:a16="http://schemas.microsoft.com/office/drawing/2014/main" id="{7EF2E31E-2979-EB49-DBBA-03A768003A56}"/>
                  </a:ext>
                </a:extLst>
              </p:cNvPr>
              <p:cNvSpPr/>
              <p:nvPr/>
            </p:nvSpPr>
            <p:spPr>
              <a:xfrm>
                <a:off x="5882633" y="2623667"/>
                <a:ext cx="423810" cy="423810"/>
              </a:xfrm>
              <a:prstGeom prst="ellipse">
                <a:avLst/>
              </a:prstGeom>
              <a:solidFill>
                <a:schemeClr val="tx1">
                  <a:lumMod val="50000"/>
                  <a:lumOff val="50000"/>
                </a:schemeClr>
              </a:solidFill>
              <a:ln>
                <a:noFill/>
              </a:ln>
              <a:effectLst>
                <a:outerShdw blurRad="101600" algn="ctr" rotWithShape="0">
                  <a:prstClr val="black">
                    <a:alpha val="3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b="1">
                  <a:latin typeface="Poppins" panose="00000500000000000000" pitchFamily="2" charset="0"/>
                  <a:cs typeface="Poppins" panose="00000500000000000000" pitchFamily="2" charset="0"/>
                </a:endParaRPr>
              </a:p>
            </p:txBody>
          </p:sp>
          <p:sp>
            <p:nvSpPr>
              <p:cNvPr id="65" name="TextBox 64">
                <a:extLst>
                  <a:ext uri="{FF2B5EF4-FFF2-40B4-BE49-F238E27FC236}">
                    <a16:creationId xmlns:a16="http://schemas.microsoft.com/office/drawing/2014/main" id="{4229BD8C-0014-F34D-E497-A3C26D5A2FB5}"/>
                  </a:ext>
                </a:extLst>
              </p:cNvPr>
              <p:cNvSpPr txBox="1"/>
              <p:nvPr/>
            </p:nvSpPr>
            <p:spPr>
              <a:xfrm>
                <a:off x="5869157" y="2683535"/>
                <a:ext cx="450764" cy="338554"/>
              </a:xfrm>
              <a:prstGeom prst="rect">
                <a:avLst/>
              </a:prstGeom>
              <a:noFill/>
            </p:spPr>
            <p:txBody>
              <a:bodyPr wrap="none" rtlCol="0">
                <a:spAutoFit/>
              </a:bodyPr>
              <a:lstStyle/>
              <a:p>
                <a:pPr algn="ctr"/>
                <a:r>
                  <a:rPr lang="en-US" sz="1600" b="1" dirty="0">
                    <a:solidFill>
                      <a:schemeClr val="bg1"/>
                    </a:solidFill>
                    <a:latin typeface="Poppins" panose="00000500000000000000" pitchFamily="2" charset="0"/>
                    <a:cs typeface="Poppins" panose="00000500000000000000" pitchFamily="2" charset="0"/>
                  </a:rPr>
                  <a:t>05</a:t>
                </a:r>
                <a:endParaRPr lang="en-PK" sz="1600" b="1" dirty="0">
                  <a:solidFill>
                    <a:schemeClr val="bg1"/>
                  </a:solidFill>
                  <a:latin typeface="Poppins" panose="00000500000000000000" pitchFamily="2" charset="0"/>
                  <a:cs typeface="Poppins" panose="00000500000000000000" pitchFamily="2" charset="0"/>
                </a:endParaRPr>
              </a:p>
            </p:txBody>
          </p:sp>
        </p:grpSp>
      </p:grpSp>
      <p:grpSp>
        <p:nvGrpSpPr>
          <p:cNvPr id="16" name="Group 15">
            <a:extLst>
              <a:ext uri="{FF2B5EF4-FFF2-40B4-BE49-F238E27FC236}">
                <a16:creationId xmlns:a16="http://schemas.microsoft.com/office/drawing/2014/main" id="{ADCD30B9-EAEF-3E5B-78C8-A929DE8FC0D8}"/>
              </a:ext>
            </a:extLst>
          </p:cNvPr>
          <p:cNvGrpSpPr/>
          <p:nvPr/>
        </p:nvGrpSpPr>
        <p:grpSpPr>
          <a:xfrm>
            <a:off x="6318100" y="2417910"/>
            <a:ext cx="1989934" cy="2919261"/>
            <a:chOff x="6318100" y="2417910"/>
            <a:chExt cx="1989934" cy="2919261"/>
          </a:xfrm>
        </p:grpSpPr>
        <p:cxnSp>
          <p:nvCxnSpPr>
            <p:cNvPr id="22" name="Straight Connector 21">
              <a:extLst>
                <a:ext uri="{FF2B5EF4-FFF2-40B4-BE49-F238E27FC236}">
                  <a16:creationId xmlns:a16="http://schemas.microsoft.com/office/drawing/2014/main" id="{1F0F9EB7-FFA1-5182-2E1A-A4AA5924C10D}"/>
                </a:ext>
              </a:extLst>
            </p:cNvPr>
            <p:cNvCxnSpPr>
              <a:cxnSpLocks/>
              <a:stCxn id="57" idx="4"/>
            </p:cNvCxnSpPr>
            <p:nvPr/>
          </p:nvCxnSpPr>
          <p:spPr>
            <a:xfrm>
              <a:off x="7258175" y="3047477"/>
              <a:ext cx="0" cy="1734073"/>
            </a:xfrm>
            <a:prstGeom prst="line">
              <a:avLst/>
            </a:prstGeom>
            <a:ln cap="rnd">
              <a:solidFill>
                <a:schemeClr val="tx1"/>
              </a:solidFill>
              <a:tailEnd type="oval"/>
            </a:ln>
          </p:spPr>
          <p:style>
            <a:lnRef idx="2">
              <a:schemeClr val="accent1"/>
            </a:lnRef>
            <a:fillRef idx="0">
              <a:schemeClr val="accent1"/>
            </a:fillRef>
            <a:effectRef idx="1">
              <a:schemeClr val="accent1"/>
            </a:effectRef>
            <a:fontRef idx="minor">
              <a:schemeClr val="tx1"/>
            </a:fontRef>
          </p:style>
        </p:cxnSp>
        <p:sp>
          <p:nvSpPr>
            <p:cNvPr id="25" name="Rectangle 24">
              <a:extLst>
                <a:ext uri="{FF2B5EF4-FFF2-40B4-BE49-F238E27FC236}">
                  <a16:creationId xmlns:a16="http://schemas.microsoft.com/office/drawing/2014/main" id="{E11607C2-3DA8-7C3E-FCE6-08B7DD6B16E6}"/>
                </a:ext>
              </a:extLst>
            </p:cNvPr>
            <p:cNvSpPr/>
            <p:nvPr/>
          </p:nvSpPr>
          <p:spPr>
            <a:xfrm>
              <a:off x="6318100" y="4937061"/>
              <a:ext cx="1989934" cy="400110"/>
            </a:xfrm>
            <a:prstGeom prst="rect">
              <a:avLst/>
            </a:prstGeom>
          </p:spPr>
          <p:txBody>
            <a:bodyPr wrap="square">
              <a:spAutoFit/>
            </a:bodyPr>
            <a:lstStyle/>
            <a:p>
              <a:pPr algn="ctr">
                <a:spcBef>
                  <a:spcPts val="300"/>
                </a:spcBef>
                <a:spcAft>
                  <a:spcPts val="300"/>
                </a:spcAft>
              </a:pPr>
              <a:r>
                <a:rPr lang="en-US" sz="1000" b="1" dirty="0">
                  <a:latin typeface="Poppins" panose="00000500000000000000" pitchFamily="2" charset="0"/>
                  <a:cs typeface="Poppins" panose="00000500000000000000" pitchFamily="2" charset="0"/>
                </a:rPr>
                <a:t>One Puts A Focus On Sales And The Other On Design</a:t>
              </a:r>
            </a:p>
          </p:txBody>
        </p:sp>
        <p:grpSp>
          <p:nvGrpSpPr>
            <p:cNvPr id="40" name="Group 39">
              <a:extLst>
                <a:ext uri="{FF2B5EF4-FFF2-40B4-BE49-F238E27FC236}">
                  <a16:creationId xmlns:a16="http://schemas.microsoft.com/office/drawing/2014/main" id="{6721F801-ED3D-170A-9DC5-62C95C93B1B3}"/>
                </a:ext>
              </a:extLst>
            </p:cNvPr>
            <p:cNvGrpSpPr/>
            <p:nvPr/>
          </p:nvGrpSpPr>
          <p:grpSpPr>
            <a:xfrm>
              <a:off x="6840818" y="2417910"/>
              <a:ext cx="835325" cy="835324"/>
              <a:chOff x="6619683" y="2417910"/>
              <a:chExt cx="835325" cy="835324"/>
            </a:xfrm>
          </p:grpSpPr>
          <p:sp>
            <p:nvSpPr>
              <p:cNvPr id="54" name="Oval 53">
                <a:extLst>
                  <a:ext uri="{FF2B5EF4-FFF2-40B4-BE49-F238E27FC236}">
                    <a16:creationId xmlns:a16="http://schemas.microsoft.com/office/drawing/2014/main" id="{D573B397-4B68-7E01-2AC4-9D4FD17AB0D0}"/>
                  </a:ext>
                </a:extLst>
              </p:cNvPr>
              <p:cNvSpPr/>
              <p:nvPr/>
            </p:nvSpPr>
            <p:spPr>
              <a:xfrm>
                <a:off x="6619683" y="2417910"/>
                <a:ext cx="835325" cy="835324"/>
              </a:xfrm>
              <a:prstGeom prst="ellipse">
                <a:avLst/>
              </a:prstGeom>
              <a:solidFill>
                <a:schemeClr val="bg1"/>
              </a:solidFill>
              <a:ln>
                <a:noFill/>
              </a:ln>
              <a:effectLst>
                <a:outerShdw blurRad="228600" dist="63500" dir="5400000" algn="ctr" rotWithShape="0">
                  <a:prstClr val="black">
                    <a:alpha val="22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b="1">
                  <a:latin typeface="Poppins" panose="00000500000000000000" pitchFamily="2" charset="0"/>
                  <a:cs typeface="Poppins" panose="00000500000000000000" pitchFamily="2" charset="0"/>
                </a:endParaRPr>
              </a:p>
            </p:txBody>
          </p:sp>
          <p:sp>
            <p:nvSpPr>
              <p:cNvPr id="57" name="Oval 56">
                <a:extLst>
                  <a:ext uri="{FF2B5EF4-FFF2-40B4-BE49-F238E27FC236}">
                    <a16:creationId xmlns:a16="http://schemas.microsoft.com/office/drawing/2014/main" id="{CDE76D59-6DEF-7786-67F8-FB7C72BD61BF}"/>
                  </a:ext>
                </a:extLst>
              </p:cNvPr>
              <p:cNvSpPr/>
              <p:nvPr/>
            </p:nvSpPr>
            <p:spPr>
              <a:xfrm>
                <a:off x="6825135" y="2623667"/>
                <a:ext cx="423810" cy="423810"/>
              </a:xfrm>
              <a:prstGeom prst="ellipse">
                <a:avLst/>
              </a:prstGeom>
              <a:solidFill>
                <a:schemeClr val="tx1">
                  <a:lumMod val="50000"/>
                  <a:lumOff val="50000"/>
                </a:schemeClr>
              </a:solidFill>
              <a:ln>
                <a:noFill/>
              </a:ln>
              <a:effectLst>
                <a:outerShdw blurRad="101600" algn="ctr" rotWithShape="0">
                  <a:prstClr val="black">
                    <a:alpha val="3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b="1">
                  <a:latin typeface="Poppins" panose="00000500000000000000" pitchFamily="2" charset="0"/>
                  <a:cs typeface="Poppins" panose="00000500000000000000" pitchFamily="2" charset="0"/>
                </a:endParaRPr>
              </a:p>
            </p:txBody>
          </p:sp>
          <p:sp>
            <p:nvSpPr>
              <p:cNvPr id="58" name="TextBox 57">
                <a:extLst>
                  <a:ext uri="{FF2B5EF4-FFF2-40B4-BE49-F238E27FC236}">
                    <a16:creationId xmlns:a16="http://schemas.microsoft.com/office/drawing/2014/main" id="{BBC01FC2-9A6C-6C2A-636D-921DF8F8636C}"/>
                  </a:ext>
                </a:extLst>
              </p:cNvPr>
              <p:cNvSpPr txBox="1"/>
              <p:nvPr/>
            </p:nvSpPr>
            <p:spPr>
              <a:xfrm>
                <a:off x="6812460" y="2683535"/>
                <a:ext cx="449162" cy="338554"/>
              </a:xfrm>
              <a:prstGeom prst="rect">
                <a:avLst/>
              </a:prstGeom>
              <a:noFill/>
            </p:spPr>
            <p:txBody>
              <a:bodyPr wrap="none" rtlCol="0">
                <a:spAutoFit/>
              </a:bodyPr>
              <a:lstStyle/>
              <a:p>
                <a:pPr algn="ctr"/>
                <a:r>
                  <a:rPr lang="en-US" sz="1600" b="1" dirty="0">
                    <a:solidFill>
                      <a:schemeClr val="bg1"/>
                    </a:solidFill>
                    <a:latin typeface="Poppins" panose="00000500000000000000" pitchFamily="2" charset="0"/>
                    <a:cs typeface="Poppins" panose="00000500000000000000" pitchFamily="2" charset="0"/>
                  </a:rPr>
                  <a:t>06</a:t>
                </a:r>
                <a:endParaRPr lang="en-PK" sz="1600" b="1" dirty="0">
                  <a:solidFill>
                    <a:schemeClr val="bg1"/>
                  </a:solidFill>
                  <a:latin typeface="Poppins" panose="00000500000000000000" pitchFamily="2" charset="0"/>
                  <a:cs typeface="Poppins" panose="00000500000000000000" pitchFamily="2" charset="0"/>
                </a:endParaRPr>
              </a:p>
            </p:txBody>
          </p:sp>
        </p:grpSp>
      </p:grpSp>
      <p:grpSp>
        <p:nvGrpSpPr>
          <p:cNvPr id="17" name="Group 16">
            <a:extLst>
              <a:ext uri="{FF2B5EF4-FFF2-40B4-BE49-F238E27FC236}">
                <a16:creationId xmlns:a16="http://schemas.microsoft.com/office/drawing/2014/main" id="{35D6F31E-2391-9A9D-EF05-1BA01250CA09}"/>
              </a:ext>
            </a:extLst>
          </p:cNvPr>
          <p:cNvGrpSpPr/>
          <p:nvPr/>
        </p:nvGrpSpPr>
        <p:grpSpPr>
          <a:xfrm>
            <a:off x="7921454" y="2417910"/>
            <a:ext cx="983480" cy="1730747"/>
            <a:chOff x="7921454" y="2417910"/>
            <a:chExt cx="983480" cy="1730747"/>
          </a:xfrm>
        </p:grpSpPr>
        <p:sp>
          <p:nvSpPr>
            <p:cNvPr id="26" name="Rectangle 25">
              <a:extLst>
                <a:ext uri="{FF2B5EF4-FFF2-40B4-BE49-F238E27FC236}">
                  <a16:creationId xmlns:a16="http://schemas.microsoft.com/office/drawing/2014/main" id="{8BFC01C8-F2F7-BEC5-F6E9-3BF0D31818C9}"/>
                </a:ext>
              </a:extLst>
            </p:cNvPr>
            <p:cNvSpPr/>
            <p:nvPr/>
          </p:nvSpPr>
          <p:spPr>
            <a:xfrm>
              <a:off x="7921454" y="3902436"/>
              <a:ext cx="983480" cy="246221"/>
            </a:xfrm>
            <a:prstGeom prst="rect">
              <a:avLst/>
            </a:prstGeom>
          </p:spPr>
          <p:txBody>
            <a:bodyPr wrap="square">
              <a:spAutoFit/>
            </a:bodyPr>
            <a:lstStyle/>
            <a:p>
              <a:pPr algn="ctr">
                <a:spcBef>
                  <a:spcPts val="300"/>
                </a:spcBef>
                <a:spcAft>
                  <a:spcPts val="300"/>
                </a:spcAft>
              </a:pPr>
              <a:r>
                <a:rPr lang="en-US" sz="1000" b="1" dirty="0">
                  <a:latin typeface="Poppins" panose="00000500000000000000" pitchFamily="2" charset="0"/>
                  <a:cs typeface="Poppins" panose="00000500000000000000" pitchFamily="2" charset="0"/>
                </a:rPr>
                <a:t>ADD VALUE</a:t>
              </a:r>
            </a:p>
          </p:txBody>
        </p:sp>
        <p:cxnSp>
          <p:nvCxnSpPr>
            <p:cNvPr id="34" name="Straight Connector 33">
              <a:extLst>
                <a:ext uri="{FF2B5EF4-FFF2-40B4-BE49-F238E27FC236}">
                  <a16:creationId xmlns:a16="http://schemas.microsoft.com/office/drawing/2014/main" id="{6F494B2E-44B9-8C84-D266-D9903E67F3BF}"/>
                </a:ext>
              </a:extLst>
            </p:cNvPr>
            <p:cNvCxnSpPr>
              <a:cxnSpLocks/>
              <a:stCxn id="52" idx="4"/>
            </p:cNvCxnSpPr>
            <p:nvPr/>
          </p:nvCxnSpPr>
          <p:spPr>
            <a:xfrm>
              <a:off x="8418725" y="3047477"/>
              <a:ext cx="0" cy="699023"/>
            </a:xfrm>
            <a:prstGeom prst="line">
              <a:avLst/>
            </a:prstGeom>
            <a:ln cap="rnd">
              <a:solidFill>
                <a:schemeClr val="tx1"/>
              </a:solidFill>
              <a:tailEnd type="oval"/>
            </a:ln>
          </p:spPr>
          <p:style>
            <a:lnRef idx="2">
              <a:schemeClr val="accent1"/>
            </a:lnRef>
            <a:fillRef idx="0">
              <a:schemeClr val="accent1"/>
            </a:fillRef>
            <a:effectRef idx="1">
              <a:schemeClr val="accent1"/>
            </a:effectRef>
            <a:fontRef idx="minor">
              <a:schemeClr val="tx1"/>
            </a:fontRef>
          </p:style>
        </p:cxnSp>
        <p:grpSp>
          <p:nvGrpSpPr>
            <p:cNvPr id="41" name="Group 40">
              <a:extLst>
                <a:ext uri="{FF2B5EF4-FFF2-40B4-BE49-F238E27FC236}">
                  <a16:creationId xmlns:a16="http://schemas.microsoft.com/office/drawing/2014/main" id="{67A963A4-AEC4-8F8F-C333-E30E6A390C2A}"/>
                </a:ext>
              </a:extLst>
            </p:cNvPr>
            <p:cNvGrpSpPr/>
            <p:nvPr/>
          </p:nvGrpSpPr>
          <p:grpSpPr>
            <a:xfrm>
              <a:off x="8001063" y="2417910"/>
              <a:ext cx="835325" cy="835324"/>
              <a:chOff x="7560700" y="2417910"/>
              <a:chExt cx="835325" cy="835324"/>
            </a:xfrm>
          </p:grpSpPr>
          <p:sp>
            <p:nvSpPr>
              <p:cNvPr id="51" name="Oval 50">
                <a:extLst>
                  <a:ext uri="{FF2B5EF4-FFF2-40B4-BE49-F238E27FC236}">
                    <a16:creationId xmlns:a16="http://schemas.microsoft.com/office/drawing/2014/main" id="{39E048AB-5C66-BC77-7CF9-2690F65BD765}"/>
                  </a:ext>
                </a:extLst>
              </p:cNvPr>
              <p:cNvSpPr/>
              <p:nvPr/>
            </p:nvSpPr>
            <p:spPr>
              <a:xfrm>
                <a:off x="7560700" y="2417910"/>
                <a:ext cx="835325" cy="835324"/>
              </a:xfrm>
              <a:prstGeom prst="ellipse">
                <a:avLst/>
              </a:prstGeom>
              <a:solidFill>
                <a:schemeClr val="bg1"/>
              </a:solidFill>
              <a:ln>
                <a:noFill/>
              </a:ln>
              <a:effectLst>
                <a:outerShdw blurRad="228600" dist="63500" dir="5400000" algn="ctr" rotWithShape="0">
                  <a:prstClr val="black">
                    <a:alpha val="22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b="1">
                  <a:latin typeface="Poppins" panose="00000500000000000000" pitchFamily="2" charset="0"/>
                  <a:cs typeface="Poppins" panose="00000500000000000000" pitchFamily="2" charset="0"/>
                </a:endParaRPr>
              </a:p>
            </p:txBody>
          </p:sp>
          <p:sp>
            <p:nvSpPr>
              <p:cNvPr id="52" name="Oval 51">
                <a:extLst>
                  <a:ext uri="{FF2B5EF4-FFF2-40B4-BE49-F238E27FC236}">
                    <a16:creationId xmlns:a16="http://schemas.microsoft.com/office/drawing/2014/main" id="{F9FF04CC-5ECE-82F1-68BB-5836BD3576A5}"/>
                  </a:ext>
                </a:extLst>
              </p:cNvPr>
              <p:cNvSpPr/>
              <p:nvPr/>
            </p:nvSpPr>
            <p:spPr>
              <a:xfrm>
                <a:off x="7766457" y="2623667"/>
                <a:ext cx="423810" cy="423810"/>
              </a:xfrm>
              <a:prstGeom prst="ellipse">
                <a:avLst/>
              </a:prstGeom>
              <a:solidFill>
                <a:schemeClr val="tx1">
                  <a:lumMod val="50000"/>
                  <a:lumOff val="50000"/>
                </a:schemeClr>
              </a:solidFill>
              <a:ln>
                <a:noFill/>
              </a:ln>
              <a:effectLst>
                <a:outerShdw blurRad="101600" algn="ctr" rotWithShape="0">
                  <a:prstClr val="black">
                    <a:alpha val="3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b="1">
                  <a:latin typeface="Poppins" panose="00000500000000000000" pitchFamily="2" charset="0"/>
                  <a:cs typeface="Poppins" panose="00000500000000000000" pitchFamily="2" charset="0"/>
                </a:endParaRPr>
              </a:p>
            </p:txBody>
          </p:sp>
          <p:sp>
            <p:nvSpPr>
              <p:cNvPr id="53" name="TextBox 52">
                <a:extLst>
                  <a:ext uri="{FF2B5EF4-FFF2-40B4-BE49-F238E27FC236}">
                    <a16:creationId xmlns:a16="http://schemas.microsoft.com/office/drawing/2014/main" id="{40B897C0-1B4A-F4EB-6FF3-95F461FB80B9}"/>
                  </a:ext>
                </a:extLst>
              </p:cNvPr>
              <p:cNvSpPr txBox="1"/>
              <p:nvPr/>
            </p:nvSpPr>
            <p:spPr>
              <a:xfrm>
                <a:off x="7765002" y="2683535"/>
                <a:ext cx="426720" cy="338554"/>
              </a:xfrm>
              <a:prstGeom prst="rect">
                <a:avLst/>
              </a:prstGeom>
              <a:noFill/>
            </p:spPr>
            <p:txBody>
              <a:bodyPr wrap="none" rtlCol="0">
                <a:spAutoFit/>
              </a:bodyPr>
              <a:lstStyle/>
              <a:p>
                <a:pPr algn="ctr"/>
                <a:r>
                  <a:rPr lang="en-US" sz="1600" b="1" dirty="0">
                    <a:solidFill>
                      <a:schemeClr val="bg1"/>
                    </a:solidFill>
                    <a:latin typeface="Poppins" panose="00000500000000000000" pitchFamily="2" charset="0"/>
                    <a:cs typeface="Poppins" panose="00000500000000000000" pitchFamily="2" charset="0"/>
                  </a:rPr>
                  <a:t>07</a:t>
                </a:r>
                <a:endParaRPr lang="en-PK" sz="1600" b="1" dirty="0">
                  <a:solidFill>
                    <a:schemeClr val="bg1"/>
                  </a:solidFill>
                  <a:latin typeface="Poppins" panose="00000500000000000000" pitchFamily="2" charset="0"/>
                  <a:cs typeface="Poppins" panose="00000500000000000000" pitchFamily="2" charset="0"/>
                </a:endParaRPr>
              </a:p>
            </p:txBody>
          </p:sp>
        </p:grpSp>
      </p:grpSp>
      <p:grpSp>
        <p:nvGrpSpPr>
          <p:cNvPr id="19" name="Group 18">
            <a:extLst>
              <a:ext uri="{FF2B5EF4-FFF2-40B4-BE49-F238E27FC236}">
                <a16:creationId xmlns:a16="http://schemas.microsoft.com/office/drawing/2014/main" id="{C52444CD-2626-1758-3689-46C8ED4AA3A5}"/>
              </a:ext>
            </a:extLst>
          </p:cNvPr>
          <p:cNvGrpSpPr/>
          <p:nvPr/>
        </p:nvGrpSpPr>
        <p:grpSpPr>
          <a:xfrm>
            <a:off x="8601566" y="2417910"/>
            <a:ext cx="1843030" cy="2196903"/>
            <a:chOff x="8601566" y="2417910"/>
            <a:chExt cx="1843030" cy="2196903"/>
          </a:xfrm>
        </p:grpSpPr>
        <p:cxnSp>
          <p:nvCxnSpPr>
            <p:cNvPr id="29" name="Straight Connector 28">
              <a:extLst>
                <a:ext uri="{FF2B5EF4-FFF2-40B4-BE49-F238E27FC236}">
                  <a16:creationId xmlns:a16="http://schemas.microsoft.com/office/drawing/2014/main" id="{AD744C9D-1C7D-4154-DD34-2C439DD06D09}"/>
                </a:ext>
              </a:extLst>
            </p:cNvPr>
            <p:cNvCxnSpPr>
              <a:cxnSpLocks/>
              <a:stCxn id="49" idx="4"/>
            </p:cNvCxnSpPr>
            <p:nvPr/>
          </p:nvCxnSpPr>
          <p:spPr>
            <a:xfrm>
              <a:off x="9578970" y="3047477"/>
              <a:ext cx="0" cy="1200673"/>
            </a:xfrm>
            <a:prstGeom prst="line">
              <a:avLst/>
            </a:prstGeom>
            <a:ln cap="rnd">
              <a:solidFill>
                <a:schemeClr val="tx1"/>
              </a:solidFill>
              <a:tailEnd type="oval"/>
            </a:ln>
          </p:spPr>
          <p:style>
            <a:lnRef idx="2">
              <a:schemeClr val="accent1"/>
            </a:lnRef>
            <a:fillRef idx="0">
              <a:schemeClr val="accent1"/>
            </a:fillRef>
            <a:effectRef idx="1">
              <a:schemeClr val="accent1"/>
            </a:effectRef>
            <a:fontRef idx="minor">
              <a:schemeClr val="tx1"/>
            </a:fontRef>
          </p:style>
        </p:cxnSp>
        <p:sp>
          <p:nvSpPr>
            <p:cNvPr id="30" name="Rectangle 29">
              <a:extLst>
                <a:ext uri="{FF2B5EF4-FFF2-40B4-BE49-F238E27FC236}">
                  <a16:creationId xmlns:a16="http://schemas.microsoft.com/office/drawing/2014/main" id="{D3262392-D27D-F0AE-418D-6614F0869113}"/>
                </a:ext>
              </a:extLst>
            </p:cNvPr>
            <p:cNvSpPr/>
            <p:nvPr/>
          </p:nvSpPr>
          <p:spPr>
            <a:xfrm>
              <a:off x="8601566" y="4368592"/>
              <a:ext cx="1843030" cy="246221"/>
            </a:xfrm>
            <a:prstGeom prst="rect">
              <a:avLst/>
            </a:prstGeom>
          </p:spPr>
          <p:txBody>
            <a:bodyPr wrap="square">
              <a:spAutoFit/>
            </a:bodyPr>
            <a:lstStyle/>
            <a:p>
              <a:pPr algn="ctr">
                <a:spcBef>
                  <a:spcPts val="300"/>
                </a:spcBef>
                <a:spcAft>
                  <a:spcPts val="300"/>
                </a:spcAft>
              </a:pPr>
              <a:r>
                <a:rPr lang="en-US" sz="1000" b="1" dirty="0">
                  <a:latin typeface="Poppins" panose="00000500000000000000" pitchFamily="2" charset="0"/>
                  <a:cs typeface="Poppins" panose="00000500000000000000" pitchFamily="2" charset="0"/>
                </a:rPr>
                <a:t>Creative Solutions</a:t>
              </a:r>
            </a:p>
          </p:txBody>
        </p:sp>
        <p:grpSp>
          <p:nvGrpSpPr>
            <p:cNvPr id="42" name="Group 41">
              <a:extLst>
                <a:ext uri="{FF2B5EF4-FFF2-40B4-BE49-F238E27FC236}">
                  <a16:creationId xmlns:a16="http://schemas.microsoft.com/office/drawing/2014/main" id="{FD7081FA-6B45-B84F-4E6E-D1B09203EB10}"/>
                </a:ext>
              </a:extLst>
            </p:cNvPr>
            <p:cNvGrpSpPr/>
            <p:nvPr/>
          </p:nvGrpSpPr>
          <p:grpSpPr>
            <a:xfrm>
              <a:off x="9161308" y="2417910"/>
              <a:ext cx="835325" cy="835324"/>
              <a:chOff x="8504431" y="2417910"/>
              <a:chExt cx="835325" cy="835324"/>
            </a:xfrm>
          </p:grpSpPr>
          <p:sp>
            <p:nvSpPr>
              <p:cNvPr id="48" name="Oval 47">
                <a:extLst>
                  <a:ext uri="{FF2B5EF4-FFF2-40B4-BE49-F238E27FC236}">
                    <a16:creationId xmlns:a16="http://schemas.microsoft.com/office/drawing/2014/main" id="{7D5390B5-A6C8-03D6-E591-3C27923670FC}"/>
                  </a:ext>
                </a:extLst>
              </p:cNvPr>
              <p:cNvSpPr/>
              <p:nvPr/>
            </p:nvSpPr>
            <p:spPr>
              <a:xfrm>
                <a:off x="8504431" y="2417910"/>
                <a:ext cx="835325" cy="835324"/>
              </a:xfrm>
              <a:prstGeom prst="ellipse">
                <a:avLst/>
              </a:prstGeom>
              <a:solidFill>
                <a:schemeClr val="bg1"/>
              </a:solidFill>
              <a:ln>
                <a:noFill/>
              </a:ln>
              <a:effectLst>
                <a:outerShdw blurRad="228600" dist="63500" dir="5400000" algn="ctr" rotWithShape="0">
                  <a:prstClr val="black">
                    <a:alpha val="22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b="1">
                  <a:latin typeface="Poppins" panose="00000500000000000000" pitchFamily="2" charset="0"/>
                  <a:cs typeface="Poppins" panose="00000500000000000000" pitchFamily="2" charset="0"/>
                </a:endParaRPr>
              </a:p>
            </p:txBody>
          </p:sp>
          <p:sp>
            <p:nvSpPr>
              <p:cNvPr id="49" name="Oval 48">
                <a:extLst>
                  <a:ext uri="{FF2B5EF4-FFF2-40B4-BE49-F238E27FC236}">
                    <a16:creationId xmlns:a16="http://schemas.microsoft.com/office/drawing/2014/main" id="{F4134C70-28AF-68A8-8688-C55801492464}"/>
                  </a:ext>
                </a:extLst>
              </p:cNvPr>
              <p:cNvSpPr/>
              <p:nvPr/>
            </p:nvSpPr>
            <p:spPr>
              <a:xfrm>
                <a:off x="8710188" y="2623667"/>
                <a:ext cx="423810" cy="423810"/>
              </a:xfrm>
              <a:prstGeom prst="ellipse">
                <a:avLst/>
              </a:prstGeom>
              <a:solidFill>
                <a:schemeClr val="tx1">
                  <a:lumMod val="50000"/>
                  <a:lumOff val="50000"/>
                </a:schemeClr>
              </a:solidFill>
              <a:ln>
                <a:noFill/>
              </a:ln>
              <a:effectLst>
                <a:outerShdw blurRad="101600" algn="ctr" rotWithShape="0">
                  <a:prstClr val="black">
                    <a:alpha val="3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b="1">
                  <a:latin typeface="Poppins" panose="00000500000000000000" pitchFamily="2" charset="0"/>
                  <a:cs typeface="Poppins" panose="00000500000000000000" pitchFamily="2" charset="0"/>
                </a:endParaRPr>
              </a:p>
            </p:txBody>
          </p:sp>
          <p:sp>
            <p:nvSpPr>
              <p:cNvPr id="50" name="TextBox 49">
                <a:extLst>
                  <a:ext uri="{FF2B5EF4-FFF2-40B4-BE49-F238E27FC236}">
                    <a16:creationId xmlns:a16="http://schemas.microsoft.com/office/drawing/2014/main" id="{E02C41BC-644C-7B9A-53FB-939321E2727B}"/>
                  </a:ext>
                </a:extLst>
              </p:cNvPr>
              <p:cNvSpPr txBox="1"/>
              <p:nvPr/>
            </p:nvSpPr>
            <p:spPr>
              <a:xfrm>
                <a:off x="8696711" y="2683535"/>
                <a:ext cx="450764" cy="338554"/>
              </a:xfrm>
              <a:prstGeom prst="rect">
                <a:avLst/>
              </a:prstGeom>
              <a:noFill/>
            </p:spPr>
            <p:txBody>
              <a:bodyPr wrap="none" rtlCol="0">
                <a:spAutoFit/>
              </a:bodyPr>
              <a:lstStyle/>
              <a:p>
                <a:pPr algn="ctr"/>
                <a:r>
                  <a:rPr lang="en-US" sz="1600" b="1" dirty="0">
                    <a:solidFill>
                      <a:schemeClr val="bg1"/>
                    </a:solidFill>
                    <a:latin typeface="Poppins" panose="00000500000000000000" pitchFamily="2" charset="0"/>
                    <a:cs typeface="Poppins" panose="00000500000000000000" pitchFamily="2" charset="0"/>
                  </a:rPr>
                  <a:t>08</a:t>
                </a:r>
                <a:endParaRPr lang="en-PK" sz="1600" b="1" dirty="0">
                  <a:solidFill>
                    <a:schemeClr val="bg1"/>
                  </a:solidFill>
                  <a:latin typeface="Poppins" panose="00000500000000000000" pitchFamily="2" charset="0"/>
                  <a:cs typeface="Poppins" panose="00000500000000000000" pitchFamily="2" charset="0"/>
                </a:endParaRPr>
              </a:p>
            </p:txBody>
          </p:sp>
        </p:grpSp>
      </p:grpSp>
      <p:grpSp>
        <p:nvGrpSpPr>
          <p:cNvPr id="23" name="Group 22">
            <a:extLst>
              <a:ext uri="{FF2B5EF4-FFF2-40B4-BE49-F238E27FC236}">
                <a16:creationId xmlns:a16="http://schemas.microsoft.com/office/drawing/2014/main" id="{DA1FA6EE-1DF1-2991-5064-255D84FD25EE}"/>
              </a:ext>
            </a:extLst>
          </p:cNvPr>
          <p:cNvGrpSpPr/>
          <p:nvPr/>
        </p:nvGrpSpPr>
        <p:grpSpPr>
          <a:xfrm>
            <a:off x="9878433" y="2417910"/>
            <a:ext cx="1791926" cy="2716026"/>
            <a:chOff x="9878433" y="2417910"/>
            <a:chExt cx="1791926" cy="2716026"/>
          </a:xfrm>
        </p:grpSpPr>
        <p:cxnSp>
          <p:nvCxnSpPr>
            <p:cNvPr id="31" name="Straight Connector 30">
              <a:extLst>
                <a:ext uri="{FF2B5EF4-FFF2-40B4-BE49-F238E27FC236}">
                  <a16:creationId xmlns:a16="http://schemas.microsoft.com/office/drawing/2014/main" id="{69A9303A-A403-07E2-96F3-FD46E9591AEA}"/>
                </a:ext>
              </a:extLst>
            </p:cNvPr>
            <p:cNvCxnSpPr>
              <a:cxnSpLocks/>
              <a:stCxn id="46" idx="4"/>
            </p:cNvCxnSpPr>
            <p:nvPr/>
          </p:nvCxnSpPr>
          <p:spPr>
            <a:xfrm>
              <a:off x="10739211" y="3047477"/>
              <a:ext cx="0" cy="1467373"/>
            </a:xfrm>
            <a:prstGeom prst="line">
              <a:avLst/>
            </a:prstGeom>
            <a:ln cap="rnd">
              <a:solidFill>
                <a:schemeClr val="tx1"/>
              </a:solidFill>
              <a:tailEnd type="oval"/>
            </a:ln>
          </p:spPr>
          <p:style>
            <a:lnRef idx="2">
              <a:schemeClr val="accent1"/>
            </a:lnRef>
            <a:fillRef idx="0">
              <a:schemeClr val="accent1"/>
            </a:fillRef>
            <a:effectRef idx="1">
              <a:schemeClr val="accent1"/>
            </a:effectRef>
            <a:fontRef idx="minor">
              <a:schemeClr val="tx1"/>
            </a:fontRef>
          </p:style>
        </p:cxnSp>
        <p:grpSp>
          <p:nvGrpSpPr>
            <p:cNvPr id="43" name="Group 42">
              <a:extLst>
                <a:ext uri="{FF2B5EF4-FFF2-40B4-BE49-F238E27FC236}">
                  <a16:creationId xmlns:a16="http://schemas.microsoft.com/office/drawing/2014/main" id="{5B71065A-F87F-150C-D5EA-BFA082D38870}"/>
                </a:ext>
              </a:extLst>
            </p:cNvPr>
            <p:cNvGrpSpPr/>
            <p:nvPr/>
          </p:nvGrpSpPr>
          <p:grpSpPr>
            <a:xfrm>
              <a:off x="10321549" y="2417910"/>
              <a:ext cx="835325" cy="835324"/>
              <a:chOff x="9451675" y="2417910"/>
              <a:chExt cx="835325" cy="835324"/>
            </a:xfrm>
          </p:grpSpPr>
          <p:sp>
            <p:nvSpPr>
              <p:cNvPr id="45" name="Oval 44">
                <a:extLst>
                  <a:ext uri="{FF2B5EF4-FFF2-40B4-BE49-F238E27FC236}">
                    <a16:creationId xmlns:a16="http://schemas.microsoft.com/office/drawing/2014/main" id="{0E8F8CEC-A110-0844-1795-0FEF3FD84CF0}"/>
                  </a:ext>
                </a:extLst>
              </p:cNvPr>
              <p:cNvSpPr/>
              <p:nvPr/>
            </p:nvSpPr>
            <p:spPr>
              <a:xfrm>
                <a:off x="9451675" y="2417910"/>
                <a:ext cx="835325" cy="835324"/>
              </a:xfrm>
              <a:prstGeom prst="ellipse">
                <a:avLst/>
              </a:prstGeom>
              <a:solidFill>
                <a:schemeClr val="bg1"/>
              </a:solidFill>
              <a:ln>
                <a:noFill/>
              </a:ln>
              <a:effectLst>
                <a:outerShdw blurRad="228600" dist="63500" dir="5400000" algn="ctr" rotWithShape="0">
                  <a:prstClr val="black">
                    <a:alpha val="22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b="1">
                  <a:latin typeface="Poppins" panose="00000500000000000000" pitchFamily="2" charset="0"/>
                  <a:cs typeface="Poppins" panose="00000500000000000000" pitchFamily="2" charset="0"/>
                </a:endParaRPr>
              </a:p>
            </p:txBody>
          </p:sp>
          <p:sp>
            <p:nvSpPr>
              <p:cNvPr id="46" name="Oval 45">
                <a:extLst>
                  <a:ext uri="{FF2B5EF4-FFF2-40B4-BE49-F238E27FC236}">
                    <a16:creationId xmlns:a16="http://schemas.microsoft.com/office/drawing/2014/main" id="{013C7069-4418-A6F2-47D3-7FD59F14BF51}"/>
                  </a:ext>
                </a:extLst>
              </p:cNvPr>
              <p:cNvSpPr/>
              <p:nvPr/>
            </p:nvSpPr>
            <p:spPr>
              <a:xfrm>
                <a:off x="9657432" y="2623667"/>
                <a:ext cx="423810" cy="423810"/>
              </a:xfrm>
              <a:prstGeom prst="ellipse">
                <a:avLst/>
              </a:prstGeom>
              <a:solidFill>
                <a:schemeClr val="tx1">
                  <a:lumMod val="50000"/>
                  <a:lumOff val="50000"/>
                </a:schemeClr>
              </a:solidFill>
              <a:ln>
                <a:noFill/>
              </a:ln>
              <a:effectLst>
                <a:outerShdw blurRad="101600" algn="ctr" rotWithShape="0">
                  <a:prstClr val="black">
                    <a:alpha val="3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b="1">
                  <a:latin typeface="Poppins" panose="00000500000000000000" pitchFamily="2" charset="0"/>
                  <a:cs typeface="Poppins" panose="00000500000000000000" pitchFamily="2" charset="0"/>
                </a:endParaRPr>
              </a:p>
            </p:txBody>
          </p:sp>
          <p:sp>
            <p:nvSpPr>
              <p:cNvPr id="47" name="TextBox 46">
                <a:extLst>
                  <a:ext uri="{FF2B5EF4-FFF2-40B4-BE49-F238E27FC236}">
                    <a16:creationId xmlns:a16="http://schemas.microsoft.com/office/drawing/2014/main" id="{D2944C7F-0C39-CCBA-8E03-D3DA2AAD2801}"/>
                  </a:ext>
                </a:extLst>
              </p:cNvPr>
              <p:cNvSpPr txBox="1"/>
              <p:nvPr/>
            </p:nvSpPr>
            <p:spPr>
              <a:xfrm>
                <a:off x="9647160" y="2683535"/>
                <a:ext cx="444352" cy="338554"/>
              </a:xfrm>
              <a:prstGeom prst="rect">
                <a:avLst/>
              </a:prstGeom>
              <a:noFill/>
            </p:spPr>
            <p:txBody>
              <a:bodyPr wrap="none" rtlCol="0">
                <a:spAutoFit/>
              </a:bodyPr>
              <a:lstStyle/>
              <a:p>
                <a:pPr algn="ctr"/>
                <a:r>
                  <a:rPr lang="en-US" sz="1600" b="1" dirty="0">
                    <a:solidFill>
                      <a:schemeClr val="bg1"/>
                    </a:solidFill>
                    <a:latin typeface="Poppins" panose="00000500000000000000" pitchFamily="2" charset="0"/>
                    <a:cs typeface="Poppins" panose="00000500000000000000" pitchFamily="2" charset="0"/>
                  </a:rPr>
                  <a:t>09</a:t>
                </a:r>
                <a:endParaRPr lang="en-PK" sz="1600" b="1" dirty="0">
                  <a:solidFill>
                    <a:schemeClr val="bg1"/>
                  </a:solidFill>
                  <a:latin typeface="Poppins" panose="00000500000000000000" pitchFamily="2" charset="0"/>
                  <a:cs typeface="Poppins" panose="00000500000000000000" pitchFamily="2" charset="0"/>
                </a:endParaRPr>
              </a:p>
            </p:txBody>
          </p:sp>
        </p:grpSp>
        <p:sp>
          <p:nvSpPr>
            <p:cNvPr id="44" name="Rectangle 43">
              <a:extLst>
                <a:ext uri="{FF2B5EF4-FFF2-40B4-BE49-F238E27FC236}">
                  <a16:creationId xmlns:a16="http://schemas.microsoft.com/office/drawing/2014/main" id="{C97CE404-A6B9-D9FC-F83E-26CBFCB7766E}"/>
                </a:ext>
              </a:extLst>
            </p:cNvPr>
            <p:cNvSpPr/>
            <p:nvPr/>
          </p:nvSpPr>
          <p:spPr>
            <a:xfrm>
              <a:off x="9878433" y="4733826"/>
              <a:ext cx="1791926" cy="400110"/>
            </a:xfrm>
            <a:prstGeom prst="rect">
              <a:avLst/>
            </a:prstGeom>
          </p:spPr>
          <p:txBody>
            <a:bodyPr wrap="square">
              <a:spAutoFit/>
            </a:bodyPr>
            <a:lstStyle/>
            <a:p>
              <a:pPr algn="ctr">
                <a:spcBef>
                  <a:spcPts val="300"/>
                </a:spcBef>
                <a:spcAft>
                  <a:spcPts val="300"/>
                </a:spcAft>
              </a:pPr>
              <a:r>
                <a:rPr lang="en-US" sz="1000" b="1" dirty="0">
                  <a:latin typeface="Poppins" panose="00000500000000000000" pitchFamily="2" charset="0"/>
                  <a:cs typeface="Poppins" panose="00000500000000000000" pitchFamily="2" charset="0"/>
                </a:rPr>
                <a:t>SEABRIGHT RESIDENCE RENDERING</a:t>
              </a:r>
            </a:p>
          </p:txBody>
        </p:sp>
      </p:grpSp>
      <p:sp>
        <p:nvSpPr>
          <p:cNvPr id="78" name="Rectangle 77">
            <a:extLst>
              <a:ext uri="{FF2B5EF4-FFF2-40B4-BE49-F238E27FC236}">
                <a16:creationId xmlns:a16="http://schemas.microsoft.com/office/drawing/2014/main" id="{F5265A0B-9951-33EF-5171-F524A1041833}"/>
              </a:ext>
            </a:extLst>
          </p:cNvPr>
          <p:cNvSpPr/>
          <p:nvPr/>
        </p:nvSpPr>
        <p:spPr>
          <a:xfrm>
            <a:off x="0" y="0"/>
            <a:ext cx="933307" cy="933306"/>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200"/>
          </a:p>
        </p:txBody>
      </p:sp>
      <p:pic>
        <p:nvPicPr>
          <p:cNvPr id="81" name="Picture 80">
            <a:extLst>
              <a:ext uri="{FF2B5EF4-FFF2-40B4-BE49-F238E27FC236}">
                <a16:creationId xmlns:a16="http://schemas.microsoft.com/office/drawing/2014/main" id="{0A0ABCF3-88E5-2C10-8459-CBB1190834DF}"/>
              </a:ext>
            </a:extLst>
          </p:cNvPr>
          <p:cNvPicPr>
            <a:picLocks noChangeAspect="1"/>
          </p:cNvPicPr>
          <p:nvPr/>
        </p:nvPicPr>
        <p:blipFill rotWithShape="1">
          <a:blip r:embed="rId2">
            <a:duotone>
              <a:prstClr val="black"/>
              <a:srgbClr val="5A5A5A">
                <a:tint val="45000"/>
                <a:satMod val="400000"/>
              </a:srgbClr>
            </a:duotone>
          </a:blip>
          <a:srcRect l="19472" r="19763" b="16966"/>
          <a:stretch/>
        </p:blipFill>
        <p:spPr>
          <a:xfrm>
            <a:off x="126198" y="274217"/>
            <a:ext cx="625393" cy="394242"/>
          </a:xfrm>
          <a:prstGeom prst="rect">
            <a:avLst/>
          </a:prstGeom>
        </p:spPr>
      </p:pic>
      <p:sp>
        <p:nvSpPr>
          <p:cNvPr id="85" name="Title 2">
            <a:extLst>
              <a:ext uri="{FF2B5EF4-FFF2-40B4-BE49-F238E27FC236}">
                <a16:creationId xmlns:a16="http://schemas.microsoft.com/office/drawing/2014/main" id="{52E7A7AF-F505-5A71-69F2-760CBDB44FA5}"/>
              </a:ext>
            </a:extLst>
          </p:cNvPr>
          <p:cNvSpPr txBox="1">
            <a:spLocks/>
          </p:cNvSpPr>
          <p:nvPr/>
        </p:nvSpPr>
        <p:spPr>
          <a:xfrm>
            <a:off x="1765302" y="554512"/>
            <a:ext cx="8661398" cy="1176603"/>
          </a:xfrm>
        </p:spPr>
        <p:txBody>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600" b="0" i="0" u="none" strike="noStrike" kern="1200" cap="none" spc="0" normalizeH="0" baseline="0" noProof="0" dirty="0">
                <a:ln>
                  <a:noFill/>
                </a:ln>
                <a:solidFill>
                  <a:srgbClr val="000000"/>
                </a:solidFill>
                <a:effectLst/>
                <a:uLnTx/>
                <a:uFillTx/>
                <a:latin typeface="Poppins Medium"/>
                <a:ea typeface="+mj-ea"/>
                <a:cs typeface="+mj-cs"/>
              </a:rPr>
              <a:t>How Business Can Benefit From Exterior &amp; Interior Design</a:t>
            </a:r>
          </a:p>
        </p:txBody>
      </p:sp>
    </p:spTree>
    <p:extLst>
      <p:ext uri="{BB962C8B-B14F-4D97-AF65-F5344CB8AC3E}">
        <p14:creationId xmlns:p14="http://schemas.microsoft.com/office/powerpoint/2010/main" val="34267784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85"/>
                                        </p:tgtEl>
                                        <p:attrNameLst>
                                          <p:attrName>style.visibility</p:attrName>
                                        </p:attrNameLst>
                                      </p:cBhvr>
                                      <p:to>
                                        <p:strVal val="visible"/>
                                      </p:to>
                                    </p:set>
                                    <p:anim calcmode="lin" valueType="num">
                                      <p:cBhvr additive="base">
                                        <p:cTn id="7" dur="750" fill="hold"/>
                                        <p:tgtEl>
                                          <p:spTgt spid="85"/>
                                        </p:tgtEl>
                                        <p:attrNameLst>
                                          <p:attrName>ppt_x</p:attrName>
                                        </p:attrNameLst>
                                      </p:cBhvr>
                                      <p:tavLst>
                                        <p:tav tm="0">
                                          <p:val>
                                            <p:strVal val="#ppt_x"/>
                                          </p:val>
                                        </p:tav>
                                        <p:tav tm="100000">
                                          <p:val>
                                            <p:strVal val="#ppt_x"/>
                                          </p:val>
                                        </p:tav>
                                      </p:tavLst>
                                    </p:anim>
                                    <p:anim calcmode="lin" valueType="num">
                                      <p:cBhvr additive="base">
                                        <p:cTn id="8" dur="750" fill="hold"/>
                                        <p:tgtEl>
                                          <p:spTgt spid="85"/>
                                        </p:tgtEl>
                                        <p:attrNameLst>
                                          <p:attrName>ppt_y</p:attrName>
                                        </p:attrNameLst>
                                      </p:cBhvr>
                                      <p:tavLst>
                                        <p:tav tm="0">
                                          <p:val>
                                            <p:strVal val="0-#ppt_h/2"/>
                                          </p:val>
                                        </p:tav>
                                        <p:tav tm="100000">
                                          <p:val>
                                            <p:strVal val="#ppt_y"/>
                                          </p:val>
                                        </p:tav>
                                      </p:tavLst>
                                    </p:anim>
                                  </p:childTnLst>
                                </p:cTn>
                              </p:par>
                              <p:par>
                                <p:cTn id="9" presetID="37" presetClass="entr" presetSubtype="0" fill="hold" nodeType="withEffect">
                                  <p:stCondLst>
                                    <p:cond delay="25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750"/>
                                        <p:tgtEl>
                                          <p:spTgt spid="2"/>
                                        </p:tgtEl>
                                      </p:cBhvr>
                                    </p:animEffect>
                                    <p:anim calcmode="lin" valueType="num">
                                      <p:cBhvr>
                                        <p:cTn id="12" dur="750" fill="hold"/>
                                        <p:tgtEl>
                                          <p:spTgt spid="2"/>
                                        </p:tgtEl>
                                        <p:attrNameLst>
                                          <p:attrName>ppt_x</p:attrName>
                                        </p:attrNameLst>
                                      </p:cBhvr>
                                      <p:tavLst>
                                        <p:tav tm="0">
                                          <p:val>
                                            <p:strVal val="#ppt_x"/>
                                          </p:val>
                                        </p:tav>
                                        <p:tav tm="100000">
                                          <p:val>
                                            <p:strVal val="#ppt_x"/>
                                          </p:val>
                                        </p:tav>
                                      </p:tavLst>
                                    </p:anim>
                                    <p:anim calcmode="lin" valueType="num">
                                      <p:cBhvr>
                                        <p:cTn id="13" dur="675" decel="100000" fill="hold"/>
                                        <p:tgtEl>
                                          <p:spTgt spid="2"/>
                                        </p:tgtEl>
                                        <p:attrNameLst>
                                          <p:attrName>ppt_y</p:attrName>
                                        </p:attrNameLst>
                                      </p:cBhvr>
                                      <p:tavLst>
                                        <p:tav tm="0">
                                          <p:val>
                                            <p:strVal val="#ppt_y+1"/>
                                          </p:val>
                                        </p:tav>
                                        <p:tav tm="100000">
                                          <p:val>
                                            <p:strVal val="#ppt_y-.03"/>
                                          </p:val>
                                        </p:tav>
                                      </p:tavLst>
                                    </p:anim>
                                    <p:anim calcmode="lin" valueType="num">
                                      <p:cBhvr>
                                        <p:cTn id="14" dur="75" accel="100000" fill="hold">
                                          <p:stCondLst>
                                            <p:cond delay="675"/>
                                          </p:stCondLst>
                                        </p:cTn>
                                        <p:tgtEl>
                                          <p:spTgt spid="2"/>
                                        </p:tgtEl>
                                        <p:attrNameLst>
                                          <p:attrName>ppt_y</p:attrName>
                                        </p:attrNameLst>
                                      </p:cBhvr>
                                      <p:tavLst>
                                        <p:tav tm="0">
                                          <p:val>
                                            <p:strVal val="#ppt_y-.03"/>
                                          </p:val>
                                        </p:tav>
                                        <p:tav tm="100000">
                                          <p:val>
                                            <p:strVal val="#ppt_y"/>
                                          </p:val>
                                        </p:tav>
                                      </p:tavLst>
                                    </p:anim>
                                  </p:childTnLst>
                                </p:cTn>
                              </p:par>
                              <p:par>
                                <p:cTn id="15" presetID="37" presetClass="entr" presetSubtype="0" fill="hold" nodeType="withEffect">
                                  <p:stCondLst>
                                    <p:cond delay="50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750"/>
                                        <p:tgtEl>
                                          <p:spTgt spid="5"/>
                                        </p:tgtEl>
                                      </p:cBhvr>
                                    </p:animEffect>
                                    <p:anim calcmode="lin" valueType="num">
                                      <p:cBhvr>
                                        <p:cTn id="18" dur="750" fill="hold"/>
                                        <p:tgtEl>
                                          <p:spTgt spid="5"/>
                                        </p:tgtEl>
                                        <p:attrNameLst>
                                          <p:attrName>ppt_x</p:attrName>
                                        </p:attrNameLst>
                                      </p:cBhvr>
                                      <p:tavLst>
                                        <p:tav tm="0">
                                          <p:val>
                                            <p:strVal val="#ppt_x"/>
                                          </p:val>
                                        </p:tav>
                                        <p:tav tm="100000">
                                          <p:val>
                                            <p:strVal val="#ppt_x"/>
                                          </p:val>
                                        </p:tav>
                                      </p:tavLst>
                                    </p:anim>
                                    <p:anim calcmode="lin" valueType="num">
                                      <p:cBhvr>
                                        <p:cTn id="19" dur="675" decel="100000" fill="hold"/>
                                        <p:tgtEl>
                                          <p:spTgt spid="5"/>
                                        </p:tgtEl>
                                        <p:attrNameLst>
                                          <p:attrName>ppt_y</p:attrName>
                                        </p:attrNameLst>
                                      </p:cBhvr>
                                      <p:tavLst>
                                        <p:tav tm="0">
                                          <p:val>
                                            <p:strVal val="#ppt_y+1"/>
                                          </p:val>
                                        </p:tav>
                                        <p:tav tm="100000">
                                          <p:val>
                                            <p:strVal val="#ppt_y-.03"/>
                                          </p:val>
                                        </p:tav>
                                      </p:tavLst>
                                    </p:anim>
                                    <p:anim calcmode="lin" valueType="num">
                                      <p:cBhvr>
                                        <p:cTn id="20" dur="75" accel="100000" fill="hold">
                                          <p:stCondLst>
                                            <p:cond delay="675"/>
                                          </p:stCondLst>
                                        </p:cTn>
                                        <p:tgtEl>
                                          <p:spTgt spid="5"/>
                                        </p:tgtEl>
                                        <p:attrNameLst>
                                          <p:attrName>ppt_y</p:attrName>
                                        </p:attrNameLst>
                                      </p:cBhvr>
                                      <p:tavLst>
                                        <p:tav tm="0">
                                          <p:val>
                                            <p:strVal val="#ppt_y-.03"/>
                                          </p:val>
                                        </p:tav>
                                        <p:tav tm="100000">
                                          <p:val>
                                            <p:strVal val="#ppt_y"/>
                                          </p:val>
                                        </p:tav>
                                      </p:tavLst>
                                    </p:anim>
                                  </p:childTnLst>
                                </p:cTn>
                              </p:par>
                              <p:par>
                                <p:cTn id="21" presetID="37" presetClass="entr" presetSubtype="0" fill="hold" nodeType="withEffect">
                                  <p:stCondLst>
                                    <p:cond delay="50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750"/>
                                        <p:tgtEl>
                                          <p:spTgt spid="6"/>
                                        </p:tgtEl>
                                      </p:cBhvr>
                                    </p:animEffect>
                                    <p:anim calcmode="lin" valueType="num">
                                      <p:cBhvr>
                                        <p:cTn id="24" dur="750" fill="hold"/>
                                        <p:tgtEl>
                                          <p:spTgt spid="6"/>
                                        </p:tgtEl>
                                        <p:attrNameLst>
                                          <p:attrName>ppt_x</p:attrName>
                                        </p:attrNameLst>
                                      </p:cBhvr>
                                      <p:tavLst>
                                        <p:tav tm="0">
                                          <p:val>
                                            <p:strVal val="#ppt_x"/>
                                          </p:val>
                                        </p:tav>
                                        <p:tav tm="100000">
                                          <p:val>
                                            <p:strVal val="#ppt_x"/>
                                          </p:val>
                                        </p:tav>
                                      </p:tavLst>
                                    </p:anim>
                                    <p:anim calcmode="lin" valueType="num">
                                      <p:cBhvr>
                                        <p:cTn id="25" dur="675" decel="100000" fill="hold"/>
                                        <p:tgtEl>
                                          <p:spTgt spid="6"/>
                                        </p:tgtEl>
                                        <p:attrNameLst>
                                          <p:attrName>ppt_y</p:attrName>
                                        </p:attrNameLst>
                                      </p:cBhvr>
                                      <p:tavLst>
                                        <p:tav tm="0">
                                          <p:val>
                                            <p:strVal val="#ppt_y+1"/>
                                          </p:val>
                                        </p:tav>
                                        <p:tav tm="100000">
                                          <p:val>
                                            <p:strVal val="#ppt_y-.03"/>
                                          </p:val>
                                        </p:tav>
                                      </p:tavLst>
                                    </p:anim>
                                    <p:anim calcmode="lin" valueType="num">
                                      <p:cBhvr>
                                        <p:cTn id="26" dur="75" accel="100000" fill="hold">
                                          <p:stCondLst>
                                            <p:cond delay="675"/>
                                          </p:stCondLst>
                                        </p:cTn>
                                        <p:tgtEl>
                                          <p:spTgt spid="6"/>
                                        </p:tgtEl>
                                        <p:attrNameLst>
                                          <p:attrName>ppt_y</p:attrName>
                                        </p:attrNameLst>
                                      </p:cBhvr>
                                      <p:tavLst>
                                        <p:tav tm="0">
                                          <p:val>
                                            <p:strVal val="#ppt_y-.03"/>
                                          </p:val>
                                        </p:tav>
                                        <p:tav tm="100000">
                                          <p:val>
                                            <p:strVal val="#ppt_y"/>
                                          </p:val>
                                        </p:tav>
                                      </p:tavLst>
                                    </p:anim>
                                  </p:childTnLst>
                                </p:cTn>
                              </p:par>
                              <p:par>
                                <p:cTn id="27" presetID="37" presetClass="entr" presetSubtype="0" fill="hold" nodeType="withEffect">
                                  <p:stCondLst>
                                    <p:cond delay="750"/>
                                  </p:stCondLst>
                                  <p:childTnLst>
                                    <p:set>
                                      <p:cBhvr>
                                        <p:cTn id="28" dur="1" fill="hold">
                                          <p:stCondLst>
                                            <p:cond delay="0"/>
                                          </p:stCondLst>
                                        </p:cTn>
                                        <p:tgtEl>
                                          <p:spTgt spid="7"/>
                                        </p:tgtEl>
                                        <p:attrNameLst>
                                          <p:attrName>style.visibility</p:attrName>
                                        </p:attrNameLst>
                                      </p:cBhvr>
                                      <p:to>
                                        <p:strVal val="visible"/>
                                      </p:to>
                                    </p:set>
                                    <p:animEffect transition="in" filter="fade">
                                      <p:cBhvr>
                                        <p:cTn id="29" dur="750"/>
                                        <p:tgtEl>
                                          <p:spTgt spid="7"/>
                                        </p:tgtEl>
                                      </p:cBhvr>
                                    </p:animEffect>
                                    <p:anim calcmode="lin" valueType="num">
                                      <p:cBhvr>
                                        <p:cTn id="30" dur="750" fill="hold"/>
                                        <p:tgtEl>
                                          <p:spTgt spid="7"/>
                                        </p:tgtEl>
                                        <p:attrNameLst>
                                          <p:attrName>ppt_x</p:attrName>
                                        </p:attrNameLst>
                                      </p:cBhvr>
                                      <p:tavLst>
                                        <p:tav tm="0">
                                          <p:val>
                                            <p:strVal val="#ppt_x"/>
                                          </p:val>
                                        </p:tav>
                                        <p:tav tm="100000">
                                          <p:val>
                                            <p:strVal val="#ppt_x"/>
                                          </p:val>
                                        </p:tav>
                                      </p:tavLst>
                                    </p:anim>
                                    <p:anim calcmode="lin" valueType="num">
                                      <p:cBhvr>
                                        <p:cTn id="31" dur="675" decel="100000" fill="hold"/>
                                        <p:tgtEl>
                                          <p:spTgt spid="7"/>
                                        </p:tgtEl>
                                        <p:attrNameLst>
                                          <p:attrName>ppt_y</p:attrName>
                                        </p:attrNameLst>
                                      </p:cBhvr>
                                      <p:tavLst>
                                        <p:tav tm="0">
                                          <p:val>
                                            <p:strVal val="#ppt_y+1"/>
                                          </p:val>
                                        </p:tav>
                                        <p:tav tm="100000">
                                          <p:val>
                                            <p:strVal val="#ppt_y-.03"/>
                                          </p:val>
                                        </p:tav>
                                      </p:tavLst>
                                    </p:anim>
                                    <p:anim calcmode="lin" valueType="num">
                                      <p:cBhvr>
                                        <p:cTn id="32" dur="75" accel="100000" fill="hold">
                                          <p:stCondLst>
                                            <p:cond delay="675"/>
                                          </p:stCondLst>
                                        </p:cTn>
                                        <p:tgtEl>
                                          <p:spTgt spid="7"/>
                                        </p:tgtEl>
                                        <p:attrNameLst>
                                          <p:attrName>ppt_y</p:attrName>
                                        </p:attrNameLst>
                                      </p:cBhvr>
                                      <p:tavLst>
                                        <p:tav tm="0">
                                          <p:val>
                                            <p:strVal val="#ppt_y-.03"/>
                                          </p:val>
                                        </p:tav>
                                        <p:tav tm="100000">
                                          <p:val>
                                            <p:strVal val="#ppt_y"/>
                                          </p:val>
                                        </p:tav>
                                      </p:tavLst>
                                    </p:anim>
                                  </p:childTnLst>
                                </p:cTn>
                              </p:par>
                              <p:par>
                                <p:cTn id="33" presetID="37" presetClass="entr" presetSubtype="0" fill="hold" nodeType="withEffect">
                                  <p:stCondLst>
                                    <p:cond delay="1000"/>
                                  </p:stCondLst>
                                  <p:childTnLst>
                                    <p:set>
                                      <p:cBhvr>
                                        <p:cTn id="34" dur="1" fill="hold">
                                          <p:stCondLst>
                                            <p:cond delay="0"/>
                                          </p:stCondLst>
                                        </p:cTn>
                                        <p:tgtEl>
                                          <p:spTgt spid="11"/>
                                        </p:tgtEl>
                                        <p:attrNameLst>
                                          <p:attrName>style.visibility</p:attrName>
                                        </p:attrNameLst>
                                      </p:cBhvr>
                                      <p:to>
                                        <p:strVal val="visible"/>
                                      </p:to>
                                    </p:set>
                                    <p:animEffect transition="in" filter="fade">
                                      <p:cBhvr>
                                        <p:cTn id="35" dur="750"/>
                                        <p:tgtEl>
                                          <p:spTgt spid="11"/>
                                        </p:tgtEl>
                                      </p:cBhvr>
                                    </p:animEffect>
                                    <p:anim calcmode="lin" valueType="num">
                                      <p:cBhvr>
                                        <p:cTn id="36" dur="750" fill="hold"/>
                                        <p:tgtEl>
                                          <p:spTgt spid="11"/>
                                        </p:tgtEl>
                                        <p:attrNameLst>
                                          <p:attrName>ppt_x</p:attrName>
                                        </p:attrNameLst>
                                      </p:cBhvr>
                                      <p:tavLst>
                                        <p:tav tm="0">
                                          <p:val>
                                            <p:strVal val="#ppt_x"/>
                                          </p:val>
                                        </p:tav>
                                        <p:tav tm="100000">
                                          <p:val>
                                            <p:strVal val="#ppt_x"/>
                                          </p:val>
                                        </p:tav>
                                      </p:tavLst>
                                    </p:anim>
                                    <p:anim calcmode="lin" valueType="num">
                                      <p:cBhvr>
                                        <p:cTn id="37" dur="675" decel="100000" fill="hold"/>
                                        <p:tgtEl>
                                          <p:spTgt spid="11"/>
                                        </p:tgtEl>
                                        <p:attrNameLst>
                                          <p:attrName>ppt_y</p:attrName>
                                        </p:attrNameLst>
                                      </p:cBhvr>
                                      <p:tavLst>
                                        <p:tav tm="0">
                                          <p:val>
                                            <p:strVal val="#ppt_y+1"/>
                                          </p:val>
                                        </p:tav>
                                        <p:tav tm="100000">
                                          <p:val>
                                            <p:strVal val="#ppt_y-.03"/>
                                          </p:val>
                                        </p:tav>
                                      </p:tavLst>
                                    </p:anim>
                                    <p:anim calcmode="lin" valueType="num">
                                      <p:cBhvr>
                                        <p:cTn id="38" dur="75" accel="100000" fill="hold">
                                          <p:stCondLst>
                                            <p:cond delay="675"/>
                                          </p:stCondLst>
                                        </p:cTn>
                                        <p:tgtEl>
                                          <p:spTgt spid="11"/>
                                        </p:tgtEl>
                                        <p:attrNameLst>
                                          <p:attrName>ppt_y</p:attrName>
                                        </p:attrNameLst>
                                      </p:cBhvr>
                                      <p:tavLst>
                                        <p:tav tm="0">
                                          <p:val>
                                            <p:strVal val="#ppt_y-.03"/>
                                          </p:val>
                                        </p:tav>
                                        <p:tav tm="100000">
                                          <p:val>
                                            <p:strVal val="#ppt_y"/>
                                          </p:val>
                                        </p:tav>
                                      </p:tavLst>
                                    </p:anim>
                                  </p:childTnLst>
                                </p:cTn>
                              </p:par>
                              <p:par>
                                <p:cTn id="39" presetID="37" presetClass="entr" presetSubtype="0" fill="hold" nodeType="withEffect">
                                  <p:stCondLst>
                                    <p:cond delay="1250"/>
                                  </p:stCondLst>
                                  <p:childTnLst>
                                    <p:set>
                                      <p:cBhvr>
                                        <p:cTn id="40" dur="1" fill="hold">
                                          <p:stCondLst>
                                            <p:cond delay="0"/>
                                          </p:stCondLst>
                                        </p:cTn>
                                        <p:tgtEl>
                                          <p:spTgt spid="16"/>
                                        </p:tgtEl>
                                        <p:attrNameLst>
                                          <p:attrName>style.visibility</p:attrName>
                                        </p:attrNameLst>
                                      </p:cBhvr>
                                      <p:to>
                                        <p:strVal val="visible"/>
                                      </p:to>
                                    </p:set>
                                    <p:animEffect transition="in" filter="fade">
                                      <p:cBhvr>
                                        <p:cTn id="41" dur="750"/>
                                        <p:tgtEl>
                                          <p:spTgt spid="16"/>
                                        </p:tgtEl>
                                      </p:cBhvr>
                                    </p:animEffect>
                                    <p:anim calcmode="lin" valueType="num">
                                      <p:cBhvr>
                                        <p:cTn id="42" dur="750" fill="hold"/>
                                        <p:tgtEl>
                                          <p:spTgt spid="16"/>
                                        </p:tgtEl>
                                        <p:attrNameLst>
                                          <p:attrName>ppt_x</p:attrName>
                                        </p:attrNameLst>
                                      </p:cBhvr>
                                      <p:tavLst>
                                        <p:tav tm="0">
                                          <p:val>
                                            <p:strVal val="#ppt_x"/>
                                          </p:val>
                                        </p:tav>
                                        <p:tav tm="100000">
                                          <p:val>
                                            <p:strVal val="#ppt_x"/>
                                          </p:val>
                                        </p:tav>
                                      </p:tavLst>
                                    </p:anim>
                                    <p:anim calcmode="lin" valueType="num">
                                      <p:cBhvr>
                                        <p:cTn id="43" dur="675" decel="100000" fill="hold"/>
                                        <p:tgtEl>
                                          <p:spTgt spid="16"/>
                                        </p:tgtEl>
                                        <p:attrNameLst>
                                          <p:attrName>ppt_y</p:attrName>
                                        </p:attrNameLst>
                                      </p:cBhvr>
                                      <p:tavLst>
                                        <p:tav tm="0">
                                          <p:val>
                                            <p:strVal val="#ppt_y+1"/>
                                          </p:val>
                                        </p:tav>
                                        <p:tav tm="100000">
                                          <p:val>
                                            <p:strVal val="#ppt_y-.03"/>
                                          </p:val>
                                        </p:tav>
                                      </p:tavLst>
                                    </p:anim>
                                    <p:anim calcmode="lin" valueType="num">
                                      <p:cBhvr>
                                        <p:cTn id="44" dur="75" accel="100000" fill="hold">
                                          <p:stCondLst>
                                            <p:cond delay="675"/>
                                          </p:stCondLst>
                                        </p:cTn>
                                        <p:tgtEl>
                                          <p:spTgt spid="16"/>
                                        </p:tgtEl>
                                        <p:attrNameLst>
                                          <p:attrName>ppt_y</p:attrName>
                                        </p:attrNameLst>
                                      </p:cBhvr>
                                      <p:tavLst>
                                        <p:tav tm="0">
                                          <p:val>
                                            <p:strVal val="#ppt_y-.03"/>
                                          </p:val>
                                        </p:tav>
                                        <p:tav tm="100000">
                                          <p:val>
                                            <p:strVal val="#ppt_y"/>
                                          </p:val>
                                        </p:tav>
                                      </p:tavLst>
                                    </p:anim>
                                  </p:childTnLst>
                                </p:cTn>
                              </p:par>
                              <p:par>
                                <p:cTn id="45" presetID="37" presetClass="entr" presetSubtype="0" fill="hold" nodeType="withEffect">
                                  <p:stCondLst>
                                    <p:cond delay="1500"/>
                                  </p:stCondLst>
                                  <p:childTnLst>
                                    <p:set>
                                      <p:cBhvr>
                                        <p:cTn id="46" dur="1" fill="hold">
                                          <p:stCondLst>
                                            <p:cond delay="0"/>
                                          </p:stCondLst>
                                        </p:cTn>
                                        <p:tgtEl>
                                          <p:spTgt spid="17"/>
                                        </p:tgtEl>
                                        <p:attrNameLst>
                                          <p:attrName>style.visibility</p:attrName>
                                        </p:attrNameLst>
                                      </p:cBhvr>
                                      <p:to>
                                        <p:strVal val="visible"/>
                                      </p:to>
                                    </p:set>
                                    <p:animEffect transition="in" filter="fade">
                                      <p:cBhvr>
                                        <p:cTn id="47" dur="750"/>
                                        <p:tgtEl>
                                          <p:spTgt spid="17"/>
                                        </p:tgtEl>
                                      </p:cBhvr>
                                    </p:animEffect>
                                    <p:anim calcmode="lin" valueType="num">
                                      <p:cBhvr>
                                        <p:cTn id="48" dur="750" fill="hold"/>
                                        <p:tgtEl>
                                          <p:spTgt spid="17"/>
                                        </p:tgtEl>
                                        <p:attrNameLst>
                                          <p:attrName>ppt_x</p:attrName>
                                        </p:attrNameLst>
                                      </p:cBhvr>
                                      <p:tavLst>
                                        <p:tav tm="0">
                                          <p:val>
                                            <p:strVal val="#ppt_x"/>
                                          </p:val>
                                        </p:tav>
                                        <p:tav tm="100000">
                                          <p:val>
                                            <p:strVal val="#ppt_x"/>
                                          </p:val>
                                        </p:tav>
                                      </p:tavLst>
                                    </p:anim>
                                    <p:anim calcmode="lin" valueType="num">
                                      <p:cBhvr>
                                        <p:cTn id="49" dur="675" decel="100000" fill="hold"/>
                                        <p:tgtEl>
                                          <p:spTgt spid="17"/>
                                        </p:tgtEl>
                                        <p:attrNameLst>
                                          <p:attrName>ppt_y</p:attrName>
                                        </p:attrNameLst>
                                      </p:cBhvr>
                                      <p:tavLst>
                                        <p:tav tm="0">
                                          <p:val>
                                            <p:strVal val="#ppt_y+1"/>
                                          </p:val>
                                        </p:tav>
                                        <p:tav tm="100000">
                                          <p:val>
                                            <p:strVal val="#ppt_y-.03"/>
                                          </p:val>
                                        </p:tav>
                                      </p:tavLst>
                                    </p:anim>
                                    <p:anim calcmode="lin" valueType="num">
                                      <p:cBhvr>
                                        <p:cTn id="50" dur="75" accel="100000" fill="hold">
                                          <p:stCondLst>
                                            <p:cond delay="675"/>
                                          </p:stCondLst>
                                        </p:cTn>
                                        <p:tgtEl>
                                          <p:spTgt spid="17"/>
                                        </p:tgtEl>
                                        <p:attrNameLst>
                                          <p:attrName>ppt_y</p:attrName>
                                        </p:attrNameLst>
                                      </p:cBhvr>
                                      <p:tavLst>
                                        <p:tav tm="0">
                                          <p:val>
                                            <p:strVal val="#ppt_y-.03"/>
                                          </p:val>
                                        </p:tav>
                                        <p:tav tm="100000">
                                          <p:val>
                                            <p:strVal val="#ppt_y"/>
                                          </p:val>
                                        </p:tav>
                                      </p:tavLst>
                                    </p:anim>
                                  </p:childTnLst>
                                </p:cTn>
                              </p:par>
                              <p:par>
                                <p:cTn id="51" presetID="37" presetClass="entr" presetSubtype="0" fill="hold" nodeType="withEffect">
                                  <p:stCondLst>
                                    <p:cond delay="1750"/>
                                  </p:stCondLst>
                                  <p:childTnLst>
                                    <p:set>
                                      <p:cBhvr>
                                        <p:cTn id="52" dur="1" fill="hold">
                                          <p:stCondLst>
                                            <p:cond delay="0"/>
                                          </p:stCondLst>
                                        </p:cTn>
                                        <p:tgtEl>
                                          <p:spTgt spid="19"/>
                                        </p:tgtEl>
                                        <p:attrNameLst>
                                          <p:attrName>style.visibility</p:attrName>
                                        </p:attrNameLst>
                                      </p:cBhvr>
                                      <p:to>
                                        <p:strVal val="visible"/>
                                      </p:to>
                                    </p:set>
                                    <p:animEffect transition="in" filter="fade">
                                      <p:cBhvr>
                                        <p:cTn id="53" dur="750"/>
                                        <p:tgtEl>
                                          <p:spTgt spid="19"/>
                                        </p:tgtEl>
                                      </p:cBhvr>
                                    </p:animEffect>
                                    <p:anim calcmode="lin" valueType="num">
                                      <p:cBhvr>
                                        <p:cTn id="54" dur="750" fill="hold"/>
                                        <p:tgtEl>
                                          <p:spTgt spid="19"/>
                                        </p:tgtEl>
                                        <p:attrNameLst>
                                          <p:attrName>ppt_x</p:attrName>
                                        </p:attrNameLst>
                                      </p:cBhvr>
                                      <p:tavLst>
                                        <p:tav tm="0">
                                          <p:val>
                                            <p:strVal val="#ppt_x"/>
                                          </p:val>
                                        </p:tav>
                                        <p:tav tm="100000">
                                          <p:val>
                                            <p:strVal val="#ppt_x"/>
                                          </p:val>
                                        </p:tav>
                                      </p:tavLst>
                                    </p:anim>
                                    <p:anim calcmode="lin" valueType="num">
                                      <p:cBhvr>
                                        <p:cTn id="55" dur="675" decel="100000" fill="hold"/>
                                        <p:tgtEl>
                                          <p:spTgt spid="19"/>
                                        </p:tgtEl>
                                        <p:attrNameLst>
                                          <p:attrName>ppt_y</p:attrName>
                                        </p:attrNameLst>
                                      </p:cBhvr>
                                      <p:tavLst>
                                        <p:tav tm="0">
                                          <p:val>
                                            <p:strVal val="#ppt_y+1"/>
                                          </p:val>
                                        </p:tav>
                                        <p:tav tm="100000">
                                          <p:val>
                                            <p:strVal val="#ppt_y-.03"/>
                                          </p:val>
                                        </p:tav>
                                      </p:tavLst>
                                    </p:anim>
                                    <p:anim calcmode="lin" valueType="num">
                                      <p:cBhvr>
                                        <p:cTn id="56" dur="75" accel="100000" fill="hold">
                                          <p:stCondLst>
                                            <p:cond delay="675"/>
                                          </p:stCondLst>
                                        </p:cTn>
                                        <p:tgtEl>
                                          <p:spTgt spid="19"/>
                                        </p:tgtEl>
                                        <p:attrNameLst>
                                          <p:attrName>ppt_y</p:attrName>
                                        </p:attrNameLst>
                                      </p:cBhvr>
                                      <p:tavLst>
                                        <p:tav tm="0">
                                          <p:val>
                                            <p:strVal val="#ppt_y-.03"/>
                                          </p:val>
                                        </p:tav>
                                        <p:tav tm="100000">
                                          <p:val>
                                            <p:strVal val="#ppt_y"/>
                                          </p:val>
                                        </p:tav>
                                      </p:tavLst>
                                    </p:anim>
                                  </p:childTnLst>
                                </p:cTn>
                              </p:par>
                              <p:par>
                                <p:cTn id="57" presetID="37" presetClass="entr" presetSubtype="0" fill="hold" nodeType="withEffect">
                                  <p:stCondLst>
                                    <p:cond delay="2000"/>
                                  </p:stCondLst>
                                  <p:childTnLst>
                                    <p:set>
                                      <p:cBhvr>
                                        <p:cTn id="58" dur="1" fill="hold">
                                          <p:stCondLst>
                                            <p:cond delay="0"/>
                                          </p:stCondLst>
                                        </p:cTn>
                                        <p:tgtEl>
                                          <p:spTgt spid="23"/>
                                        </p:tgtEl>
                                        <p:attrNameLst>
                                          <p:attrName>style.visibility</p:attrName>
                                        </p:attrNameLst>
                                      </p:cBhvr>
                                      <p:to>
                                        <p:strVal val="visible"/>
                                      </p:to>
                                    </p:set>
                                    <p:animEffect transition="in" filter="fade">
                                      <p:cBhvr>
                                        <p:cTn id="59" dur="750"/>
                                        <p:tgtEl>
                                          <p:spTgt spid="23"/>
                                        </p:tgtEl>
                                      </p:cBhvr>
                                    </p:animEffect>
                                    <p:anim calcmode="lin" valueType="num">
                                      <p:cBhvr>
                                        <p:cTn id="60" dur="750" fill="hold"/>
                                        <p:tgtEl>
                                          <p:spTgt spid="23"/>
                                        </p:tgtEl>
                                        <p:attrNameLst>
                                          <p:attrName>ppt_x</p:attrName>
                                        </p:attrNameLst>
                                      </p:cBhvr>
                                      <p:tavLst>
                                        <p:tav tm="0">
                                          <p:val>
                                            <p:strVal val="#ppt_x"/>
                                          </p:val>
                                        </p:tav>
                                        <p:tav tm="100000">
                                          <p:val>
                                            <p:strVal val="#ppt_x"/>
                                          </p:val>
                                        </p:tav>
                                      </p:tavLst>
                                    </p:anim>
                                    <p:anim calcmode="lin" valueType="num">
                                      <p:cBhvr>
                                        <p:cTn id="61" dur="675" decel="100000" fill="hold"/>
                                        <p:tgtEl>
                                          <p:spTgt spid="23"/>
                                        </p:tgtEl>
                                        <p:attrNameLst>
                                          <p:attrName>ppt_y</p:attrName>
                                        </p:attrNameLst>
                                      </p:cBhvr>
                                      <p:tavLst>
                                        <p:tav tm="0">
                                          <p:val>
                                            <p:strVal val="#ppt_y+1"/>
                                          </p:val>
                                        </p:tav>
                                        <p:tav tm="100000">
                                          <p:val>
                                            <p:strVal val="#ppt_y-.03"/>
                                          </p:val>
                                        </p:tav>
                                      </p:tavLst>
                                    </p:anim>
                                    <p:anim calcmode="lin" valueType="num">
                                      <p:cBhvr>
                                        <p:cTn id="62" dur="75" accel="100000" fill="hold">
                                          <p:stCondLst>
                                            <p:cond delay="675"/>
                                          </p:stCondLst>
                                        </p:cTn>
                                        <p:tgtEl>
                                          <p:spTgt spid="23"/>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1D707DFA-5CBF-4392-861D-8DAA9F2607FB}"/>
              </a:ext>
            </a:extLst>
          </p:cNvPr>
          <p:cNvSpPr txBox="1"/>
          <p:nvPr/>
        </p:nvSpPr>
        <p:spPr>
          <a:xfrm>
            <a:off x="796742" y="1337833"/>
            <a:ext cx="3558988" cy="646331"/>
          </a:xfrm>
          <a:prstGeom prst="rect">
            <a:avLst/>
          </a:prstGeom>
          <a:noFill/>
        </p:spPr>
        <p:txBody>
          <a:bodyPr wrap="none" rtlCol="0">
            <a:spAutoFit/>
          </a:bodyPr>
          <a:lstStyle/>
          <a:p>
            <a:r>
              <a:rPr lang="en-CA" sz="3600" dirty="0">
                <a:solidFill>
                  <a:schemeClr val="accent1"/>
                </a:solidFill>
                <a:latin typeface="Poppins Medium" panose="00000600000000000000" pitchFamily="2" charset="0"/>
                <a:ea typeface="Nexa Bold" charset="0"/>
                <a:cs typeface="Poppins Medium" panose="00000600000000000000" pitchFamily="2" charset="0"/>
              </a:rPr>
              <a:t>2. 3D Modeling</a:t>
            </a:r>
            <a:endParaRPr lang="en-US" sz="3600" dirty="0">
              <a:solidFill>
                <a:schemeClr val="accent1"/>
              </a:solidFill>
              <a:latin typeface="Poppins Medium" panose="00000600000000000000" pitchFamily="2" charset="0"/>
              <a:ea typeface="Nexa Bold" charset="0"/>
              <a:cs typeface="Poppins Medium" panose="00000600000000000000" pitchFamily="2" charset="0"/>
            </a:endParaRPr>
          </a:p>
        </p:txBody>
      </p:sp>
      <p:sp>
        <p:nvSpPr>
          <p:cNvPr id="17" name="Rectangle 8">
            <a:extLst>
              <a:ext uri="{FF2B5EF4-FFF2-40B4-BE49-F238E27FC236}">
                <a16:creationId xmlns:a16="http://schemas.microsoft.com/office/drawing/2014/main" id="{BF0E8E7F-8945-4892-9DB7-2511B93FF8FF}"/>
              </a:ext>
            </a:extLst>
          </p:cNvPr>
          <p:cNvSpPr>
            <a:spLocks noChangeArrowheads="1"/>
          </p:cNvSpPr>
          <p:nvPr/>
        </p:nvSpPr>
        <p:spPr bwMode="auto">
          <a:xfrm>
            <a:off x="3538746" y="5282358"/>
            <a:ext cx="223138" cy="261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algn="ctr" defTabSz="914320" eaLnBrk="0" fontAlgn="base" hangingPunct="0">
              <a:spcBef>
                <a:spcPct val="0"/>
              </a:spcBef>
              <a:spcAft>
                <a:spcPct val="0"/>
              </a:spcAft>
            </a:pPr>
            <a:r>
              <a:rPr lang="en-US" altLang="ja-JP" sz="1100">
                <a:latin typeface="Poppins" panose="00000500000000000000" pitchFamily="2" charset="0"/>
                <a:ea typeface="Times New Roman" panose="02020603050405020304" pitchFamily="18" charset="0"/>
                <a:cs typeface="Poppins" panose="00000500000000000000" pitchFamily="2" charset="0"/>
              </a:rPr>
              <a:t> </a:t>
            </a:r>
            <a:endParaRPr lang="en-US" altLang="ja-JP">
              <a:latin typeface="Poppins" panose="00000500000000000000" pitchFamily="2" charset="0"/>
              <a:cs typeface="Poppins" panose="00000500000000000000" pitchFamily="2" charset="0"/>
            </a:endParaRPr>
          </a:p>
        </p:txBody>
      </p:sp>
      <p:sp>
        <p:nvSpPr>
          <p:cNvPr id="23" name="Rectangle 22">
            <a:extLst>
              <a:ext uri="{FF2B5EF4-FFF2-40B4-BE49-F238E27FC236}">
                <a16:creationId xmlns:a16="http://schemas.microsoft.com/office/drawing/2014/main" id="{7073FBB1-D31B-465A-86A0-BD7FC2A60A25}"/>
              </a:ext>
            </a:extLst>
          </p:cNvPr>
          <p:cNvSpPr/>
          <p:nvPr/>
        </p:nvSpPr>
        <p:spPr>
          <a:xfrm>
            <a:off x="796742" y="2001092"/>
            <a:ext cx="5177528" cy="2301912"/>
          </a:xfrm>
          <a:prstGeom prst="rect">
            <a:avLst/>
          </a:prstGeom>
        </p:spPr>
        <p:txBody>
          <a:bodyPr wrap="square">
            <a:spAutoFit/>
          </a:bodyPr>
          <a:lstStyle/>
          <a:p>
            <a:pPr algn="just">
              <a:lnSpc>
                <a:spcPct val="150000"/>
              </a:lnSpc>
              <a:spcBef>
                <a:spcPts val="300"/>
              </a:spcBef>
              <a:spcAft>
                <a:spcPts val="300"/>
              </a:spcAft>
            </a:pPr>
            <a:r>
              <a:rPr lang="en-US" sz="1000" dirty="0">
                <a:solidFill>
                  <a:schemeClr val="tx1">
                    <a:lumMod val="85000"/>
                    <a:lumOff val="15000"/>
                  </a:schemeClr>
                </a:solidFill>
                <a:latin typeface="Poppins" panose="00000500000000000000" pitchFamily="2" charset="0"/>
                <a:cs typeface="Poppins" panose="00000500000000000000" pitchFamily="2" charset="0"/>
              </a:rPr>
              <a:t>In 3D computer graphics, 3D modeling is the process of developing a mathematical representation of any surface of an object in three dimensions via specialized software. </a:t>
            </a:r>
          </a:p>
          <a:p>
            <a:pPr algn="just">
              <a:lnSpc>
                <a:spcPct val="150000"/>
              </a:lnSpc>
              <a:spcBef>
                <a:spcPts val="300"/>
              </a:spcBef>
              <a:spcAft>
                <a:spcPts val="300"/>
              </a:spcAft>
            </a:pPr>
            <a:r>
              <a:rPr lang="en-US" sz="1000" dirty="0">
                <a:solidFill>
                  <a:schemeClr val="tx1">
                    <a:lumMod val="85000"/>
                    <a:lumOff val="15000"/>
                  </a:schemeClr>
                </a:solidFill>
                <a:latin typeface="Poppins" panose="00000500000000000000" pitchFamily="2" charset="0"/>
                <a:cs typeface="Poppins" panose="00000500000000000000" pitchFamily="2" charset="0"/>
              </a:rPr>
              <a:t>3D modeling and texturing are all extremely popular nowadays because such technologies are becoming ever more available now.</a:t>
            </a:r>
          </a:p>
          <a:p>
            <a:pPr algn="just">
              <a:lnSpc>
                <a:spcPct val="150000"/>
              </a:lnSpc>
              <a:spcBef>
                <a:spcPts val="300"/>
              </a:spcBef>
              <a:spcAft>
                <a:spcPts val="300"/>
              </a:spcAft>
            </a:pPr>
            <a:r>
              <a:rPr lang="en-US" sz="1000" dirty="0">
                <a:solidFill>
                  <a:schemeClr val="tx1">
                    <a:lumMod val="85000"/>
                    <a:lumOff val="15000"/>
                  </a:schemeClr>
                </a:solidFill>
                <a:latin typeface="Poppins" panose="00000500000000000000" pitchFamily="2" charset="0"/>
                <a:cs typeface="Poppins" panose="00000500000000000000" pitchFamily="2" charset="0"/>
              </a:rPr>
              <a:t>Creating a 3D image, whether it’s for production or just animation and rendering, requires creating a 3D file. When creating a 3D model, you need to know where it will be used. Much depends on this factor, such as what rules and constraints should pay attention to model development. </a:t>
            </a:r>
          </a:p>
        </p:txBody>
      </p:sp>
      <p:pic>
        <p:nvPicPr>
          <p:cNvPr id="27" name="Picture 26">
            <a:extLst>
              <a:ext uri="{FF2B5EF4-FFF2-40B4-BE49-F238E27FC236}">
                <a16:creationId xmlns:a16="http://schemas.microsoft.com/office/drawing/2014/main" id="{9E7080E9-3F7E-453B-8ABB-C036420C5E32}"/>
              </a:ext>
            </a:extLst>
          </p:cNvPr>
          <p:cNvPicPr>
            <a:picLocks noChangeAspect="1"/>
          </p:cNvPicPr>
          <p:nvPr/>
        </p:nvPicPr>
        <p:blipFill rotWithShape="1">
          <a:blip r:embed="rId2">
            <a:extLst>
              <a:ext uri="{28A0092B-C50C-407E-A947-70E740481C1C}">
                <a14:useLocalDpi xmlns:a14="http://schemas.microsoft.com/office/drawing/2010/main" val="0"/>
              </a:ext>
            </a:extLst>
          </a:blip>
          <a:srcRect l="19047" t="13858" r="9685"/>
          <a:stretch/>
        </p:blipFill>
        <p:spPr>
          <a:xfrm>
            <a:off x="5712787" y="836861"/>
            <a:ext cx="6457785" cy="4878462"/>
          </a:xfrm>
          <a:prstGeom prst="rect">
            <a:avLst/>
          </a:prstGeom>
        </p:spPr>
      </p:pic>
      <p:grpSp>
        <p:nvGrpSpPr>
          <p:cNvPr id="4" name="Group 3">
            <a:extLst>
              <a:ext uri="{FF2B5EF4-FFF2-40B4-BE49-F238E27FC236}">
                <a16:creationId xmlns:a16="http://schemas.microsoft.com/office/drawing/2014/main" id="{9CC78556-964B-F009-6273-3F71019B5C1E}"/>
              </a:ext>
            </a:extLst>
          </p:cNvPr>
          <p:cNvGrpSpPr/>
          <p:nvPr/>
        </p:nvGrpSpPr>
        <p:grpSpPr>
          <a:xfrm>
            <a:off x="2101166" y="4910812"/>
            <a:ext cx="1154852" cy="1386054"/>
            <a:chOff x="2169374" y="4512879"/>
            <a:chExt cx="1154852" cy="1386054"/>
          </a:xfrm>
        </p:grpSpPr>
        <p:sp>
          <p:nvSpPr>
            <p:cNvPr id="13" name="TextBox 12">
              <a:extLst>
                <a:ext uri="{FF2B5EF4-FFF2-40B4-BE49-F238E27FC236}">
                  <a16:creationId xmlns:a16="http://schemas.microsoft.com/office/drawing/2014/main" id="{708456EF-D200-48D9-8C51-8F7485B2CEA4}"/>
                </a:ext>
              </a:extLst>
            </p:cNvPr>
            <p:cNvSpPr txBox="1"/>
            <p:nvPr/>
          </p:nvSpPr>
          <p:spPr>
            <a:xfrm>
              <a:off x="2169374" y="5498823"/>
              <a:ext cx="1154852" cy="400110"/>
            </a:xfrm>
            <a:prstGeom prst="rect">
              <a:avLst/>
            </a:prstGeom>
            <a:noFill/>
          </p:spPr>
          <p:txBody>
            <a:bodyPr wrap="square" rtlCol="0">
              <a:spAutoFit/>
            </a:bodyPr>
            <a:lstStyle/>
            <a:p>
              <a:pPr algn="ctr"/>
              <a:r>
                <a:rPr lang="pt-BR" sz="1000" dirty="0">
                  <a:solidFill>
                    <a:schemeClr val="tx1">
                      <a:lumMod val="85000"/>
                      <a:lumOff val="15000"/>
                    </a:schemeClr>
                  </a:solidFill>
                  <a:latin typeface="Poppins" panose="00000500000000000000" pitchFamily="2" charset="0"/>
                  <a:cs typeface="Poppins" panose="00000500000000000000" pitchFamily="2" charset="0"/>
                </a:rPr>
                <a:t>TEXTURES </a:t>
              </a:r>
            </a:p>
            <a:p>
              <a:pPr algn="ctr"/>
              <a:r>
                <a:rPr lang="pt-BR" sz="1000" dirty="0">
                  <a:solidFill>
                    <a:schemeClr val="tx1">
                      <a:lumMod val="85000"/>
                      <a:lumOff val="15000"/>
                    </a:schemeClr>
                  </a:solidFill>
                  <a:latin typeface="Poppins" panose="00000500000000000000" pitchFamily="2" charset="0"/>
                  <a:cs typeface="Poppins" panose="00000500000000000000" pitchFamily="2" charset="0"/>
                </a:rPr>
                <a:t>3D MODELING</a:t>
              </a:r>
              <a:endParaRPr lang="en-US" sz="1000" dirty="0">
                <a:solidFill>
                  <a:schemeClr val="tx1">
                    <a:lumMod val="85000"/>
                    <a:lumOff val="15000"/>
                  </a:schemeClr>
                </a:solidFill>
                <a:latin typeface="Poppins" panose="00000500000000000000" pitchFamily="2" charset="0"/>
                <a:cs typeface="Poppins" panose="00000500000000000000" pitchFamily="2" charset="0"/>
              </a:endParaRPr>
            </a:p>
          </p:txBody>
        </p:sp>
        <p:pic>
          <p:nvPicPr>
            <p:cNvPr id="3" name="Picture 2">
              <a:extLst>
                <a:ext uri="{FF2B5EF4-FFF2-40B4-BE49-F238E27FC236}">
                  <a16:creationId xmlns:a16="http://schemas.microsoft.com/office/drawing/2014/main" id="{BEFA58F7-3EEA-4149-991C-8906233E6ECB}"/>
                </a:ext>
              </a:extLst>
            </p:cNvPr>
            <p:cNvPicPr>
              <a:picLocks noChangeAspect="1"/>
            </p:cNvPicPr>
            <p:nvPr/>
          </p:nvPicPr>
          <p:blipFill rotWithShape="1">
            <a:blip r:embed="rId3">
              <a:extLst>
                <a:ext uri="{28A0092B-C50C-407E-A947-70E740481C1C}">
                  <a14:useLocalDpi xmlns:a14="http://schemas.microsoft.com/office/drawing/2010/main" val="0"/>
                </a:ext>
              </a:extLst>
            </a:blip>
            <a:srcRect b="15126"/>
            <a:stretch/>
          </p:blipFill>
          <p:spPr>
            <a:xfrm>
              <a:off x="2276510" y="4512879"/>
              <a:ext cx="940580" cy="804511"/>
            </a:xfrm>
            <a:prstGeom prst="rect">
              <a:avLst/>
            </a:prstGeom>
          </p:spPr>
        </p:pic>
      </p:grpSp>
      <p:grpSp>
        <p:nvGrpSpPr>
          <p:cNvPr id="2" name="Group 1">
            <a:extLst>
              <a:ext uri="{FF2B5EF4-FFF2-40B4-BE49-F238E27FC236}">
                <a16:creationId xmlns:a16="http://schemas.microsoft.com/office/drawing/2014/main" id="{531FEC7A-E830-D2B8-8326-F4060E3B78BA}"/>
              </a:ext>
            </a:extLst>
          </p:cNvPr>
          <p:cNvGrpSpPr/>
          <p:nvPr/>
        </p:nvGrpSpPr>
        <p:grpSpPr>
          <a:xfrm>
            <a:off x="693588" y="4714845"/>
            <a:ext cx="1297138" cy="1604703"/>
            <a:chOff x="693588" y="4316912"/>
            <a:chExt cx="1297138" cy="1604703"/>
          </a:xfrm>
        </p:grpSpPr>
        <p:sp>
          <p:nvSpPr>
            <p:cNvPr id="12" name="TextBox 11">
              <a:extLst>
                <a:ext uri="{FF2B5EF4-FFF2-40B4-BE49-F238E27FC236}">
                  <a16:creationId xmlns:a16="http://schemas.microsoft.com/office/drawing/2014/main" id="{A67254F6-AA8A-415D-8A71-A923FF774EB2}"/>
                </a:ext>
              </a:extLst>
            </p:cNvPr>
            <p:cNvSpPr txBox="1"/>
            <p:nvPr/>
          </p:nvSpPr>
          <p:spPr>
            <a:xfrm>
              <a:off x="693588" y="5521505"/>
              <a:ext cx="1297138" cy="400110"/>
            </a:xfrm>
            <a:prstGeom prst="rect">
              <a:avLst/>
            </a:prstGeom>
            <a:noFill/>
          </p:spPr>
          <p:txBody>
            <a:bodyPr wrap="square" rtlCol="0">
              <a:spAutoFit/>
            </a:bodyPr>
            <a:lstStyle/>
            <a:p>
              <a:pPr algn="ctr"/>
              <a:r>
                <a:rPr lang="en-US" sz="1000" dirty="0">
                  <a:solidFill>
                    <a:schemeClr val="tx1">
                      <a:lumMod val="85000"/>
                      <a:lumOff val="15000"/>
                    </a:schemeClr>
                  </a:solidFill>
                  <a:latin typeface="Poppins" panose="00000500000000000000" pitchFamily="2" charset="0"/>
                  <a:cs typeface="Poppins" panose="00000500000000000000" pitchFamily="2" charset="0"/>
                </a:rPr>
                <a:t>LOW – POLY </a:t>
              </a:r>
            </a:p>
            <a:p>
              <a:pPr algn="ctr"/>
              <a:r>
                <a:rPr lang="en-US" sz="1000" dirty="0">
                  <a:solidFill>
                    <a:schemeClr val="tx1">
                      <a:lumMod val="85000"/>
                      <a:lumOff val="15000"/>
                    </a:schemeClr>
                  </a:solidFill>
                  <a:latin typeface="Poppins" panose="00000500000000000000" pitchFamily="2" charset="0"/>
                  <a:cs typeface="Poppins" panose="00000500000000000000" pitchFamily="2" charset="0"/>
                </a:rPr>
                <a:t>3D MODELING</a:t>
              </a:r>
            </a:p>
          </p:txBody>
        </p:sp>
        <p:pic>
          <p:nvPicPr>
            <p:cNvPr id="6" name="Picture 5">
              <a:extLst>
                <a:ext uri="{FF2B5EF4-FFF2-40B4-BE49-F238E27FC236}">
                  <a16:creationId xmlns:a16="http://schemas.microsoft.com/office/drawing/2014/main" id="{8E71581E-C298-4E39-8272-EC54E4EEB33E}"/>
                </a:ext>
              </a:extLst>
            </p:cNvPr>
            <p:cNvPicPr>
              <a:picLocks noChangeAspect="1"/>
            </p:cNvPicPr>
            <p:nvPr/>
          </p:nvPicPr>
          <p:blipFill rotWithShape="1">
            <a:blip r:embed="rId4">
              <a:extLst>
                <a:ext uri="{28A0092B-C50C-407E-A947-70E740481C1C}">
                  <a14:useLocalDpi xmlns:a14="http://schemas.microsoft.com/office/drawing/2010/main" val="0"/>
                </a:ext>
              </a:extLst>
            </a:blip>
            <a:srcRect l="23717" t="21356" r="22347" b="38768"/>
            <a:stretch/>
          </p:blipFill>
          <p:spPr>
            <a:xfrm>
              <a:off x="819709" y="4316912"/>
              <a:ext cx="1044894" cy="1181912"/>
            </a:xfrm>
            <a:prstGeom prst="rect">
              <a:avLst/>
            </a:prstGeom>
          </p:spPr>
        </p:pic>
      </p:grpSp>
      <p:grpSp>
        <p:nvGrpSpPr>
          <p:cNvPr id="9" name="Group 8">
            <a:extLst>
              <a:ext uri="{FF2B5EF4-FFF2-40B4-BE49-F238E27FC236}">
                <a16:creationId xmlns:a16="http://schemas.microsoft.com/office/drawing/2014/main" id="{C5E66A33-120D-247B-1ADA-548242C9A8DC}"/>
              </a:ext>
            </a:extLst>
          </p:cNvPr>
          <p:cNvGrpSpPr/>
          <p:nvPr/>
        </p:nvGrpSpPr>
        <p:grpSpPr>
          <a:xfrm>
            <a:off x="4762830" y="4959622"/>
            <a:ext cx="1180770" cy="1314562"/>
            <a:chOff x="4905705" y="4561689"/>
            <a:chExt cx="1180770" cy="1314562"/>
          </a:xfrm>
        </p:grpSpPr>
        <p:sp>
          <p:nvSpPr>
            <p:cNvPr id="25" name="TextBox 24">
              <a:extLst>
                <a:ext uri="{FF2B5EF4-FFF2-40B4-BE49-F238E27FC236}">
                  <a16:creationId xmlns:a16="http://schemas.microsoft.com/office/drawing/2014/main" id="{DFB4210C-B8CD-4A19-890C-C6CB1E6845D2}"/>
                </a:ext>
              </a:extLst>
            </p:cNvPr>
            <p:cNvSpPr txBox="1"/>
            <p:nvPr/>
          </p:nvSpPr>
          <p:spPr>
            <a:xfrm>
              <a:off x="4905705" y="5476141"/>
              <a:ext cx="1180770" cy="400110"/>
            </a:xfrm>
            <a:prstGeom prst="rect">
              <a:avLst/>
            </a:prstGeom>
            <a:noFill/>
          </p:spPr>
          <p:txBody>
            <a:bodyPr wrap="square" rtlCol="0">
              <a:spAutoFit/>
            </a:bodyPr>
            <a:lstStyle/>
            <a:p>
              <a:pPr algn="ctr"/>
              <a:r>
                <a:rPr lang="en-US" sz="1000" dirty="0">
                  <a:solidFill>
                    <a:schemeClr val="tx1">
                      <a:lumMod val="85000"/>
                      <a:lumOff val="15000"/>
                    </a:schemeClr>
                  </a:solidFill>
                  <a:latin typeface="Poppins" panose="00000500000000000000" pitchFamily="2" charset="0"/>
                  <a:cs typeface="Poppins" panose="00000500000000000000" pitchFamily="2" charset="0"/>
                </a:rPr>
                <a:t>INTERIOR </a:t>
              </a:r>
            </a:p>
            <a:p>
              <a:pPr algn="ctr"/>
              <a:r>
                <a:rPr lang="en-US" sz="1000" dirty="0">
                  <a:solidFill>
                    <a:schemeClr val="tx1">
                      <a:lumMod val="85000"/>
                      <a:lumOff val="15000"/>
                    </a:schemeClr>
                  </a:solidFill>
                  <a:latin typeface="Poppins" panose="00000500000000000000" pitchFamily="2" charset="0"/>
                  <a:cs typeface="Poppins" panose="00000500000000000000" pitchFamily="2" charset="0"/>
                </a:rPr>
                <a:t>3D MODELING</a:t>
              </a:r>
              <a:endParaRPr lang="pt-BR" sz="1000" dirty="0">
                <a:solidFill>
                  <a:schemeClr val="tx1">
                    <a:lumMod val="85000"/>
                    <a:lumOff val="15000"/>
                  </a:schemeClr>
                </a:solidFill>
                <a:latin typeface="Poppins" panose="00000500000000000000" pitchFamily="2" charset="0"/>
                <a:cs typeface="Poppins" panose="00000500000000000000" pitchFamily="2" charset="0"/>
              </a:endParaRPr>
            </a:p>
          </p:txBody>
        </p:sp>
        <p:pic>
          <p:nvPicPr>
            <p:cNvPr id="8" name="Picture 7">
              <a:extLst>
                <a:ext uri="{FF2B5EF4-FFF2-40B4-BE49-F238E27FC236}">
                  <a16:creationId xmlns:a16="http://schemas.microsoft.com/office/drawing/2014/main" id="{32F64C05-44DC-450A-97AF-F745E1F336AE}"/>
                </a:ext>
              </a:extLst>
            </p:cNvPr>
            <p:cNvPicPr>
              <a:picLocks noChangeAspect="1"/>
            </p:cNvPicPr>
            <p:nvPr/>
          </p:nvPicPr>
          <p:blipFill rotWithShape="1">
            <a:blip r:embed="rId5">
              <a:extLst>
                <a:ext uri="{28A0092B-C50C-407E-A947-70E740481C1C}">
                  <a14:useLocalDpi xmlns:a14="http://schemas.microsoft.com/office/drawing/2010/main" val="0"/>
                </a:ext>
              </a:extLst>
            </a:blip>
            <a:srcRect b="17583"/>
            <a:stretch/>
          </p:blipFill>
          <p:spPr>
            <a:xfrm>
              <a:off x="5032723" y="4561689"/>
              <a:ext cx="822939" cy="678241"/>
            </a:xfrm>
            <a:prstGeom prst="rect">
              <a:avLst/>
            </a:prstGeom>
          </p:spPr>
        </p:pic>
      </p:grpSp>
      <p:grpSp>
        <p:nvGrpSpPr>
          <p:cNvPr id="7" name="Group 6">
            <a:extLst>
              <a:ext uri="{FF2B5EF4-FFF2-40B4-BE49-F238E27FC236}">
                <a16:creationId xmlns:a16="http://schemas.microsoft.com/office/drawing/2014/main" id="{F895F4A4-8FF0-FEAD-8F5D-09D53F989C44}"/>
              </a:ext>
            </a:extLst>
          </p:cNvPr>
          <p:cNvGrpSpPr/>
          <p:nvPr/>
        </p:nvGrpSpPr>
        <p:grpSpPr>
          <a:xfrm>
            <a:off x="3366458" y="4910812"/>
            <a:ext cx="1285932" cy="1363372"/>
            <a:chOff x="3505143" y="4512879"/>
            <a:chExt cx="1285932" cy="1363372"/>
          </a:xfrm>
        </p:grpSpPr>
        <p:sp>
          <p:nvSpPr>
            <p:cNvPr id="16" name="TextBox 15">
              <a:extLst>
                <a:ext uri="{FF2B5EF4-FFF2-40B4-BE49-F238E27FC236}">
                  <a16:creationId xmlns:a16="http://schemas.microsoft.com/office/drawing/2014/main" id="{DCBD193C-2C25-4110-8644-B70059E3B296}"/>
                </a:ext>
              </a:extLst>
            </p:cNvPr>
            <p:cNvSpPr txBox="1"/>
            <p:nvPr/>
          </p:nvSpPr>
          <p:spPr>
            <a:xfrm>
              <a:off x="3505143" y="5476141"/>
              <a:ext cx="1285932" cy="400110"/>
            </a:xfrm>
            <a:prstGeom prst="rect">
              <a:avLst/>
            </a:prstGeom>
            <a:noFill/>
          </p:spPr>
          <p:txBody>
            <a:bodyPr wrap="square" rtlCol="0">
              <a:spAutoFit/>
            </a:bodyPr>
            <a:lstStyle/>
            <a:p>
              <a:pPr algn="ctr"/>
              <a:r>
                <a:rPr lang="en-US" sz="1000" dirty="0">
                  <a:solidFill>
                    <a:schemeClr val="tx1">
                      <a:lumMod val="85000"/>
                      <a:lumOff val="15000"/>
                    </a:schemeClr>
                  </a:solidFill>
                  <a:latin typeface="Poppins" panose="00000500000000000000" pitchFamily="2" charset="0"/>
                  <a:cs typeface="Poppins" panose="00000500000000000000" pitchFamily="2" charset="0"/>
                </a:rPr>
                <a:t>ARCHITECTURAL </a:t>
              </a:r>
            </a:p>
            <a:p>
              <a:pPr algn="ctr"/>
              <a:r>
                <a:rPr lang="en-US" sz="1000" dirty="0">
                  <a:solidFill>
                    <a:schemeClr val="tx1">
                      <a:lumMod val="85000"/>
                      <a:lumOff val="15000"/>
                    </a:schemeClr>
                  </a:solidFill>
                  <a:latin typeface="Poppins" panose="00000500000000000000" pitchFamily="2" charset="0"/>
                  <a:cs typeface="Poppins" panose="00000500000000000000" pitchFamily="2" charset="0"/>
                </a:rPr>
                <a:t>3D MODELING</a:t>
              </a:r>
              <a:endParaRPr lang="pt-BR" sz="1000" dirty="0">
                <a:solidFill>
                  <a:schemeClr val="tx1">
                    <a:lumMod val="85000"/>
                    <a:lumOff val="15000"/>
                  </a:schemeClr>
                </a:solidFill>
                <a:latin typeface="Poppins" panose="00000500000000000000" pitchFamily="2" charset="0"/>
                <a:cs typeface="Poppins" panose="00000500000000000000" pitchFamily="2" charset="0"/>
              </a:endParaRPr>
            </a:p>
          </p:txBody>
        </p:sp>
        <p:pic>
          <p:nvPicPr>
            <p:cNvPr id="15" name="Picture 14">
              <a:extLst>
                <a:ext uri="{FF2B5EF4-FFF2-40B4-BE49-F238E27FC236}">
                  <a16:creationId xmlns:a16="http://schemas.microsoft.com/office/drawing/2014/main" id="{5DA29570-16B8-4079-8BDB-35C658A8ACB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677819" y="4512879"/>
              <a:ext cx="940580" cy="940580"/>
            </a:xfrm>
            <a:prstGeom prst="rect">
              <a:avLst/>
            </a:prstGeom>
          </p:spPr>
        </p:pic>
      </p:grpSp>
      <p:sp>
        <p:nvSpPr>
          <p:cNvPr id="18" name="TextBox 17">
            <a:extLst>
              <a:ext uri="{FF2B5EF4-FFF2-40B4-BE49-F238E27FC236}">
                <a16:creationId xmlns:a16="http://schemas.microsoft.com/office/drawing/2014/main" id="{003834E2-EBE8-4240-9C82-4DF22089BEC0}"/>
              </a:ext>
            </a:extLst>
          </p:cNvPr>
          <p:cNvSpPr txBox="1"/>
          <p:nvPr/>
        </p:nvSpPr>
        <p:spPr>
          <a:xfrm>
            <a:off x="0" y="-538100"/>
            <a:ext cx="6169378" cy="646331"/>
          </a:xfrm>
          <a:prstGeom prst="rect">
            <a:avLst/>
          </a:prstGeom>
          <a:noFill/>
        </p:spPr>
        <p:txBody>
          <a:bodyPr wrap="square">
            <a:spAutoFit/>
          </a:bodyPr>
          <a:lstStyle/>
          <a:p>
            <a:r>
              <a:rPr lang="en-CA" dirty="0">
                <a:hlinkClick r:id="rId7"/>
              </a:rPr>
              <a:t>https://wavebreakdesign.com/3d-modeling/</a:t>
            </a:r>
            <a:endParaRPr lang="en-CA" dirty="0"/>
          </a:p>
          <a:p>
            <a:endParaRPr lang="en-CA" dirty="0"/>
          </a:p>
        </p:txBody>
      </p:sp>
      <p:pic>
        <p:nvPicPr>
          <p:cNvPr id="22" name="Picture 21">
            <a:hlinkClick r:id="rId7"/>
            <a:extLst>
              <a:ext uri="{FF2B5EF4-FFF2-40B4-BE49-F238E27FC236}">
                <a16:creationId xmlns:a16="http://schemas.microsoft.com/office/drawing/2014/main" id="{2FF93F41-CD8A-44D5-8CB9-8C09E3B3709C}"/>
              </a:ext>
            </a:extLst>
          </p:cNvPr>
          <p:cNvPicPr>
            <a:picLocks noChangeAspect="1"/>
          </p:cNvPicPr>
          <p:nvPr/>
        </p:nvPicPr>
        <p:blipFill>
          <a:blip r:embed="rId8"/>
          <a:stretch>
            <a:fillRect/>
          </a:stretch>
        </p:blipFill>
        <p:spPr>
          <a:xfrm>
            <a:off x="8015007" y="5090317"/>
            <a:ext cx="1853345" cy="384081"/>
          </a:xfrm>
          <a:prstGeom prst="rect">
            <a:avLst/>
          </a:prstGeom>
        </p:spPr>
      </p:pic>
    </p:spTree>
    <p:extLst>
      <p:ext uri="{BB962C8B-B14F-4D97-AF65-F5344CB8AC3E}">
        <p14:creationId xmlns:p14="http://schemas.microsoft.com/office/powerpoint/2010/main" val="16762332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1000" fill="hold"/>
                                        <p:tgtEl>
                                          <p:spTgt spid="11"/>
                                        </p:tgtEl>
                                        <p:attrNameLst>
                                          <p:attrName>ppt_x</p:attrName>
                                        </p:attrNameLst>
                                      </p:cBhvr>
                                      <p:tavLst>
                                        <p:tav tm="0">
                                          <p:val>
                                            <p:strVal val="0-#ppt_w/2"/>
                                          </p:val>
                                        </p:tav>
                                        <p:tav tm="100000">
                                          <p:val>
                                            <p:strVal val="#ppt_x"/>
                                          </p:val>
                                        </p:tav>
                                      </p:tavLst>
                                    </p:anim>
                                    <p:anim calcmode="lin" valueType="num">
                                      <p:cBhvr additive="base">
                                        <p:cTn id="8" dur="1000" fill="hold"/>
                                        <p:tgtEl>
                                          <p:spTgt spid="11"/>
                                        </p:tgtEl>
                                        <p:attrNameLst>
                                          <p:attrName>ppt_y</p:attrName>
                                        </p:attrNameLst>
                                      </p:cBhvr>
                                      <p:tavLst>
                                        <p:tav tm="0">
                                          <p:val>
                                            <p:strVal val="#ppt_y"/>
                                          </p:val>
                                        </p:tav>
                                        <p:tav tm="100000">
                                          <p:val>
                                            <p:strVal val="#ppt_y"/>
                                          </p:val>
                                        </p:tav>
                                      </p:tavLst>
                                    </p:anim>
                                  </p:childTnLst>
                                </p:cTn>
                              </p:par>
                              <p:par>
                                <p:cTn id="9" presetID="22" presetClass="entr" presetSubtype="8" fill="hold" grpId="0" nodeType="withEffect">
                                  <p:stCondLst>
                                    <p:cond delay="500"/>
                                  </p:stCondLst>
                                  <p:childTnLst>
                                    <p:set>
                                      <p:cBhvr>
                                        <p:cTn id="10" dur="1" fill="hold">
                                          <p:stCondLst>
                                            <p:cond delay="0"/>
                                          </p:stCondLst>
                                        </p:cTn>
                                        <p:tgtEl>
                                          <p:spTgt spid="23"/>
                                        </p:tgtEl>
                                        <p:attrNameLst>
                                          <p:attrName>style.visibility</p:attrName>
                                        </p:attrNameLst>
                                      </p:cBhvr>
                                      <p:to>
                                        <p:strVal val="visible"/>
                                      </p:to>
                                    </p:set>
                                    <p:animEffect transition="in" filter="wipe(left)">
                                      <p:cBhvr>
                                        <p:cTn id="11" dur="750"/>
                                        <p:tgtEl>
                                          <p:spTgt spid="23"/>
                                        </p:tgtEl>
                                      </p:cBhvr>
                                    </p:animEffect>
                                  </p:childTnLst>
                                </p:cTn>
                              </p:par>
                              <p:par>
                                <p:cTn id="12" presetID="37" presetClass="entr" presetSubtype="0" fill="hold" nodeType="withEffect">
                                  <p:stCondLst>
                                    <p:cond delay="25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750"/>
                                        <p:tgtEl>
                                          <p:spTgt spid="2"/>
                                        </p:tgtEl>
                                      </p:cBhvr>
                                    </p:animEffect>
                                    <p:anim calcmode="lin" valueType="num">
                                      <p:cBhvr>
                                        <p:cTn id="15" dur="750" fill="hold"/>
                                        <p:tgtEl>
                                          <p:spTgt spid="2"/>
                                        </p:tgtEl>
                                        <p:attrNameLst>
                                          <p:attrName>ppt_x</p:attrName>
                                        </p:attrNameLst>
                                      </p:cBhvr>
                                      <p:tavLst>
                                        <p:tav tm="0">
                                          <p:val>
                                            <p:strVal val="#ppt_x"/>
                                          </p:val>
                                        </p:tav>
                                        <p:tav tm="100000">
                                          <p:val>
                                            <p:strVal val="#ppt_x"/>
                                          </p:val>
                                        </p:tav>
                                      </p:tavLst>
                                    </p:anim>
                                    <p:anim calcmode="lin" valueType="num">
                                      <p:cBhvr>
                                        <p:cTn id="16" dur="675" decel="100000" fill="hold"/>
                                        <p:tgtEl>
                                          <p:spTgt spid="2"/>
                                        </p:tgtEl>
                                        <p:attrNameLst>
                                          <p:attrName>ppt_y</p:attrName>
                                        </p:attrNameLst>
                                      </p:cBhvr>
                                      <p:tavLst>
                                        <p:tav tm="0">
                                          <p:val>
                                            <p:strVal val="#ppt_y+1"/>
                                          </p:val>
                                        </p:tav>
                                        <p:tav tm="100000">
                                          <p:val>
                                            <p:strVal val="#ppt_y-.03"/>
                                          </p:val>
                                        </p:tav>
                                      </p:tavLst>
                                    </p:anim>
                                    <p:anim calcmode="lin" valueType="num">
                                      <p:cBhvr>
                                        <p:cTn id="17" dur="75" accel="100000" fill="hold">
                                          <p:stCondLst>
                                            <p:cond delay="675"/>
                                          </p:stCondLst>
                                        </p:cTn>
                                        <p:tgtEl>
                                          <p:spTgt spid="2"/>
                                        </p:tgtEl>
                                        <p:attrNameLst>
                                          <p:attrName>ppt_y</p:attrName>
                                        </p:attrNameLst>
                                      </p:cBhvr>
                                      <p:tavLst>
                                        <p:tav tm="0">
                                          <p:val>
                                            <p:strVal val="#ppt_y-.03"/>
                                          </p:val>
                                        </p:tav>
                                        <p:tav tm="100000">
                                          <p:val>
                                            <p:strVal val="#ppt_y"/>
                                          </p:val>
                                        </p:tav>
                                      </p:tavLst>
                                    </p:anim>
                                  </p:childTnLst>
                                </p:cTn>
                              </p:par>
                              <p:par>
                                <p:cTn id="18" presetID="37" presetClass="entr" presetSubtype="0" fill="hold" nodeType="withEffect">
                                  <p:stCondLst>
                                    <p:cond delay="50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750"/>
                                        <p:tgtEl>
                                          <p:spTgt spid="4"/>
                                        </p:tgtEl>
                                      </p:cBhvr>
                                    </p:animEffect>
                                    <p:anim calcmode="lin" valueType="num">
                                      <p:cBhvr>
                                        <p:cTn id="21" dur="750" fill="hold"/>
                                        <p:tgtEl>
                                          <p:spTgt spid="4"/>
                                        </p:tgtEl>
                                        <p:attrNameLst>
                                          <p:attrName>ppt_x</p:attrName>
                                        </p:attrNameLst>
                                      </p:cBhvr>
                                      <p:tavLst>
                                        <p:tav tm="0">
                                          <p:val>
                                            <p:strVal val="#ppt_x"/>
                                          </p:val>
                                        </p:tav>
                                        <p:tav tm="100000">
                                          <p:val>
                                            <p:strVal val="#ppt_x"/>
                                          </p:val>
                                        </p:tav>
                                      </p:tavLst>
                                    </p:anim>
                                    <p:anim calcmode="lin" valueType="num">
                                      <p:cBhvr>
                                        <p:cTn id="22" dur="675" decel="100000" fill="hold"/>
                                        <p:tgtEl>
                                          <p:spTgt spid="4"/>
                                        </p:tgtEl>
                                        <p:attrNameLst>
                                          <p:attrName>ppt_y</p:attrName>
                                        </p:attrNameLst>
                                      </p:cBhvr>
                                      <p:tavLst>
                                        <p:tav tm="0">
                                          <p:val>
                                            <p:strVal val="#ppt_y+1"/>
                                          </p:val>
                                        </p:tav>
                                        <p:tav tm="100000">
                                          <p:val>
                                            <p:strVal val="#ppt_y-.03"/>
                                          </p:val>
                                        </p:tav>
                                      </p:tavLst>
                                    </p:anim>
                                    <p:anim calcmode="lin" valueType="num">
                                      <p:cBhvr>
                                        <p:cTn id="23" dur="75" accel="100000" fill="hold">
                                          <p:stCondLst>
                                            <p:cond delay="675"/>
                                          </p:stCondLst>
                                        </p:cTn>
                                        <p:tgtEl>
                                          <p:spTgt spid="4"/>
                                        </p:tgtEl>
                                        <p:attrNameLst>
                                          <p:attrName>ppt_y</p:attrName>
                                        </p:attrNameLst>
                                      </p:cBhvr>
                                      <p:tavLst>
                                        <p:tav tm="0">
                                          <p:val>
                                            <p:strVal val="#ppt_y-.03"/>
                                          </p:val>
                                        </p:tav>
                                        <p:tav tm="100000">
                                          <p:val>
                                            <p:strVal val="#ppt_y"/>
                                          </p:val>
                                        </p:tav>
                                      </p:tavLst>
                                    </p:anim>
                                  </p:childTnLst>
                                </p:cTn>
                              </p:par>
                              <p:par>
                                <p:cTn id="24" presetID="37" presetClass="entr" presetSubtype="0" fill="hold" nodeType="withEffect">
                                  <p:stCondLst>
                                    <p:cond delay="75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750"/>
                                        <p:tgtEl>
                                          <p:spTgt spid="7"/>
                                        </p:tgtEl>
                                      </p:cBhvr>
                                    </p:animEffect>
                                    <p:anim calcmode="lin" valueType="num">
                                      <p:cBhvr>
                                        <p:cTn id="27" dur="750" fill="hold"/>
                                        <p:tgtEl>
                                          <p:spTgt spid="7"/>
                                        </p:tgtEl>
                                        <p:attrNameLst>
                                          <p:attrName>ppt_x</p:attrName>
                                        </p:attrNameLst>
                                      </p:cBhvr>
                                      <p:tavLst>
                                        <p:tav tm="0">
                                          <p:val>
                                            <p:strVal val="#ppt_x"/>
                                          </p:val>
                                        </p:tav>
                                        <p:tav tm="100000">
                                          <p:val>
                                            <p:strVal val="#ppt_x"/>
                                          </p:val>
                                        </p:tav>
                                      </p:tavLst>
                                    </p:anim>
                                    <p:anim calcmode="lin" valueType="num">
                                      <p:cBhvr>
                                        <p:cTn id="28" dur="675" decel="100000" fill="hold"/>
                                        <p:tgtEl>
                                          <p:spTgt spid="7"/>
                                        </p:tgtEl>
                                        <p:attrNameLst>
                                          <p:attrName>ppt_y</p:attrName>
                                        </p:attrNameLst>
                                      </p:cBhvr>
                                      <p:tavLst>
                                        <p:tav tm="0">
                                          <p:val>
                                            <p:strVal val="#ppt_y+1"/>
                                          </p:val>
                                        </p:tav>
                                        <p:tav tm="100000">
                                          <p:val>
                                            <p:strVal val="#ppt_y-.03"/>
                                          </p:val>
                                        </p:tav>
                                      </p:tavLst>
                                    </p:anim>
                                    <p:anim calcmode="lin" valueType="num">
                                      <p:cBhvr>
                                        <p:cTn id="29" dur="75" accel="100000" fill="hold">
                                          <p:stCondLst>
                                            <p:cond delay="675"/>
                                          </p:stCondLst>
                                        </p:cTn>
                                        <p:tgtEl>
                                          <p:spTgt spid="7"/>
                                        </p:tgtEl>
                                        <p:attrNameLst>
                                          <p:attrName>ppt_y</p:attrName>
                                        </p:attrNameLst>
                                      </p:cBhvr>
                                      <p:tavLst>
                                        <p:tav tm="0">
                                          <p:val>
                                            <p:strVal val="#ppt_y-.03"/>
                                          </p:val>
                                        </p:tav>
                                        <p:tav tm="100000">
                                          <p:val>
                                            <p:strVal val="#ppt_y"/>
                                          </p:val>
                                        </p:tav>
                                      </p:tavLst>
                                    </p:anim>
                                  </p:childTnLst>
                                </p:cTn>
                              </p:par>
                              <p:par>
                                <p:cTn id="30" presetID="37" presetClass="entr" presetSubtype="0" fill="hold" nodeType="withEffect">
                                  <p:stCondLst>
                                    <p:cond delay="100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750"/>
                                        <p:tgtEl>
                                          <p:spTgt spid="9"/>
                                        </p:tgtEl>
                                      </p:cBhvr>
                                    </p:animEffect>
                                    <p:anim calcmode="lin" valueType="num">
                                      <p:cBhvr>
                                        <p:cTn id="33" dur="750" fill="hold"/>
                                        <p:tgtEl>
                                          <p:spTgt spid="9"/>
                                        </p:tgtEl>
                                        <p:attrNameLst>
                                          <p:attrName>ppt_x</p:attrName>
                                        </p:attrNameLst>
                                      </p:cBhvr>
                                      <p:tavLst>
                                        <p:tav tm="0">
                                          <p:val>
                                            <p:strVal val="#ppt_x"/>
                                          </p:val>
                                        </p:tav>
                                        <p:tav tm="100000">
                                          <p:val>
                                            <p:strVal val="#ppt_x"/>
                                          </p:val>
                                        </p:tav>
                                      </p:tavLst>
                                    </p:anim>
                                    <p:anim calcmode="lin" valueType="num">
                                      <p:cBhvr>
                                        <p:cTn id="34" dur="675" decel="100000" fill="hold"/>
                                        <p:tgtEl>
                                          <p:spTgt spid="9"/>
                                        </p:tgtEl>
                                        <p:attrNameLst>
                                          <p:attrName>ppt_y</p:attrName>
                                        </p:attrNameLst>
                                      </p:cBhvr>
                                      <p:tavLst>
                                        <p:tav tm="0">
                                          <p:val>
                                            <p:strVal val="#ppt_y+1"/>
                                          </p:val>
                                        </p:tav>
                                        <p:tav tm="100000">
                                          <p:val>
                                            <p:strVal val="#ppt_y-.03"/>
                                          </p:val>
                                        </p:tav>
                                      </p:tavLst>
                                    </p:anim>
                                    <p:anim calcmode="lin" valueType="num">
                                      <p:cBhvr>
                                        <p:cTn id="35" dur="75" accel="100000" fill="hold">
                                          <p:stCondLst>
                                            <p:cond delay="675"/>
                                          </p:stCondLst>
                                        </p:cTn>
                                        <p:tgtEl>
                                          <p:spTgt spid="9"/>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2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812C3CCD-162B-C34A-7935-898D6F4F4C33}"/>
              </a:ext>
            </a:extLst>
          </p:cNvPr>
          <p:cNvSpPr/>
          <p:nvPr/>
        </p:nvSpPr>
        <p:spPr>
          <a:xfrm>
            <a:off x="-2234" y="0"/>
            <a:ext cx="933307" cy="9333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200"/>
          </a:p>
        </p:txBody>
      </p:sp>
      <p:pic>
        <p:nvPicPr>
          <p:cNvPr id="4" name="Picture 3">
            <a:extLst>
              <a:ext uri="{FF2B5EF4-FFF2-40B4-BE49-F238E27FC236}">
                <a16:creationId xmlns:a16="http://schemas.microsoft.com/office/drawing/2014/main" id="{EC9CD14F-9B41-CBB1-5DC0-0DEFEA0C212A}"/>
              </a:ext>
            </a:extLst>
          </p:cNvPr>
          <p:cNvPicPr>
            <a:picLocks noChangeAspect="1"/>
          </p:cNvPicPr>
          <p:nvPr/>
        </p:nvPicPr>
        <p:blipFill rotWithShape="1">
          <a:blip r:embed="rId2">
            <a:duotone>
              <a:prstClr val="black"/>
              <a:srgbClr val="5A5A5A">
                <a:tint val="45000"/>
                <a:satMod val="400000"/>
              </a:srgbClr>
            </a:duotone>
          </a:blip>
          <a:srcRect l="19472" r="19763" b="16966"/>
          <a:stretch/>
        </p:blipFill>
        <p:spPr>
          <a:xfrm>
            <a:off x="123964" y="274217"/>
            <a:ext cx="625393" cy="394242"/>
          </a:xfrm>
          <a:prstGeom prst="rect">
            <a:avLst/>
          </a:prstGeom>
        </p:spPr>
      </p:pic>
      <p:sp>
        <p:nvSpPr>
          <p:cNvPr id="8" name="Rectangle 7">
            <a:extLst>
              <a:ext uri="{FF2B5EF4-FFF2-40B4-BE49-F238E27FC236}">
                <a16:creationId xmlns:a16="http://schemas.microsoft.com/office/drawing/2014/main" id="{458464AF-1A6A-684A-5B68-41C94C9C23D0}"/>
              </a:ext>
            </a:extLst>
          </p:cNvPr>
          <p:cNvSpPr/>
          <p:nvPr/>
        </p:nvSpPr>
        <p:spPr>
          <a:xfrm>
            <a:off x="2235" y="0"/>
            <a:ext cx="12192000" cy="6858000"/>
          </a:xfrm>
          <a:prstGeom prst="rect">
            <a:avLst/>
          </a:prstGeom>
          <a:blipFill dpi="0" rotWithShape="1">
            <a:blip r:embed="rId3">
              <a:alphaModFix amt="98000"/>
            </a:blip>
            <a:srcRect/>
            <a:stretch>
              <a:fillRect l="-1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34" dirty="0"/>
          </a:p>
        </p:txBody>
      </p:sp>
      <p:sp>
        <p:nvSpPr>
          <p:cNvPr id="9" name="Rectangle 8">
            <a:extLst>
              <a:ext uri="{FF2B5EF4-FFF2-40B4-BE49-F238E27FC236}">
                <a16:creationId xmlns:a16="http://schemas.microsoft.com/office/drawing/2014/main" id="{44DAF7F1-3B82-7296-169F-E5C36A243966}"/>
              </a:ext>
            </a:extLst>
          </p:cNvPr>
          <p:cNvSpPr/>
          <p:nvPr/>
        </p:nvSpPr>
        <p:spPr>
          <a:xfrm>
            <a:off x="1117" y="0"/>
            <a:ext cx="12194234" cy="6858000"/>
          </a:xfrm>
          <a:prstGeom prst="rect">
            <a:avLst/>
          </a:prstGeom>
          <a:solidFill>
            <a:schemeClr val="bg1">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1" name="Group 10">
            <a:extLst>
              <a:ext uri="{FF2B5EF4-FFF2-40B4-BE49-F238E27FC236}">
                <a16:creationId xmlns:a16="http://schemas.microsoft.com/office/drawing/2014/main" id="{7F01308F-D442-32D2-7667-1754ACA6CC8D}"/>
              </a:ext>
            </a:extLst>
          </p:cNvPr>
          <p:cNvGrpSpPr/>
          <p:nvPr/>
        </p:nvGrpSpPr>
        <p:grpSpPr>
          <a:xfrm>
            <a:off x="608915" y="2329420"/>
            <a:ext cx="1831382" cy="1925370"/>
            <a:chOff x="608915" y="2329420"/>
            <a:chExt cx="1831382" cy="1925370"/>
          </a:xfrm>
        </p:grpSpPr>
        <p:cxnSp>
          <p:nvCxnSpPr>
            <p:cNvPr id="12" name="Straight Connector 11">
              <a:extLst>
                <a:ext uri="{FF2B5EF4-FFF2-40B4-BE49-F238E27FC236}">
                  <a16:creationId xmlns:a16="http://schemas.microsoft.com/office/drawing/2014/main" id="{E1F192C8-F388-BB30-BA1B-D175C5D56807}"/>
                </a:ext>
              </a:extLst>
            </p:cNvPr>
            <p:cNvCxnSpPr>
              <a:cxnSpLocks/>
              <a:stCxn id="76" idx="4"/>
            </p:cNvCxnSpPr>
            <p:nvPr/>
          </p:nvCxnSpPr>
          <p:spPr>
            <a:xfrm>
              <a:off x="1457257" y="2958987"/>
              <a:ext cx="0" cy="978833"/>
            </a:xfrm>
            <a:prstGeom prst="line">
              <a:avLst/>
            </a:prstGeom>
            <a:ln cap="rnd">
              <a:solidFill>
                <a:schemeClr val="tx1"/>
              </a:solidFill>
              <a:tailEnd type="oval"/>
            </a:ln>
          </p:spPr>
          <p:style>
            <a:lnRef idx="2">
              <a:schemeClr val="accent1"/>
            </a:lnRef>
            <a:fillRef idx="0">
              <a:schemeClr val="accent1"/>
            </a:fillRef>
            <a:effectRef idx="1">
              <a:schemeClr val="accent1"/>
            </a:effectRef>
            <a:fontRef idx="minor">
              <a:schemeClr val="tx1"/>
            </a:fontRef>
          </p:style>
        </p:cxnSp>
        <p:sp>
          <p:nvSpPr>
            <p:cNvPr id="13" name="Rectangle 12">
              <a:extLst>
                <a:ext uri="{FF2B5EF4-FFF2-40B4-BE49-F238E27FC236}">
                  <a16:creationId xmlns:a16="http://schemas.microsoft.com/office/drawing/2014/main" id="{09907F6C-96DF-90F3-722C-D827B192F574}"/>
                </a:ext>
              </a:extLst>
            </p:cNvPr>
            <p:cNvSpPr/>
            <p:nvPr/>
          </p:nvSpPr>
          <p:spPr>
            <a:xfrm>
              <a:off x="608915" y="4008569"/>
              <a:ext cx="1831382" cy="246221"/>
            </a:xfrm>
            <a:prstGeom prst="rect">
              <a:avLst/>
            </a:prstGeom>
          </p:spPr>
          <p:txBody>
            <a:bodyPr wrap="square">
              <a:spAutoFit/>
            </a:bodyPr>
            <a:lstStyle/>
            <a:p>
              <a:pPr algn="ctr">
                <a:spcBef>
                  <a:spcPts val="300"/>
                </a:spcBef>
                <a:spcAft>
                  <a:spcPts val="300"/>
                </a:spcAft>
              </a:pPr>
              <a:r>
                <a:rPr lang="en-US" sz="1000" b="1" dirty="0">
                  <a:latin typeface="Poppins" panose="00000500000000000000" pitchFamily="2" charset="0"/>
                  <a:cs typeface="Poppins" panose="00000500000000000000" pitchFamily="2" charset="0"/>
                </a:rPr>
                <a:t>ARCHITECTURAL DESIGN</a:t>
              </a:r>
            </a:p>
          </p:txBody>
        </p:sp>
        <p:grpSp>
          <p:nvGrpSpPr>
            <p:cNvPr id="35" name="Group 34">
              <a:extLst>
                <a:ext uri="{FF2B5EF4-FFF2-40B4-BE49-F238E27FC236}">
                  <a16:creationId xmlns:a16="http://schemas.microsoft.com/office/drawing/2014/main" id="{917DB827-703D-C3F3-82BE-481B37780F52}"/>
                </a:ext>
              </a:extLst>
            </p:cNvPr>
            <p:cNvGrpSpPr/>
            <p:nvPr/>
          </p:nvGrpSpPr>
          <p:grpSpPr>
            <a:xfrm>
              <a:off x="1039595" y="2329420"/>
              <a:ext cx="835325" cy="835324"/>
              <a:chOff x="2045634" y="2417910"/>
              <a:chExt cx="835325" cy="835324"/>
            </a:xfrm>
          </p:grpSpPr>
          <p:sp>
            <p:nvSpPr>
              <p:cNvPr id="75" name="Oval 74">
                <a:extLst>
                  <a:ext uri="{FF2B5EF4-FFF2-40B4-BE49-F238E27FC236}">
                    <a16:creationId xmlns:a16="http://schemas.microsoft.com/office/drawing/2014/main" id="{B5B4678A-72E7-C85A-D3F1-446203E8F4D5}"/>
                  </a:ext>
                </a:extLst>
              </p:cNvPr>
              <p:cNvSpPr/>
              <p:nvPr/>
            </p:nvSpPr>
            <p:spPr>
              <a:xfrm>
                <a:off x="2045634" y="2417910"/>
                <a:ext cx="835325" cy="835324"/>
              </a:xfrm>
              <a:prstGeom prst="ellipse">
                <a:avLst/>
              </a:prstGeom>
              <a:solidFill>
                <a:schemeClr val="bg1"/>
              </a:solidFill>
              <a:ln>
                <a:noFill/>
              </a:ln>
              <a:effectLst>
                <a:outerShdw blurRad="228600" dist="63500" dir="5400000" algn="ctr" rotWithShape="0">
                  <a:prstClr val="black">
                    <a:alpha val="22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b="1">
                  <a:latin typeface="Poppins" panose="00000500000000000000" pitchFamily="2" charset="0"/>
                  <a:cs typeface="Poppins" panose="00000500000000000000" pitchFamily="2" charset="0"/>
                </a:endParaRPr>
              </a:p>
            </p:txBody>
          </p:sp>
          <p:sp>
            <p:nvSpPr>
              <p:cNvPr id="76" name="Oval 75">
                <a:extLst>
                  <a:ext uri="{FF2B5EF4-FFF2-40B4-BE49-F238E27FC236}">
                    <a16:creationId xmlns:a16="http://schemas.microsoft.com/office/drawing/2014/main" id="{D294A6BC-F67C-9E58-7F7E-12692BDD8F3B}"/>
                  </a:ext>
                </a:extLst>
              </p:cNvPr>
              <p:cNvSpPr/>
              <p:nvPr/>
            </p:nvSpPr>
            <p:spPr>
              <a:xfrm>
                <a:off x="2251391" y="2623667"/>
                <a:ext cx="423810" cy="423810"/>
              </a:xfrm>
              <a:prstGeom prst="ellipse">
                <a:avLst/>
              </a:prstGeom>
              <a:solidFill>
                <a:schemeClr val="tx1">
                  <a:lumMod val="50000"/>
                  <a:lumOff val="50000"/>
                </a:schemeClr>
              </a:solidFill>
              <a:ln>
                <a:noFill/>
              </a:ln>
              <a:effectLst>
                <a:outerShdw blurRad="101600" algn="ctr" rotWithShape="0">
                  <a:prstClr val="black">
                    <a:alpha val="3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b="1">
                  <a:latin typeface="Poppins" panose="00000500000000000000" pitchFamily="2" charset="0"/>
                  <a:cs typeface="Poppins" panose="00000500000000000000" pitchFamily="2" charset="0"/>
                </a:endParaRPr>
              </a:p>
            </p:txBody>
          </p:sp>
          <p:sp>
            <p:nvSpPr>
              <p:cNvPr id="77" name="TextBox 76">
                <a:extLst>
                  <a:ext uri="{FF2B5EF4-FFF2-40B4-BE49-F238E27FC236}">
                    <a16:creationId xmlns:a16="http://schemas.microsoft.com/office/drawing/2014/main" id="{1786DA7D-7730-DF78-B598-C98E0113F995}"/>
                  </a:ext>
                </a:extLst>
              </p:cNvPr>
              <p:cNvSpPr txBox="1"/>
              <p:nvPr/>
            </p:nvSpPr>
            <p:spPr>
              <a:xfrm>
                <a:off x="2265967" y="2683535"/>
                <a:ext cx="394660" cy="338554"/>
              </a:xfrm>
              <a:prstGeom prst="rect">
                <a:avLst/>
              </a:prstGeom>
              <a:noFill/>
            </p:spPr>
            <p:txBody>
              <a:bodyPr wrap="none" rtlCol="0">
                <a:spAutoFit/>
              </a:bodyPr>
              <a:lstStyle/>
              <a:p>
                <a:pPr algn="ctr"/>
                <a:r>
                  <a:rPr lang="en-US" sz="1600" b="1" dirty="0">
                    <a:solidFill>
                      <a:schemeClr val="bg1"/>
                    </a:solidFill>
                    <a:latin typeface="Poppins" panose="00000500000000000000" pitchFamily="2" charset="0"/>
                    <a:cs typeface="Poppins" panose="00000500000000000000" pitchFamily="2" charset="0"/>
                  </a:rPr>
                  <a:t>01</a:t>
                </a:r>
                <a:endParaRPr lang="en-PK" sz="1600" b="1" dirty="0">
                  <a:solidFill>
                    <a:schemeClr val="bg1"/>
                  </a:solidFill>
                  <a:latin typeface="Poppins" panose="00000500000000000000" pitchFamily="2" charset="0"/>
                  <a:cs typeface="Poppins" panose="00000500000000000000" pitchFamily="2" charset="0"/>
                </a:endParaRPr>
              </a:p>
            </p:txBody>
          </p:sp>
        </p:grpSp>
      </p:grpSp>
      <p:grpSp>
        <p:nvGrpSpPr>
          <p:cNvPr id="16" name="Group 15">
            <a:extLst>
              <a:ext uri="{FF2B5EF4-FFF2-40B4-BE49-F238E27FC236}">
                <a16:creationId xmlns:a16="http://schemas.microsoft.com/office/drawing/2014/main" id="{61129656-C2FD-D932-F8BF-33F6507F1173}"/>
              </a:ext>
            </a:extLst>
          </p:cNvPr>
          <p:cNvGrpSpPr/>
          <p:nvPr/>
        </p:nvGrpSpPr>
        <p:grpSpPr>
          <a:xfrm>
            <a:off x="1869554" y="2329420"/>
            <a:ext cx="1470546" cy="2891610"/>
            <a:chOff x="1869554" y="2329420"/>
            <a:chExt cx="1470546" cy="2891610"/>
          </a:xfrm>
        </p:grpSpPr>
        <p:cxnSp>
          <p:nvCxnSpPr>
            <p:cNvPr id="14" name="Straight Connector 13">
              <a:extLst>
                <a:ext uri="{FF2B5EF4-FFF2-40B4-BE49-F238E27FC236}">
                  <a16:creationId xmlns:a16="http://schemas.microsoft.com/office/drawing/2014/main" id="{E41CBD24-065A-8EF9-139E-2166AD58C3E0}"/>
                </a:ext>
              </a:extLst>
            </p:cNvPr>
            <p:cNvCxnSpPr>
              <a:cxnSpLocks/>
              <a:stCxn id="73" idx="4"/>
            </p:cNvCxnSpPr>
            <p:nvPr/>
          </p:nvCxnSpPr>
          <p:spPr>
            <a:xfrm>
              <a:off x="2617502" y="2958987"/>
              <a:ext cx="0" cy="1775983"/>
            </a:xfrm>
            <a:prstGeom prst="line">
              <a:avLst/>
            </a:prstGeom>
            <a:ln cap="rnd">
              <a:solidFill>
                <a:schemeClr val="tx1"/>
              </a:solidFill>
              <a:tailEnd type="oval"/>
            </a:ln>
          </p:spPr>
          <p:style>
            <a:lnRef idx="2">
              <a:schemeClr val="accent1"/>
            </a:lnRef>
            <a:fillRef idx="0">
              <a:schemeClr val="accent1"/>
            </a:fillRef>
            <a:effectRef idx="1">
              <a:schemeClr val="accent1"/>
            </a:effectRef>
            <a:fontRef idx="minor">
              <a:schemeClr val="tx1"/>
            </a:fontRef>
          </p:style>
        </p:cxnSp>
        <p:sp>
          <p:nvSpPr>
            <p:cNvPr id="15" name="Rectangle 14">
              <a:extLst>
                <a:ext uri="{FF2B5EF4-FFF2-40B4-BE49-F238E27FC236}">
                  <a16:creationId xmlns:a16="http://schemas.microsoft.com/office/drawing/2014/main" id="{0BE1B595-2D57-04F7-F1AD-397D7C5BA363}"/>
                </a:ext>
              </a:extLst>
            </p:cNvPr>
            <p:cNvSpPr/>
            <p:nvPr/>
          </p:nvSpPr>
          <p:spPr>
            <a:xfrm>
              <a:off x="1869554" y="4820920"/>
              <a:ext cx="1470546" cy="400110"/>
            </a:xfrm>
            <a:prstGeom prst="rect">
              <a:avLst/>
            </a:prstGeom>
          </p:spPr>
          <p:txBody>
            <a:bodyPr wrap="square">
              <a:spAutoFit/>
            </a:bodyPr>
            <a:lstStyle/>
            <a:p>
              <a:pPr algn="ctr">
                <a:spcBef>
                  <a:spcPts val="300"/>
                </a:spcBef>
                <a:spcAft>
                  <a:spcPts val="300"/>
                </a:spcAft>
              </a:pPr>
              <a:r>
                <a:rPr lang="en-US" sz="1000" b="1" dirty="0">
                  <a:latin typeface="Poppins" panose="00000500000000000000" pitchFamily="2" charset="0"/>
                  <a:cs typeface="Poppins" panose="00000500000000000000" pitchFamily="2" charset="0"/>
                </a:rPr>
                <a:t>HELP GET A SUCCINCT VIEW</a:t>
              </a:r>
            </a:p>
          </p:txBody>
        </p:sp>
        <p:grpSp>
          <p:nvGrpSpPr>
            <p:cNvPr id="36" name="Group 35">
              <a:extLst>
                <a:ext uri="{FF2B5EF4-FFF2-40B4-BE49-F238E27FC236}">
                  <a16:creationId xmlns:a16="http://schemas.microsoft.com/office/drawing/2014/main" id="{EAECB517-E914-0A71-EBCD-7B93127EA2E7}"/>
                </a:ext>
              </a:extLst>
            </p:cNvPr>
            <p:cNvGrpSpPr/>
            <p:nvPr/>
          </p:nvGrpSpPr>
          <p:grpSpPr>
            <a:xfrm>
              <a:off x="2199840" y="2329420"/>
              <a:ext cx="835325" cy="835324"/>
              <a:chOff x="2953444" y="2417910"/>
              <a:chExt cx="835325" cy="835324"/>
            </a:xfrm>
          </p:grpSpPr>
          <p:sp>
            <p:nvSpPr>
              <p:cNvPr id="72" name="Oval 71">
                <a:extLst>
                  <a:ext uri="{FF2B5EF4-FFF2-40B4-BE49-F238E27FC236}">
                    <a16:creationId xmlns:a16="http://schemas.microsoft.com/office/drawing/2014/main" id="{B23C0039-E7BD-B3A8-5AAB-30E74405DB42}"/>
                  </a:ext>
                </a:extLst>
              </p:cNvPr>
              <p:cNvSpPr/>
              <p:nvPr/>
            </p:nvSpPr>
            <p:spPr>
              <a:xfrm>
                <a:off x="2953444" y="2417910"/>
                <a:ext cx="835325" cy="835324"/>
              </a:xfrm>
              <a:prstGeom prst="ellipse">
                <a:avLst/>
              </a:prstGeom>
              <a:solidFill>
                <a:srgbClr val="FFFFFF"/>
              </a:solidFill>
              <a:ln>
                <a:noFill/>
              </a:ln>
              <a:effectLst>
                <a:outerShdw blurRad="228600" dist="63500" dir="5400000" algn="ctr" rotWithShape="0">
                  <a:prstClr val="black">
                    <a:alpha val="22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b="1">
                  <a:latin typeface="Poppins" panose="00000500000000000000" pitchFamily="2" charset="0"/>
                  <a:cs typeface="Poppins" panose="00000500000000000000" pitchFamily="2" charset="0"/>
                </a:endParaRPr>
              </a:p>
            </p:txBody>
          </p:sp>
          <p:sp>
            <p:nvSpPr>
              <p:cNvPr id="73" name="Oval 72">
                <a:extLst>
                  <a:ext uri="{FF2B5EF4-FFF2-40B4-BE49-F238E27FC236}">
                    <a16:creationId xmlns:a16="http://schemas.microsoft.com/office/drawing/2014/main" id="{796B17E9-2F03-7790-BC71-A18FD8258DC8}"/>
                  </a:ext>
                </a:extLst>
              </p:cNvPr>
              <p:cNvSpPr/>
              <p:nvPr/>
            </p:nvSpPr>
            <p:spPr>
              <a:xfrm>
                <a:off x="3159201" y="2623667"/>
                <a:ext cx="423810" cy="423810"/>
              </a:xfrm>
              <a:prstGeom prst="ellipse">
                <a:avLst/>
              </a:prstGeom>
              <a:solidFill>
                <a:schemeClr val="tx1">
                  <a:lumMod val="50000"/>
                  <a:lumOff val="50000"/>
                </a:schemeClr>
              </a:solidFill>
              <a:ln>
                <a:noFill/>
              </a:ln>
              <a:effectLst>
                <a:outerShdw blurRad="101600" algn="ctr" rotWithShape="0">
                  <a:prstClr val="black">
                    <a:alpha val="3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b="1">
                  <a:latin typeface="Poppins" panose="00000500000000000000" pitchFamily="2" charset="0"/>
                  <a:cs typeface="Poppins" panose="00000500000000000000" pitchFamily="2" charset="0"/>
                </a:endParaRPr>
              </a:p>
            </p:txBody>
          </p:sp>
          <p:sp>
            <p:nvSpPr>
              <p:cNvPr id="74" name="TextBox 73">
                <a:extLst>
                  <a:ext uri="{FF2B5EF4-FFF2-40B4-BE49-F238E27FC236}">
                    <a16:creationId xmlns:a16="http://schemas.microsoft.com/office/drawing/2014/main" id="{6AD61879-2A61-DF19-37AD-FFD836F77D39}"/>
                  </a:ext>
                </a:extLst>
              </p:cNvPr>
              <p:cNvSpPr txBox="1"/>
              <p:nvPr/>
            </p:nvSpPr>
            <p:spPr>
              <a:xfrm>
                <a:off x="3153740" y="2683535"/>
                <a:ext cx="434734" cy="338554"/>
              </a:xfrm>
              <a:prstGeom prst="rect">
                <a:avLst/>
              </a:prstGeom>
              <a:noFill/>
            </p:spPr>
            <p:txBody>
              <a:bodyPr wrap="none" rtlCol="0">
                <a:spAutoFit/>
              </a:bodyPr>
              <a:lstStyle/>
              <a:p>
                <a:pPr algn="ctr"/>
                <a:r>
                  <a:rPr lang="en-US" sz="1600" b="1" dirty="0">
                    <a:solidFill>
                      <a:schemeClr val="bg1"/>
                    </a:solidFill>
                    <a:latin typeface="Poppins" panose="00000500000000000000" pitchFamily="2" charset="0"/>
                    <a:cs typeface="Poppins" panose="00000500000000000000" pitchFamily="2" charset="0"/>
                  </a:rPr>
                  <a:t>02</a:t>
                </a:r>
                <a:endParaRPr lang="en-PK" sz="1600" b="1" dirty="0">
                  <a:solidFill>
                    <a:schemeClr val="bg1"/>
                  </a:solidFill>
                  <a:latin typeface="Poppins" panose="00000500000000000000" pitchFamily="2" charset="0"/>
                  <a:cs typeface="Poppins" panose="00000500000000000000" pitchFamily="2" charset="0"/>
                </a:endParaRPr>
              </a:p>
            </p:txBody>
          </p:sp>
        </p:grpSp>
      </p:grpSp>
      <p:grpSp>
        <p:nvGrpSpPr>
          <p:cNvPr id="17" name="Group 16">
            <a:extLst>
              <a:ext uri="{FF2B5EF4-FFF2-40B4-BE49-F238E27FC236}">
                <a16:creationId xmlns:a16="http://schemas.microsoft.com/office/drawing/2014/main" id="{68A7891E-78D0-F001-D93A-B7737CDE3A0B}"/>
              </a:ext>
            </a:extLst>
          </p:cNvPr>
          <p:cNvGrpSpPr/>
          <p:nvPr/>
        </p:nvGrpSpPr>
        <p:grpSpPr>
          <a:xfrm>
            <a:off x="3099726" y="2329420"/>
            <a:ext cx="1370674" cy="1848659"/>
            <a:chOff x="3099726" y="2329420"/>
            <a:chExt cx="1370674" cy="1848659"/>
          </a:xfrm>
        </p:grpSpPr>
        <p:sp>
          <p:nvSpPr>
            <p:cNvPr id="18" name="Rectangle 17">
              <a:extLst>
                <a:ext uri="{FF2B5EF4-FFF2-40B4-BE49-F238E27FC236}">
                  <a16:creationId xmlns:a16="http://schemas.microsoft.com/office/drawing/2014/main" id="{01A5AA57-6D81-D950-73B1-F5ECA91A9F1A}"/>
                </a:ext>
              </a:extLst>
            </p:cNvPr>
            <p:cNvSpPr/>
            <p:nvPr/>
          </p:nvSpPr>
          <p:spPr>
            <a:xfrm>
              <a:off x="3099726" y="3777969"/>
              <a:ext cx="1370674" cy="400110"/>
            </a:xfrm>
            <a:prstGeom prst="rect">
              <a:avLst/>
            </a:prstGeom>
          </p:spPr>
          <p:txBody>
            <a:bodyPr wrap="square">
              <a:spAutoFit/>
            </a:bodyPr>
            <a:lstStyle/>
            <a:p>
              <a:pPr algn="ctr">
                <a:spcBef>
                  <a:spcPts val="300"/>
                </a:spcBef>
                <a:spcAft>
                  <a:spcPts val="300"/>
                </a:spcAft>
              </a:pPr>
              <a:r>
                <a:rPr lang="en-US" sz="1000" b="1" dirty="0">
                  <a:latin typeface="Poppins" panose="00000500000000000000" pitchFamily="2" charset="0"/>
                  <a:cs typeface="Poppins" panose="00000500000000000000" pitchFamily="2" charset="0"/>
                </a:rPr>
                <a:t>HELPS OBSERVE AND MEASURE</a:t>
              </a:r>
            </a:p>
          </p:txBody>
        </p:sp>
        <p:cxnSp>
          <p:nvCxnSpPr>
            <p:cNvPr id="32" name="Straight Connector 31">
              <a:extLst>
                <a:ext uri="{FF2B5EF4-FFF2-40B4-BE49-F238E27FC236}">
                  <a16:creationId xmlns:a16="http://schemas.microsoft.com/office/drawing/2014/main" id="{3B8E179D-7B40-B387-FA5D-F373B167EB0B}"/>
                </a:ext>
              </a:extLst>
            </p:cNvPr>
            <p:cNvCxnSpPr>
              <a:cxnSpLocks/>
              <a:stCxn id="70" idx="4"/>
            </p:cNvCxnSpPr>
            <p:nvPr/>
          </p:nvCxnSpPr>
          <p:spPr>
            <a:xfrm>
              <a:off x="3777746" y="2958987"/>
              <a:ext cx="0" cy="729186"/>
            </a:xfrm>
            <a:prstGeom prst="line">
              <a:avLst/>
            </a:prstGeom>
            <a:ln cap="rnd">
              <a:solidFill>
                <a:schemeClr val="tx1"/>
              </a:solidFill>
              <a:tailEnd type="oval"/>
            </a:ln>
          </p:spPr>
          <p:style>
            <a:lnRef idx="2">
              <a:schemeClr val="accent1"/>
            </a:lnRef>
            <a:fillRef idx="0">
              <a:schemeClr val="accent1"/>
            </a:fillRef>
            <a:effectRef idx="1">
              <a:schemeClr val="accent1"/>
            </a:effectRef>
            <a:fontRef idx="minor">
              <a:schemeClr val="tx1"/>
            </a:fontRef>
          </p:style>
        </p:cxnSp>
        <p:grpSp>
          <p:nvGrpSpPr>
            <p:cNvPr id="37" name="Group 36">
              <a:extLst>
                <a:ext uri="{FF2B5EF4-FFF2-40B4-BE49-F238E27FC236}">
                  <a16:creationId xmlns:a16="http://schemas.microsoft.com/office/drawing/2014/main" id="{76DF76BB-A1C3-73C9-BC85-B6FD537EBC0C}"/>
                </a:ext>
              </a:extLst>
            </p:cNvPr>
            <p:cNvGrpSpPr/>
            <p:nvPr/>
          </p:nvGrpSpPr>
          <p:grpSpPr>
            <a:xfrm>
              <a:off x="3360085" y="2329420"/>
              <a:ext cx="835325" cy="835324"/>
              <a:chOff x="3861255" y="2417910"/>
              <a:chExt cx="835325" cy="835324"/>
            </a:xfrm>
          </p:grpSpPr>
          <p:sp>
            <p:nvSpPr>
              <p:cNvPr id="69" name="Oval 68">
                <a:extLst>
                  <a:ext uri="{FF2B5EF4-FFF2-40B4-BE49-F238E27FC236}">
                    <a16:creationId xmlns:a16="http://schemas.microsoft.com/office/drawing/2014/main" id="{1C4D10AF-C5FF-F4B9-9B20-10EEEE5C8423}"/>
                  </a:ext>
                </a:extLst>
              </p:cNvPr>
              <p:cNvSpPr/>
              <p:nvPr/>
            </p:nvSpPr>
            <p:spPr>
              <a:xfrm>
                <a:off x="3861255" y="2417910"/>
                <a:ext cx="835325" cy="835324"/>
              </a:xfrm>
              <a:prstGeom prst="ellipse">
                <a:avLst/>
              </a:prstGeom>
              <a:solidFill>
                <a:srgbClr val="FFFFFF"/>
              </a:solidFill>
              <a:ln>
                <a:noFill/>
              </a:ln>
              <a:effectLst>
                <a:outerShdw blurRad="228600" dist="63500" dir="5400000" algn="ctr" rotWithShape="0">
                  <a:prstClr val="black">
                    <a:alpha val="22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b="1">
                  <a:latin typeface="Poppins" panose="00000500000000000000" pitchFamily="2" charset="0"/>
                  <a:cs typeface="Poppins" panose="00000500000000000000" pitchFamily="2" charset="0"/>
                </a:endParaRPr>
              </a:p>
            </p:txBody>
          </p:sp>
          <p:sp>
            <p:nvSpPr>
              <p:cNvPr id="70" name="Oval 69">
                <a:extLst>
                  <a:ext uri="{FF2B5EF4-FFF2-40B4-BE49-F238E27FC236}">
                    <a16:creationId xmlns:a16="http://schemas.microsoft.com/office/drawing/2014/main" id="{EA5D636D-1D74-E324-99DE-9FE9AC746A69}"/>
                  </a:ext>
                </a:extLst>
              </p:cNvPr>
              <p:cNvSpPr/>
              <p:nvPr/>
            </p:nvSpPr>
            <p:spPr>
              <a:xfrm>
                <a:off x="4067011" y="2623667"/>
                <a:ext cx="423810" cy="423810"/>
              </a:xfrm>
              <a:prstGeom prst="ellipse">
                <a:avLst/>
              </a:prstGeom>
              <a:solidFill>
                <a:schemeClr val="tx1">
                  <a:lumMod val="50000"/>
                  <a:lumOff val="50000"/>
                </a:schemeClr>
              </a:solidFill>
              <a:ln>
                <a:noFill/>
              </a:ln>
              <a:effectLst>
                <a:outerShdw blurRad="101600" algn="ctr" rotWithShape="0">
                  <a:prstClr val="black">
                    <a:alpha val="3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b="1">
                  <a:latin typeface="Poppins" panose="00000500000000000000" pitchFamily="2" charset="0"/>
                  <a:cs typeface="Poppins" panose="00000500000000000000" pitchFamily="2" charset="0"/>
                </a:endParaRPr>
              </a:p>
            </p:txBody>
          </p:sp>
          <p:sp>
            <p:nvSpPr>
              <p:cNvPr id="71" name="TextBox 70">
                <a:extLst>
                  <a:ext uri="{FF2B5EF4-FFF2-40B4-BE49-F238E27FC236}">
                    <a16:creationId xmlns:a16="http://schemas.microsoft.com/office/drawing/2014/main" id="{E67443B3-1566-8F6A-E76D-307B0EDA01E4}"/>
                  </a:ext>
                </a:extLst>
              </p:cNvPr>
              <p:cNvSpPr txBox="1"/>
              <p:nvPr/>
            </p:nvSpPr>
            <p:spPr>
              <a:xfrm>
                <a:off x="4059948" y="2683535"/>
                <a:ext cx="437940" cy="338554"/>
              </a:xfrm>
              <a:prstGeom prst="rect">
                <a:avLst/>
              </a:prstGeom>
              <a:noFill/>
            </p:spPr>
            <p:txBody>
              <a:bodyPr wrap="none" rtlCol="0">
                <a:spAutoFit/>
              </a:bodyPr>
              <a:lstStyle/>
              <a:p>
                <a:pPr algn="ctr"/>
                <a:r>
                  <a:rPr lang="en-US" sz="1600" b="1" dirty="0">
                    <a:solidFill>
                      <a:schemeClr val="bg1"/>
                    </a:solidFill>
                    <a:latin typeface="Poppins" panose="00000500000000000000" pitchFamily="2" charset="0"/>
                    <a:cs typeface="Poppins" panose="00000500000000000000" pitchFamily="2" charset="0"/>
                  </a:rPr>
                  <a:t>03</a:t>
                </a:r>
                <a:endParaRPr lang="en-PK" sz="1600" b="1" dirty="0">
                  <a:solidFill>
                    <a:schemeClr val="bg1"/>
                  </a:solidFill>
                  <a:latin typeface="Poppins" panose="00000500000000000000" pitchFamily="2" charset="0"/>
                  <a:cs typeface="Poppins" panose="00000500000000000000" pitchFamily="2" charset="0"/>
                </a:endParaRPr>
              </a:p>
            </p:txBody>
          </p:sp>
        </p:grpSp>
      </p:grpSp>
      <p:grpSp>
        <p:nvGrpSpPr>
          <p:cNvPr id="19" name="Group 18">
            <a:extLst>
              <a:ext uri="{FF2B5EF4-FFF2-40B4-BE49-F238E27FC236}">
                <a16:creationId xmlns:a16="http://schemas.microsoft.com/office/drawing/2014/main" id="{2916FDC0-8C12-D644-7EA4-ED791DEBE11E}"/>
              </a:ext>
            </a:extLst>
          </p:cNvPr>
          <p:cNvGrpSpPr/>
          <p:nvPr/>
        </p:nvGrpSpPr>
        <p:grpSpPr>
          <a:xfrm>
            <a:off x="4037374" y="2329420"/>
            <a:ext cx="1806324" cy="3061053"/>
            <a:chOff x="4037374" y="2329420"/>
            <a:chExt cx="1806324" cy="3061053"/>
          </a:xfrm>
        </p:grpSpPr>
        <p:sp>
          <p:nvSpPr>
            <p:cNvPr id="10" name="Rectangle 9">
              <a:extLst>
                <a:ext uri="{FF2B5EF4-FFF2-40B4-BE49-F238E27FC236}">
                  <a16:creationId xmlns:a16="http://schemas.microsoft.com/office/drawing/2014/main" id="{4B52D853-86D1-D36F-A9B2-DB331781781E}"/>
                </a:ext>
              </a:extLst>
            </p:cNvPr>
            <p:cNvSpPr/>
            <p:nvPr/>
          </p:nvSpPr>
          <p:spPr>
            <a:xfrm>
              <a:off x="4037374" y="5144252"/>
              <a:ext cx="1806324" cy="246221"/>
            </a:xfrm>
            <a:prstGeom prst="rect">
              <a:avLst/>
            </a:prstGeom>
          </p:spPr>
          <p:txBody>
            <a:bodyPr wrap="square">
              <a:spAutoFit/>
            </a:bodyPr>
            <a:lstStyle/>
            <a:p>
              <a:pPr algn="ctr">
                <a:spcBef>
                  <a:spcPts val="300"/>
                </a:spcBef>
                <a:spcAft>
                  <a:spcPts val="300"/>
                </a:spcAft>
              </a:pPr>
              <a:r>
                <a:rPr lang="en-US" sz="1000" b="1" dirty="0">
                  <a:latin typeface="Poppins" panose="00000500000000000000" pitchFamily="2" charset="0"/>
                  <a:cs typeface="Poppins" panose="00000500000000000000" pitchFamily="2" charset="0"/>
                </a:rPr>
                <a:t>HELPS ESTIMATE</a:t>
              </a:r>
            </a:p>
          </p:txBody>
        </p:sp>
        <p:cxnSp>
          <p:nvCxnSpPr>
            <p:cNvPr id="20" name="Straight Connector 19">
              <a:extLst>
                <a:ext uri="{FF2B5EF4-FFF2-40B4-BE49-F238E27FC236}">
                  <a16:creationId xmlns:a16="http://schemas.microsoft.com/office/drawing/2014/main" id="{854760D0-31CF-2EB0-2BFD-3E80976A1B90}"/>
                </a:ext>
              </a:extLst>
            </p:cNvPr>
            <p:cNvCxnSpPr>
              <a:cxnSpLocks/>
              <a:stCxn id="67" idx="4"/>
            </p:cNvCxnSpPr>
            <p:nvPr/>
          </p:nvCxnSpPr>
          <p:spPr>
            <a:xfrm>
              <a:off x="4937992" y="2958987"/>
              <a:ext cx="0" cy="2027443"/>
            </a:xfrm>
            <a:prstGeom prst="line">
              <a:avLst/>
            </a:prstGeom>
            <a:ln cap="rnd">
              <a:solidFill>
                <a:schemeClr val="tx1"/>
              </a:solidFill>
              <a:tailEnd type="oval"/>
            </a:ln>
          </p:spPr>
          <p:style>
            <a:lnRef idx="2">
              <a:schemeClr val="accent1"/>
            </a:lnRef>
            <a:fillRef idx="0">
              <a:schemeClr val="accent1"/>
            </a:fillRef>
            <a:effectRef idx="1">
              <a:schemeClr val="accent1"/>
            </a:effectRef>
            <a:fontRef idx="minor">
              <a:schemeClr val="tx1"/>
            </a:fontRef>
          </p:style>
        </p:cxnSp>
        <p:grpSp>
          <p:nvGrpSpPr>
            <p:cNvPr id="38" name="Group 37">
              <a:extLst>
                <a:ext uri="{FF2B5EF4-FFF2-40B4-BE49-F238E27FC236}">
                  <a16:creationId xmlns:a16="http://schemas.microsoft.com/office/drawing/2014/main" id="{2DC67AE4-A33D-2A56-354B-BE5374D88B49}"/>
                </a:ext>
              </a:extLst>
            </p:cNvPr>
            <p:cNvGrpSpPr/>
            <p:nvPr/>
          </p:nvGrpSpPr>
          <p:grpSpPr>
            <a:xfrm>
              <a:off x="4520330" y="2329420"/>
              <a:ext cx="835324" cy="835324"/>
              <a:chOff x="4769064" y="2417910"/>
              <a:chExt cx="835324" cy="835324"/>
            </a:xfrm>
          </p:grpSpPr>
          <p:sp>
            <p:nvSpPr>
              <p:cNvPr id="66" name="Oval 65">
                <a:extLst>
                  <a:ext uri="{FF2B5EF4-FFF2-40B4-BE49-F238E27FC236}">
                    <a16:creationId xmlns:a16="http://schemas.microsoft.com/office/drawing/2014/main" id="{8F0BE72D-2B01-4E24-3E6F-5E69C156E0BA}"/>
                  </a:ext>
                </a:extLst>
              </p:cNvPr>
              <p:cNvSpPr/>
              <p:nvPr/>
            </p:nvSpPr>
            <p:spPr>
              <a:xfrm>
                <a:off x="4769064" y="2417910"/>
                <a:ext cx="835324" cy="835324"/>
              </a:xfrm>
              <a:prstGeom prst="ellipse">
                <a:avLst/>
              </a:prstGeom>
              <a:solidFill>
                <a:srgbClr val="FFFFFF"/>
              </a:solidFill>
              <a:ln>
                <a:noFill/>
              </a:ln>
              <a:effectLst>
                <a:outerShdw blurRad="228600" dist="63500" dir="5400000" algn="ctr" rotWithShape="0">
                  <a:prstClr val="black">
                    <a:alpha val="22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b="1">
                  <a:latin typeface="Poppins" panose="00000500000000000000" pitchFamily="2" charset="0"/>
                  <a:cs typeface="Poppins" panose="00000500000000000000" pitchFamily="2" charset="0"/>
                </a:endParaRPr>
              </a:p>
            </p:txBody>
          </p:sp>
          <p:sp>
            <p:nvSpPr>
              <p:cNvPr id="67" name="Oval 66">
                <a:extLst>
                  <a:ext uri="{FF2B5EF4-FFF2-40B4-BE49-F238E27FC236}">
                    <a16:creationId xmlns:a16="http://schemas.microsoft.com/office/drawing/2014/main" id="{D6D2B49F-0F90-45EC-F3CA-BFEBE723D9FB}"/>
                  </a:ext>
                </a:extLst>
              </p:cNvPr>
              <p:cNvSpPr/>
              <p:nvPr/>
            </p:nvSpPr>
            <p:spPr>
              <a:xfrm>
                <a:off x="4974821" y="2623667"/>
                <a:ext cx="423810" cy="423810"/>
              </a:xfrm>
              <a:prstGeom prst="ellipse">
                <a:avLst/>
              </a:prstGeom>
              <a:solidFill>
                <a:schemeClr val="tx1">
                  <a:lumMod val="50000"/>
                  <a:lumOff val="50000"/>
                </a:schemeClr>
              </a:solidFill>
              <a:ln>
                <a:noFill/>
              </a:ln>
              <a:effectLst>
                <a:outerShdw blurRad="101600" algn="ctr" rotWithShape="0">
                  <a:prstClr val="black">
                    <a:alpha val="3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b="1">
                  <a:latin typeface="Poppins" panose="00000500000000000000" pitchFamily="2" charset="0"/>
                  <a:cs typeface="Poppins" panose="00000500000000000000" pitchFamily="2" charset="0"/>
                </a:endParaRPr>
              </a:p>
            </p:txBody>
          </p:sp>
          <p:sp>
            <p:nvSpPr>
              <p:cNvPr id="68" name="TextBox 67">
                <a:extLst>
                  <a:ext uri="{FF2B5EF4-FFF2-40B4-BE49-F238E27FC236}">
                    <a16:creationId xmlns:a16="http://schemas.microsoft.com/office/drawing/2014/main" id="{CE8A5B02-FC84-A848-388E-5214BF3631D1}"/>
                  </a:ext>
                </a:extLst>
              </p:cNvPr>
              <p:cNvSpPr txBox="1"/>
              <p:nvPr/>
            </p:nvSpPr>
            <p:spPr>
              <a:xfrm>
                <a:off x="4958137" y="2683535"/>
                <a:ext cx="457177" cy="338554"/>
              </a:xfrm>
              <a:prstGeom prst="rect">
                <a:avLst/>
              </a:prstGeom>
              <a:noFill/>
            </p:spPr>
            <p:txBody>
              <a:bodyPr wrap="none" rtlCol="0">
                <a:spAutoFit/>
              </a:bodyPr>
              <a:lstStyle/>
              <a:p>
                <a:pPr algn="ctr"/>
                <a:r>
                  <a:rPr lang="en-US" sz="1600" b="1" dirty="0">
                    <a:solidFill>
                      <a:schemeClr val="bg1"/>
                    </a:solidFill>
                    <a:latin typeface="Poppins" panose="00000500000000000000" pitchFamily="2" charset="0"/>
                    <a:cs typeface="Poppins" panose="00000500000000000000" pitchFamily="2" charset="0"/>
                  </a:rPr>
                  <a:t>04</a:t>
                </a:r>
                <a:endParaRPr lang="en-PK" sz="1600" b="1" dirty="0">
                  <a:solidFill>
                    <a:schemeClr val="bg1"/>
                  </a:solidFill>
                  <a:latin typeface="Poppins" panose="00000500000000000000" pitchFamily="2" charset="0"/>
                  <a:cs typeface="Poppins" panose="00000500000000000000" pitchFamily="2" charset="0"/>
                </a:endParaRPr>
              </a:p>
            </p:txBody>
          </p:sp>
        </p:grpSp>
      </p:grpSp>
      <p:grpSp>
        <p:nvGrpSpPr>
          <p:cNvPr id="23" name="Group 22">
            <a:extLst>
              <a:ext uri="{FF2B5EF4-FFF2-40B4-BE49-F238E27FC236}">
                <a16:creationId xmlns:a16="http://schemas.microsoft.com/office/drawing/2014/main" id="{9A0B9001-A08C-F3E6-9D75-7A12B68C3BB5}"/>
              </a:ext>
            </a:extLst>
          </p:cNvPr>
          <p:cNvGrpSpPr/>
          <p:nvPr/>
        </p:nvGrpSpPr>
        <p:grpSpPr>
          <a:xfrm>
            <a:off x="5252098" y="2329420"/>
            <a:ext cx="1796402" cy="1802260"/>
            <a:chOff x="5252098" y="2329420"/>
            <a:chExt cx="1796402" cy="1802260"/>
          </a:xfrm>
        </p:grpSpPr>
        <p:sp>
          <p:nvSpPr>
            <p:cNvPr id="21" name="Rectangle 20">
              <a:extLst>
                <a:ext uri="{FF2B5EF4-FFF2-40B4-BE49-F238E27FC236}">
                  <a16:creationId xmlns:a16="http://schemas.microsoft.com/office/drawing/2014/main" id="{D8E0A4EE-F90F-9B5E-961A-E40E19D50E27}"/>
                </a:ext>
              </a:extLst>
            </p:cNvPr>
            <p:cNvSpPr/>
            <p:nvPr/>
          </p:nvSpPr>
          <p:spPr>
            <a:xfrm>
              <a:off x="5252098" y="3731570"/>
              <a:ext cx="1796402" cy="400110"/>
            </a:xfrm>
            <a:prstGeom prst="rect">
              <a:avLst/>
            </a:prstGeom>
          </p:spPr>
          <p:txBody>
            <a:bodyPr wrap="square">
              <a:spAutoFit/>
            </a:bodyPr>
            <a:lstStyle/>
            <a:p>
              <a:pPr algn="ctr">
                <a:spcBef>
                  <a:spcPts val="300"/>
                </a:spcBef>
                <a:spcAft>
                  <a:spcPts val="300"/>
                </a:spcAft>
              </a:pPr>
              <a:r>
                <a:rPr lang="en-US" sz="1000" b="1" dirty="0">
                  <a:latin typeface="Poppins" panose="00000500000000000000" pitchFamily="2" charset="0"/>
                  <a:cs typeface="Poppins" panose="00000500000000000000" pitchFamily="2" charset="0"/>
                </a:rPr>
                <a:t>HELPS TO FIND FLAWS AND LOOPHOLES</a:t>
              </a:r>
            </a:p>
          </p:txBody>
        </p:sp>
        <p:cxnSp>
          <p:nvCxnSpPr>
            <p:cNvPr id="33" name="Straight Connector 32">
              <a:extLst>
                <a:ext uri="{FF2B5EF4-FFF2-40B4-BE49-F238E27FC236}">
                  <a16:creationId xmlns:a16="http://schemas.microsoft.com/office/drawing/2014/main" id="{D430EB8D-3A77-AB86-10A1-1955FF36DDE5}"/>
                </a:ext>
              </a:extLst>
            </p:cNvPr>
            <p:cNvCxnSpPr>
              <a:cxnSpLocks/>
              <a:stCxn id="62" idx="4"/>
            </p:cNvCxnSpPr>
            <p:nvPr/>
          </p:nvCxnSpPr>
          <p:spPr>
            <a:xfrm>
              <a:off x="6098237" y="2958987"/>
              <a:ext cx="0" cy="714898"/>
            </a:xfrm>
            <a:prstGeom prst="line">
              <a:avLst/>
            </a:prstGeom>
            <a:ln cap="rnd">
              <a:solidFill>
                <a:schemeClr val="tx1"/>
              </a:solidFill>
              <a:tailEnd type="oval"/>
            </a:ln>
          </p:spPr>
          <p:style>
            <a:lnRef idx="2">
              <a:schemeClr val="accent1"/>
            </a:lnRef>
            <a:fillRef idx="0">
              <a:schemeClr val="accent1"/>
            </a:fillRef>
            <a:effectRef idx="1">
              <a:schemeClr val="accent1"/>
            </a:effectRef>
            <a:fontRef idx="minor">
              <a:schemeClr val="tx1"/>
            </a:fontRef>
          </p:style>
        </p:cxnSp>
        <p:grpSp>
          <p:nvGrpSpPr>
            <p:cNvPr id="39" name="Group 38">
              <a:extLst>
                <a:ext uri="{FF2B5EF4-FFF2-40B4-BE49-F238E27FC236}">
                  <a16:creationId xmlns:a16="http://schemas.microsoft.com/office/drawing/2014/main" id="{415B1440-5429-5EAC-171C-AF69CD83BB2B}"/>
                </a:ext>
              </a:extLst>
            </p:cNvPr>
            <p:cNvGrpSpPr/>
            <p:nvPr/>
          </p:nvGrpSpPr>
          <p:grpSpPr>
            <a:xfrm>
              <a:off x="5680574" y="2329420"/>
              <a:ext cx="835324" cy="835324"/>
              <a:chOff x="5676875" y="2417910"/>
              <a:chExt cx="835324" cy="835324"/>
            </a:xfrm>
          </p:grpSpPr>
          <p:sp>
            <p:nvSpPr>
              <p:cNvPr id="61" name="Oval 60">
                <a:extLst>
                  <a:ext uri="{FF2B5EF4-FFF2-40B4-BE49-F238E27FC236}">
                    <a16:creationId xmlns:a16="http://schemas.microsoft.com/office/drawing/2014/main" id="{7688DE1D-8517-353F-D558-9E262770973C}"/>
                  </a:ext>
                </a:extLst>
              </p:cNvPr>
              <p:cNvSpPr/>
              <p:nvPr/>
            </p:nvSpPr>
            <p:spPr>
              <a:xfrm>
                <a:off x="5676875" y="2417910"/>
                <a:ext cx="835324" cy="835324"/>
              </a:xfrm>
              <a:prstGeom prst="ellipse">
                <a:avLst/>
              </a:prstGeom>
              <a:solidFill>
                <a:srgbClr val="FFFFFF"/>
              </a:solidFill>
              <a:ln>
                <a:noFill/>
              </a:ln>
              <a:effectLst>
                <a:outerShdw blurRad="228600" dist="63500" dir="5400000" algn="ctr" rotWithShape="0">
                  <a:prstClr val="black">
                    <a:alpha val="22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b="1">
                  <a:latin typeface="Poppins" panose="00000500000000000000" pitchFamily="2" charset="0"/>
                  <a:cs typeface="Poppins" panose="00000500000000000000" pitchFamily="2" charset="0"/>
                </a:endParaRPr>
              </a:p>
            </p:txBody>
          </p:sp>
          <p:sp>
            <p:nvSpPr>
              <p:cNvPr id="62" name="Oval 61">
                <a:extLst>
                  <a:ext uri="{FF2B5EF4-FFF2-40B4-BE49-F238E27FC236}">
                    <a16:creationId xmlns:a16="http://schemas.microsoft.com/office/drawing/2014/main" id="{7EF2E31E-2979-EB49-DBBA-03A768003A56}"/>
                  </a:ext>
                </a:extLst>
              </p:cNvPr>
              <p:cNvSpPr/>
              <p:nvPr/>
            </p:nvSpPr>
            <p:spPr>
              <a:xfrm>
                <a:off x="5882633" y="2623667"/>
                <a:ext cx="423810" cy="423810"/>
              </a:xfrm>
              <a:prstGeom prst="ellipse">
                <a:avLst/>
              </a:prstGeom>
              <a:solidFill>
                <a:schemeClr val="tx1">
                  <a:lumMod val="50000"/>
                  <a:lumOff val="50000"/>
                </a:schemeClr>
              </a:solidFill>
              <a:ln>
                <a:noFill/>
              </a:ln>
              <a:effectLst>
                <a:outerShdw blurRad="101600" algn="ctr" rotWithShape="0">
                  <a:prstClr val="black">
                    <a:alpha val="3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b="1">
                  <a:latin typeface="Poppins" panose="00000500000000000000" pitchFamily="2" charset="0"/>
                  <a:cs typeface="Poppins" panose="00000500000000000000" pitchFamily="2" charset="0"/>
                </a:endParaRPr>
              </a:p>
            </p:txBody>
          </p:sp>
          <p:sp>
            <p:nvSpPr>
              <p:cNvPr id="65" name="TextBox 64">
                <a:extLst>
                  <a:ext uri="{FF2B5EF4-FFF2-40B4-BE49-F238E27FC236}">
                    <a16:creationId xmlns:a16="http://schemas.microsoft.com/office/drawing/2014/main" id="{4229BD8C-0014-F34D-E497-A3C26D5A2FB5}"/>
                  </a:ext>
                </a:extLst>
              </p:cNvPr>
              <p:cNvSpPr txBox="1"/>
              <p:nvPr/>
            </p:nvSpPr>
            <p:spPr>
              <a:xfrm>
                <a:off x="5870760" y="2683535"/>
                <a:ext cx="447558" cy="338554"/>
              </a:xfrm>
              <a:prstGeom prst="rect">
                <a:avLst/>
              </a:prstGeom>
              <a:noFill/>
            </p:spPr>
            <p:txBody>
              <a:bodyPr wrap="none" rtlCol="0">
                <a:spAutoFit/>
              </a:bodyPr>
              <a:lstStyle/>
              <a:p>
                <a:pPr algn="ctr"/>
                <a:r>
                  <a:rPr lang="en-US" sz="1600" b="1" dirty="0">
                    <a:solidFill>
                      <a:schemeClr val="bg1"/>
                    </a:solidFill>
                    <a:latin typeface="Poppins" panose="00000500000000000000" pitchFamily="2" charset="0"/>
                    <a:cs typeface="Poppins" panose="00000500000000000000" pitchFamily="2" charset="0"/>
                  </a:rPr>
                  <a:t>05</a:t>
                </a:r>
                <a:endParaRPr lang="en-PK" sz="1600" b="1" dirty="0">
                  <a:solidFill>
                    <a:schemeClr val="bg1"/>
                  </a:solidFill>
                  <a:latin typeface="Poppins" panose="00000500000000000000" pitchFamily="2" charset="0"/>
                  <a:cs typeface="Poppins" panose="00000500000000000000" pitchFamily="2" charset="0"/>
                </a:endParaRPr>
              </a:p>
            </p:txBody>
          </p:sp>
        </p:grpSp>
      </p:grpSp>
      <p:grpSp>
        <p:nvGrpSpPr>
          <p:cNvPr id="24" name="Group 23">
            <a:extLst>
              <a:ext uri="{FF2B5EF4-FFF2-40B4-BE49-F238E27FC236}">
                <a16:creationId xmlns:a16="http://schemas.microsoft.com/office/drawing/2014/main" id="{1838179E-7518-7117-6F29-019BE81FFB25}"/>
              </a:ext>
            </a:extLst>
          </p:cNvPr>
          <p:cNvGrpSpPr/>
          <p:nvPr/>
        </p:nvGrpSpPr>
        <p:grpSpPr>
          <a:xfrm>
            <a:off x="6318100" y="2329420"/>
            <a:ext cx="1989934" cy="2765372"/>
            <a:chOff x="6318100" y="2329420"/>
            <a:chExt cx="1989934" cy="2765372"/>
          </a:xfrm>
        </p:grpSpPr>
        <p:cxnSp>
          <p:nvCxnSpPr>
            <p:cNvPr id="22" name="Straight Connector 21">
              <a:extLst>
                <a:ext uri="{FF2B5EF4-FFF2-40B4-BE49-F238E27FC236}">
                  <a16:creationId xmlns:a16="http://schemas.microsoft.com/office/drawing/2014/main" id="{1F0F9EB7-FFA1-5182-2E1A-A4AA5924C10D}"/>
                </a:ext>
              </a:extLst>
            </p:cNvPr>
            <p:cNvCxnSpPr>
              <a:cxnSpLocks/>
              <a:stCxn id="57" idx="4"/>
            </p:cNvCxnSpPr>
            <p:nvPr/>
          </p:nvCxnSpPr>
          <p:spPr>
            <a:xfrm>
              <a:off x="7258175" y="2958987"/>
              <a:ext cx="0" cy="1734073"/>
            </a:xfrm>
            <a:prstGeom prst="line">
              <a:avLst/>
            </a:prstGeom>
            <a:ln cap="rnd">
              <a:solidFill>
                <a:schemeClr val="tx1"/>
              </a:solidFill>
              <a:tailEnd type="oval"/>
            </a:ln>
          </p:spPr>
          <p:style>
            <a:lnRef idx="2">
              <a:schemeClr val="accent1"/>
            </a:lnRef>
            <a:fillRef idx="0">
              <a:schemeClr val="accent1"/>
            </a:fillRef>
            <a:effectRef idx="1">
              <a:schemeClr val="accent1"/>
            </a:effectRef>
            <a:fontRef idx="minor">
              <a:schemeClr val="tx1"/>
            </a:fontRef>
          </p:style>
        </p:cxnSp>
        <p:sp>
          <p:nvSpPr>
            <p:cNvPr id="25" name="Rectangle 24">
              <a:extLst>
                <a:ext uri="{FF2B5EF4-FFF2-40B4-BE49-F238E27FC236}">
                  <a16:creationId xmlns:a16="http://schemas.microsoft.com/office/drawing/2014/main" id="{E11607C2-3DA8-7C3E-FCE6-08B7DD6B16E6}"/>
                </a:ext>
              </a:extLst>
            </p:cNvPr>
            <p:cNvSpPr/>
            <p:nvPr/>
          </p:nvSpPr>
          <p:spPr>
            <a:xfrm>
              <a:off x="6318100" y="4848571"/>
              <a:ext cx="1989934" cy="246221"/>
            </a:xfrm>
            <a:prstGeom prst="rect">
              <a:avLst/>
            </a:prstGeom>
          </p:spPr>
          <p:txBody>
            <a:bodyPr wrap="square">
              <a:spAutoFit/>
            </a:bodyPr>
            <a:lstStyle/>
            <a:p>
              <a:pPr algn="ctr">
                <a:spcBef>
                  <a:spcPts val="300"/>
                </a:spcBef>
                <a:spcAft>
                  <a:spcPts val="300"/>
                </a:spcAft>
              </a:pPr>
              <a:r>
                <a:rPr lang="en-US" sz="1000" b="1" dirty="0">
                  <a:latin typeface="Poppins" panose="00000500000000000000" pitchFamily="2" charset="0"/>
                  <a:cs typeface="Poppins" panose="00000500000000000000" pitchFamily="2" charset="0"/>
                </a:rPr>
                <a:t>PRINT MATERIALS</a:t>
              </a:r>
            </a:p>
          </p:txBody>
        </p:sp>
        <p:grpSp>
          <p:nvGrpSpPr>
            <p:cNvPr id="40" name="Group 39">
              <a:extLst>
                <a:ext uri="{FF2B5EF4-FFF2-40B4-BE49-F238E27FC236}">
                  <a16:creationId xmlns:a16="http://schemas.microsoft.com/office/drawing/2014/main" id="{6721F801-ED3D-170A-9DC5-62C95C93B1B3}"/>
                </a:ext>
              </a:extLst>
            </p:cNvPr>
            <p:cNvGrpSpPr/>
            <p:nvPr/>
          </p:nvGrpSpPr>
          <p:grpSpPr>
            <a:xfrm>
              <a:off x="6840818" y="2329420"/>
              <a:ext cx="835325" cy="835324"/>
              <a:chOff x="6619683" y="2417910"/>
              <a:chExt cx="835325" cy="835324"/>
            </a:xfrm>
          </p:grpSpPr>
          <p:sp>
            <p:nvSpPr>
              <p:cNvPr id="54" name="Oval 53">
                <a:extLst>
                  <a:ext uri="{FF2B5EF4-FFF2-40B4-BE49-F238E27FC236}">
                    <a16:creationId xmlns:a16="http://schemas.microsoft.com/office/drawing/2014/main" id="{D573B397-4B68-7E01-2AC4-9D4FD17AB0D0}"/>
                  </a:ext>
                </a:extLst>
              </p:cNvPr>
              <p:cNvSpPr/>
              <p:nvPr/>
            </p:nvSpPr>
            <p:spPr>
              <a:xfrm>
                <a:off x="6619683" y="2417910"/>
                <a:ext cx="835325" cy="835324"/>
              </a:xfrm>
              <a:prstGeom prst="ellipse">
                <a:avLst/>
              </a:prstGeom>
              <a:solidFill>
                <a:schemeClr val="bg1"/>
              </a:solidFill>
              <a:ln>
                <a:noFill/>
              </a:ln>
              <a:effectLst>
                <a:outerShdw blurRad="228600" dist="63500" dir="5400000" algn="ctr" rotWithShape="0">
                  <a:prstClr val="black">
                    <a:alpha val="22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b="1">
                  <a:latin typeface="Poppins" panose="00000500000000000000" pitchFamily="2" charset="0"/>
                  <a:cs typeface="Poppins" panose="00000500000000000000" pitchFamily="2" charset="0"/>
                </a:endParaRPr>
              </a:p>
            </p:txBody>
          </p:sp>
          <p:sp>
            <p:nvSpPr>
              <p:cNvPr id="57" name="Oval 56">
                <a:extLst>
                  <a:ext uri="{FF2B5EF4-FFF2-40B4-BE49-F238E27FC236}">
                    <a16:creationId xmlns:a16="http://schemas.microsoft.com/office/drawing/2014/main" id="{CDE76D59-6DEF-7786-67F8-FB7C72BD61BF}"/>
                  </a:ext>
                </a:extLst>
              </p:cNvPr>
              <p:cNvSpPr/>
              <p:nvPr/>
            </p:nvSpPr>
            <p:spPr>
              <a:xfrm>
                <a:off x="6825135" y="2623667"/>
                <a:ext cx="423810" cy="423810"/>
              </a:xfrm>
              <a:prstGeom prst="ellipse">
                <a:avLst/>
              </a:prstGeom>
              <a:solidFill>
                <a:schemeClr val="tx1">
                  <a:lumMod val="50000"/>
                  <a:lumOff val="50000"/>
                </a:schemeClr>
              </a:solidFill>
              <a:ln>
                <a:noFill/>
              </a:ln>
              <a:effectLst>
                <a:outerShdw blurRad="101600" algn="ctr" rotWithShape="0">
                  <a:prstClr val="black">
                    <a:alpha val="3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b="1">
                  <a:latin typeface="Poppins" panose="00000500000000000000" pitchFamily="2" charset="0"/>
                  <a:cs typeface="Poppins" panose="00000500000000000000" pitchFamily="2" charset="0"/>
                </a:endParaRPr>
              </a:p>
            </p:txBody>
          </p:sp>
          <p:sp>
            <p:nvSpPr>
              <p:cNvPr id="58" name="TextBox 57">
                <a:extLst>
                  <a:ext uri="{FF2B5EF4-FFF2-40B4-BE49-F238E27FC236}">
                    <a16:creationId xmlns:a16="http://schemas.microsoft.com/office/drawing/2014/main" id="{BBC01FC2-9A6C-6C2A-636D-921DF8F8636C}"/>
                  </a:ext>
                </a:extLst>
              </p:cNvPr>
              <p:cNvSpPr txBox="1"/>
              <p:nvPr/>
            </p:nvSpPr>
            <p:spPr>
              <a:xfrm>
                <a:off x="6813262" y="2683535"/>
                <a:ext cx="447558" cy="338554"/>
              </a:xfrm>
              <a:prstGeom prst="rect">
                <a:avLst/>
              </a:prstGeom>
              <a:noFill/>
            </p:spPr>
            <p:txBody>
              <a:bodyPr wrap="none" rtlCol="0">
                <a:spAutoFit/>
              </a:bodyPr>
              <a:lstStyle/>
              <a:p>
                <a:pPr algn="ctr"/>
                <a:r>
                  <a:rPr lang="en-US" sz="1600" b="1" dirty="0">
                    <a:solidFill>
                      <a:schemeClr val="bg1"/>
                    </a:solidFill>
                    <a:latin typeface="Poppins" panose="00000500000000000000" pitchFamily="2" charset="0"/>
                    <a:cs typeface="Poppins" panose="00000500000000000000" pitchFamily="2" charset="0"/>
                  </a:rPr>
                  <a:t>06</a:t>
                </a:r>
                <a:endParaRPr lang="en-PK" sz="1600" b="1" dirty="0">
                  <a:solidFill>
                    <a:schemeClr val="bg1"/>
                  </a:solidFill>
                  <a:latin typeface="Poppins" panose="00000500000000000000" pitchFamily="2" charset="0"/>
                  <a:cs typeface="Poppins" panose="00000500000000000000" pitchFamily="2" charset="0"/>
                </a:endParaRPr>
              </a:p>
            </p:txBody>
          </p:sp>
        </p:grpSp>
      </p:grpSp>
      <p:grpSp>
        <p:nvGrpSpPr>
          <p:cNvPr id="27" name="Group 26">
            <a:extLst>
              <a:ext uri="{FF2B5EF4-FFF2-40B4-BE49-F238E27FC236}">
                <a16:creationId xmlns:a16="http://schemas.microsoft.com/office/drawing/2014/main" id="{ECD9AE46-D2B7-F736-3489-A4D9EF80CB75}"/>
              </a:ext>
            </a:extLst>
          </p:cNvPr>
          <p:cNvGrpSpPr/>
          <p:nvPr/>
        </p:nvGrpSpPr>
        <p:grpSpPr>
          <a:xfrm>
            <a:off x="7610950" y="2329420"/>
            <a:ext cx="1604488" cy="1884636"/>
            <a:chOff x="7610950" y="2329420"/>
            <a:chExt cx="1604488" cy="1884636"/>
          </a:xfrm>
        </p:grpSpPr>
        <p:sp>
          <p:nvSpPr>
            <p:cNvPr id="26" name="Rectangle 25">
              <a:extLst>
                <a:ext uri="{FF2B5EF4-FFF2-40B4-BE49-F238E27FC236}">
                  <a16:creationId xmlns:a16="http://schemas.microsoft.com/office/drawing/2014/main" id="{8BFC01C8-F2F7-BEC5-F6E9-3BF0D31818C9}"/>
                </a:ext>
              </a:extLst>
            </p:cNvPr>
            <p:cNvSpPr/>
            <p:nvPr/>
          </p:nvSpPr>
          <p:spPr>
            <a:xfrm>
              <a:off x="7610950" y="3813946"/>
              <a:ext cx="1604488" cy="400110"/>
            </a:xfrm>
            <a:prstGeom prst="rect">
              <a:avLst/>
            </a:prstGeom>
          </p:spPr>
          <p:txBody>
            <a:bodyPr wrap="square">
              <a:spAutoFit/>
            </a:bodyPr>
            <a:lstStyle/>
            <a:p>
              <a:pPr algn="ctr">
                <a:spcBef>
                  <a:spcPts val="300"/>
                </a:spcBef>
                <a:spcAft>
                  <a:spcPts val="300"/>
                </a:spcAft>
              </a:pPr>
              <a:r>
                <a:rPr lang="en-US" sz="1000" b="1" dirty="0">
                  <a:latin typeface="Poppins" panose="00000500000000000000" pitchFamily="2" charset="0"/>
                  <a:cs typeface="Poppins" panose="00000500000000000000" pitchFamily="2" charset="0"/>
                </a:rPr>
                <a:t>SSM &amp; MARKETING RESEARCH</a:t>
              </a:r>
            </a:p>
          </p:txBody>
        </p:sp>
        <p:cxnSp>
          <p:nvCxnSpPr>
            <p:cNvPr id="34" name="Straight Connector 33">
              <a:extLst>
                <a:ext uri="{FF2B5EF4-FFF2-40B4-BE49-F238E27FC236}">
                  <a16:creationId xmlns:a16="http://schemas.microsoft.com/office/drawing/2014/main" id="{6F494B2E-44B9-8C84-D266-D9903E67F3BF}"/>
                </a:ext>
              </a:extLst>
            </p:cNvPr>
            <p:cNvCxnSpPr>
              <a:cxnSpLocks/>
              <a:stCxn id="52" idx="4"/>
            </p:cNvCxnSpPr>
            <p:nvPr/>
          </p:nvCxnSpPr>
          <p:spPr>
            <a:xfrm>
              <a:off x="8418725" y="2958987"/>
              <a:ext cx="0" cy="699023"/>
            </a:xfrm>
            <a:prstGeom prst="line">
              <a:avLst/>
            </a:prstGeom>
            <a:ln cap="rnd">
              <a:solidFill>
                <a:schemeClr val="tx1"/>
              </a:solidFill>
              <a:tailEnd type="oval"/>
            </a:ln>
          </p:spPr>
          <p:style>
            <a:lnRef idx="2">
              <a:schemeClr val="accent1"/>
            </a:lnRef>
            <a:fillRef idx="0">
              <a:schemeClr val="accent1"/>
            </a:fillRef>
            <a:effectRef idx="1">
              <a:schemeClr val="accent1"/>
            </a:effectRef>
            <a:fontRef idx="minor">
              <a:schemeClr val="tx1"/>
            </a:fontRef>
          </p:style>
        </p:cxnSp>
        <p:grpSp>
          <p:nvGrpSpPr>
            <p:cNvPr id="41" name="Group 40">
              <a:extLst>
                <a:ext uri="{FF2B5EF4-FFF2-40B4-BE49-F238E27FC236}">
                  <a16:creationId xmlns:a16="http://schemas.microsoft.com/office/drawing/2014/main" id="{67A963A4-AEC4-8F8F-C333-E30E6A390C2A}"/>
                </a:ext>
              </a:extLst>
            </p:cNvPr>
            <p:cNvGrpSpPr/>
            <p:nvPr/>
          </p:nvGrpSpPr>
          <p:grpSpPr>
            <a:xfrm>
              <a:off x="8001063" y="2329420"/>
              <a:ext cx="835325" cy="835324"/>
              <a:chOff x="7560700" y="2417910"/>
              <a:chExt cx="835325" cy="835324"/>
            </a:xfrm>
          </p:grpSpPr>
          <p:sp>
            <p:nvSpPr>
              <p:cNvPr id="51" name="Oval 50">
                <a:extLst>
                  <a:ext uri="{FF2B5EF4-FFF2-40B4-BE49-F238E27FC236}">
                    <a16:creationId xmlns:a16="http://schemas.microsoft.com/office/drawing/2014/main" id="{39E048AB-5C66-BC77-7CF9-2690F65BD765}"/>
                  </a:ext>
                </a:extLst>
              </p:cNvPr>
              <p:cNvSpPr/>
              <p:nvPr/>
            </p:nvSpPr>
            <p:spPr>
              <a:xfrm>
                <a:off x="7560700" y="2417910"/>
                <a:ext cx="835325" cy="835324"/>
              </a:xfrm>
              <a:prstGeom prst="ellipse">
                <a:avLst/>
              </a:prstGeom>
              <a:solidFill>
                <a:schemeClr val="bg1"/>
              </a:solidFill>
              <a:ln>
                <a:noFill/>
              </a:ln>
              <a:effectLst>
                <a:outerShdw blurRad="228600" dist="63500" dir="5400000" algn="ctr" rotWithShape="0">
                  <a:prstClr val="black">
                    <a:alpha val="22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b="1">
                  <a:latin typeface="Poppins" panose="00000500000000000000" pitchFamily="2" charset="0"/>
                  <a:cs typeface="Poppins" panose="00000500000000000000" pitchFamily="2" charset="0"/>
                </a:endParaRPr>
              </a:p>
            </p:txBody>
          </p:sp>
          <p:sp>
            <p:nvSpPr>
              <p:cNvPr id="52" name="Oval 51">
                <a:extLst>
                  <a:ext uri="{FF2B5EF4-FFF2-40B4-BE49-F238E27FC236}">
                    <a16:creationId xmlns:a16="http://schemas.microsoft.com/office/drawing/2014/main" id="{F9FF04CC-5ECE-82F1-68BB-5836BD3576A5}"/>
                  </a:ext>
                </a:extLst>
              </p:cNvPr>
              <p:cNvSpPr/>
              <p:nvPr/>
            </p:nvSpPr>
            <p:spPr>
              <a:xfrm>
                <a:off x="7766457" y="2623667"/>
                <a:ext cx="423810" cy="423810"/>
              </a:xfrm>
              <a:prstGeom prst="ellipse">
                <a:avLst/>
              </a:prstGeom>
              <a:solidFill>
                <a:schemeClr val="tx1">
                  <a:lumMod val="50000"/>
                  <a:lumOff val="50000"/>
                </a:schemeClr>
              </a:solidFill>
              <a:ln>
                <a:noFill/>
              </a:ln>
              <a:effectLst>
                <a:outerShdw blurRad="101600" algn="ctr" rotWithShape="0">
                  <a:prstClr val="black">
                    <a:alpha val="3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b="1">
                  <a:latin typeface="Poppins" panose="00000500000000000000" pitchFamily="2" charset="0"/>
                  <a:cs typeface="Poppins" panose="00000500000000000000" pitchFamily="2" charset="0"/>
                </a:endParaRPr>
              </a:p>
            </p:txBody>
          </p:sp>
          <p:sp>
            <p:nvSpPr>
              <p:cNvPr id="53" name="TextBox 52">
                <a:extLst>
                  <a:ext uri="{FF2B5EF4-FFF2-40B4-BE49-F238E27FC236}">
                    <a16:creationId xmlns:a16="http://schemas.microsoft.com/office/drawing/2014/main" id="{40B897C0-1B4A-F4EB-6FF3-95F461FB80B9}"/>
                  </a:ext>
                </a:extLst>
              </p:cNvPr>
              <p:cNvSpPr txBox="1"/>
              <p:nvPr/>
            </p:nvSpPr>
            <p:spPr>
              <a:xfrm>
                <a:off x="7762598" y="2683535"/>
                <a:ext cx="431528" cy="338554"/>
              </a:xfrm>
              <a:prstGeom prst="rect">
                <a:avLst/>
              </a:prstGeom>
              <a:noFill/>
            </p:spPr>
            <p:txBody>
              <a:bodyPr wrap="none" rtlCol="0">
                <a:spAutoFit/>
              </a:bodyPr>
              <a:lstStyle/>
              <a:p>
                <a:pPr algn="ctr"/>
                <a:r>
                  <a:rPr lang="en-US" sz="1600" b="1" dirty="0">
                    <a:solidFill>
                      <a:schemeClr val="bg1"/>
                    </a:solidFill>
                    <a:latin typeface="Poppins" panose="00000500000000000000" pitchFamily="2" charset="0"/>
                    <a:cs typeface="Poppins" panose="00000500000000000000" pitchFamily="2" charset="0"/>
                  </a:rPr>
                  <a:t>07</a:t>
                </a:r>
                <a:endParaRPr lang="en-PK" sz="1600" b="1" dirty="0">
                  <a:solidFill>
                    <a:schemeClr val="bg1"/>
                  </a:solidFill>
                  <a:latin typeface="Poppins" panose="00000500000000000000" pitchFamily="2" charset="0"/>
                  <a:cs typeface="Poppins" panose="00000500000000000000" pitchFamily="2" charset="0"/>
                </a:endParaRPr>
              </a:p>
            </p:txBody>
          </p:sp>
        </p:grpSp>
      </p:grpSp>
      <p:grpSp>
        <p:nvGrpSpPr>
          <p:cNvPr id="28" name="Group 27">
            <a:extLst>
              <a:ext uri="{FF2B5EF4-FFF2-40B4-BE49-F238E27FC236}">
                <a16:creationId xmlns:a16="http://schemas.microsoft.com/office/drawing/2014/main" id="{A97CAD55-2D83-2AD6-C6B5-347FC921E017}"/>
              </a:ext>
            </a:extLst>
          </p:cNvPr>
          <p:cNvGrpSpPr/>
          <p:nvPr/>
        </p:nvGrpSpPr>
        <p:grpSpPr>
          <a:xfrm>
            <a:off x="8601566" y="2329420"/>
            <a:ext cx="1843030" cy="2196903"/>
            <a:chOff x="8601566" y="2329420"/>
            <a:chExt cx="1843030" cy="2196903"/>
          </a:xfrm>
        </p:grpSpPr>
        <p:cxnSp>
          <p:nvCxnSpPr>
            <p:cNvPr id="29" name="Straight Connector 28">
              <a:extLst>
                <a:ext uri="{FF2B5EF4-FFF2-40B4-BE49-F238E27FC236}">
                  <a16:creationId xmlns:a16="http://schemas.microsoft.com/office/drawing/2014/main" id="{AD744C9D-1C7D-4154-DD34-2C439DD06D09}"/>
                </a:ext>
              </a:extLst>
            </p:cNvPr>
            <p:cNvCxnSpPr>
              <a:cxnSpLocks/>
              <a:stCxn id="49" idx="4"/>
            </p:cNvCxnSpPr>
            <p:nvPr/>
          </p:nvCxnSpPr>
          <p:spPr>
            <a:xfrm>
              <a:off x="9578970" y="2958987"/>
              <a:ext cx="0" cy="1200673"/>
            </a:xfrm>
            <a:prstGeom prst="line">
              <a:avLst/>
            </a:prstGeom>
            <a:ln cap="rnd">
              <a:solidFill>
                <a:schemeClr val="tx1"/>
              </a:solidFill>
              <a:tailEnd type="oval"/>
            </a:ln>
          </p:spPr>
          <p:style>
            <a:lnRef idx="2">
              <a:schemeClr val="accent1"/>
            </a:lnRef>
            <a:fillRef idx="0">
              <a:schemeClr val="accent1"/>
            </a:fillRef>
            <a:effectRef idx="1">
              <a:schemeClr val="accent1"/>
            </a:effectRef>
            <a:fontRef idx="minor">
              <a:schemeClr val="tx1"/>
            </a:fontRef>
          </p:style>
        </p:cxnSp>
        <p:sp>
          <p:nvSpPr>
            <p:cNvPr id="30" name="Rectangle 29">
              <a:extLst>
                <a:ext uri="{FF2B5EF4-FFF2-40B4-BE49-F238E27FC236}">
                  <a16:creationId xmlns:a16="http://schemas.microsoft.com/office/drawing/2014/main" id="{D3262392-D27D-F0AE-418D-6614F0869113}"/>
                </a:ext>
              </a:extLst>
            </p:cNvPr>
            <p:cNvSpPr/>
            <p:nvPr/>
          </p:nvSpPr>
          <p:spPr>
            <a:xfrm>
              <a:off x="8601566" y="4280102"/>
              <a:ext cx="1843030" cy="246221"/>
            </a:xfrm>
            <a:prstGeom prst="rect">
              <a:avLst/>
            </a:prstGeom>
          </p:spPr>
          <p:txBody>
            <a:bodyPr wrap="square">
              <a:spAutoFit/>
            </a:bodyPr>
            <a:lstStyle/>
            <a:p>
              <a:pPr algn="ctr">
                <a:spcBef>
                  <a:spcPts val="300"/>
                </a:spcBef>
                <a:spcAft>
                  <a:spcPts val="300"/>
                </a:spcAft>
              </a:pPr>
              <a:r>
                <a:rPr lang="en-US" sz="1000" b="1" dirty="0">
                  <a:latin typeface="Poppins" panose="00000500000000000000" pitchFamily="2" charset="0"/>
                  <a:cs typeface="Poppins" panose="00000500000000000000" pitchFamily="2" charset="0"/>
                </a:rPr>
                <a:t>CONFIGURATORS</a:t>
              </a:r>
            </a:p>
          </p:txBody>
        </p:sp>
        <p:grpSp>
          <p:nvGrpSpPr>
            <p:cNvPr id="42" name="Group 41">
              <a:extLst>
                <a:ext uri="{FF2B5EF4-FFF2-40B4-BE49-F238E27FC236}">
                  <a16:creationId xmlns:a16="http://schemas.microsoft.com/office/drawing/2014/main" id="{FD7081FA-6B45-B84F-4E6E-D1B09203EB10}"/>
                </a:ext>
              </a:extLst>
            </p:cNvPr>
            <p:cNvGrpSpPr/>
            <p:nvPr/>
          </p:nvGrpSpPr>
          <p:grpSpPr>
            <a:xfrm>
              <a:off x="9161308" y="2329420"/>
              <a:ext cx="835325" cy="835324"/>
              <a:chOff x="8504431" y="2417910"/>
              <a:chExt cx="835325" cy="835324"/>
            </a:xfrm>
          </p:grpSpPr>
          <p:sp>
            <p:nvSpPr>
              <p:cNvPr id="48" name="Oval 47">
                <a:extLst>
                  <a:ext uri="{FF2B5EF4-FFF2-40B4-BE49-F238E27FC236}">
                    <a16:creationId xmlns:a16="http://schemas.microsoft.com/office/drawing/2014/main" id="{7D5390B5-A6C8-03D6-E591-3C27923670FC}"/>
                  </a:ext>
                </a:extLst>
              </p:cNvPr>
              <p:cNvSpPr/>
              <p:nvPr/>
            </p:nvSpPr>
            <p:spPr>
              <a:xfrm>
                <a:off x="8504431" y="2417910"/>
                <a:ext cx="835325" cy="835324"/>
              </a:xfrm>
              <a:prstGeom prst="ellipse">
                <a:avLst/>
              </a:prstGeom>
              <a:solidFill>
                <a:schemeClr val="bg1"/>
              </a:solidFill>
              <a:ln>
                <a:noFill/>
              </a:ln>
              <a:effectLst>
                <a:outerShdw blurRad="228600" dist="63500" dir="5400000" algn="ctr" rotWithShape="0">
                  <a:prstClr val="black">
                    <a:alpha val="22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b="1">
                  <a:latin typeface="Poppins" panose="00000500000000000000" pitchFamily="2" charset="0"/>
                  <a:cs typeface="Poppins" panose="00000500000000000000" pitchFamily="2" charset="0"/>
                </a:endParaRPr>
              </a:p>
            </p:txBody>
          </p:sp>
          <p:sp>
            <p:nvSpPr>
              <p:cNvPr id="49" name="Oval 48">
                <a:extLst>
                  <a:ext uri="{FF2B5EF4-FFF2-40B4-BE49-F238E27FC236}">
                    <a16:creationId xmlns:a16="http://schemas.microsoft.com/office/drawing/2014/main" id="{F4134C70-28AF-68A8-8688-C55801492464}"/>
                  </a:ext>
                </a:extLst>
              </p:cNvPr>
              <p:cNvSpPr/>
              <p:nvPr/>
            </p:nvSpPr>
            <p:spPr>
              <a:xfrm>
                <a:off x="8710188" y="2623667"/>
                <a:ext cx="423810" cy="423810"/>
              </a:xfrm>
              <a:prstGeom prst="ellipse">
                <a:avLst/>
              </a:prstGeom>
              <a:solidFill>
                <a:schemeClr val="tx1">
                  <a:lumMod val="50000"/>
                  <a:lumOff val="50000"/>
                </a:schemeClr>
              </a:solidFill>
              <a:ln>
                <a:noFill/>
              </a:ln>
              <a:effectLst>
                <a:outerShdw blurRad="101600" algn="ctr" rotWithShape="0">
                  <a:prstClr val="black">
                    <a:alpha val="3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b="1">
                  <a:latin typeface="Poppins" panose="00000500000000000000" pitchFamily="2" charset="0"/>
                  <a:cs typeface="Poppins" panose="00000500000000000000" pitchFamily="2" charset="0"/>
                </a:endParaRPr>
              </a:p>
            </p:txBody>
          </p:sp>
          <p:sp>
            <p:nvSpPr>
              <p:cNvPr id="50" name="TextBox 49">
                <a:extLst>
                  <a:ext uri="{FF2B5EF4-FFF2-40B4-BE49-F238E27FC236}">
                    <a16:creationId xmlns:a16="http://schemas.microsoft.com/office/drawing/2014/main" id="{E02C41BC-644C-7B9A-53FB-939321E2727B}"/>
                  </a:ext>
                </a:extLst>
              </p:cNvPr>
              <p:cNvSpPr txBox="1"/>
              <p:nvPr/>
            </p:nvSpPr>
            <p:spPr>
              <a:xfrm>
                <a:off x="8698314" y="2683535"/>
                <a:ext cx="447558" cy="338554"/>
              </a:xfrm>
              <a:prstGeom prst="rect">
                <a:avLst/>
              </a:prstGeom>
              <a:noFill/>
            </p:spPr>
            <p:txBody>
              <a:bodyPr wrap="none" rtlCol="0">
                <a:spAutoFit/>
              </a:bodyPr>
              <a:lstStyle/>
              <a:p>
                <a:pPr algn="ctr"/>
                <a:r>
                  <a:rPr lang="en-US" sz="1600" b="1" dirty="0">
                    <a:solidFill>
                      <a:schemeClr val="bg1"/>
                    </a:solidFill>
                    <a:latin typeface="Poppins" panose="00000500000000000000" pitchFamily="2" charset="0"/>
                    <a:cs typeface="Poppins" panose="00000500000000000000" pitchFamily="2" charset="0"/>
                  </a:rPr>
                  <a:t>08</a:t>
                </a:r>
                <a:endParaRPr lang="en-PK" sz="1600" b="1" dirty="0">
                  <a:solidFill>
                    <a:schemeClr val="bg1"/>
                  </a:solidFill>
                  <a:latin typeface="Poppins" panose="00000500000000000000" pitchFamily="2" charset="0"/>
                  <a:cs typeface="Poppins" panose="00000500000000000000" pitchFamily="2" charset="0"/>
                </a:endParaRPr>
              </a:p>
            </p:txBody>
          </p:sp>
        </p:grpSp>
      </p:grpSp>
      <p:grpSp>
        <p:nvGrpSpPr>
          <p:cNvPr id="55" name="Group 54">
            <a:extLst>
              <a:ext uri="{FF2B5EF4-FFF2-40B4-BE49-F238E27FC236}">
                <a16:creationId xmlns:a16="http://schemas.microsoft.com/office/drawing/2014/main" id="{98E13396-C636-DA4C-7B5B-3FD540D4636A}"/>
              </a:ext>
            </a:extLst>
          </p:cNvPr>
          <p:cNvGrpSpPr/>
          <p:nvPr/>
        </p:nvGrpSpPr>
        <p:grpSpPr>
          <a:xfrm>
            <a:off x="9878433" y="2329420"/>
            <a:ext cx="1791926" cy="2705012"/>
            <a:chOff x="9878433" y="2329420"/>
            <a:chExt cx="1791926" cy="2705012"/>
          </a:xfrm>
        </p:grpSpPr>
        <p:cxnSp>
          <p:nvCxnSpPr>
            <p:cNvPr id="31" name="Straight Connector 30">
              <a:extLst>
                <a:ext uri="{FF2B5EF4-FFF2-40B4-BE49-F238E27FC236}">
                  <a16:creationId xmlns:a16="http://schemas.microsoft.com/office/drawing/2014/main" id="{69A9303A-A403-07E2-96F3-FD46E9591AEA}"/>
                </a:ext>
              </a:extLst>
            </p:cNvPr>
            <p:cNvCxnSpPr>
              <a:cxnSpLocks/>
              <a:stCxn id="46" idx="4"/>
            </p:cNvCxnSpPr>
            <p:nvPr/>
          </p:nvCxnSpPr>
          <p:spPr>
            <a:xfrm>
              <a:off x="10739211" y="2958987"/>
              <a:ext cx="0" cy="1627301"/>
            </a:xfrm>
            <a:prstGeom prst="line">
              <a:avLst/>
            </a:prstGeom>
            <a:ln cap="rnd">
              <a:solidFill>
                <a:schemeClr val="tx1"/>
              </a:solidFill>
              <a:tailEnd type="oval"/>
            </a:ln>
          </p:spPr>
          <p:style>
            <a:lnRef idx="2">
              <a:schemeClr val="accent1"/>
            </a:lnRef>
            <a:fillRef idx="0">
              <a:schemeClr val="accent1"/>
            </a:fillRef>
            <a:effectRef idx="1">
              <a:schemeClr val="accent1"/>
            </a:effectRef>
            <a:fontRef idx="minor">
              <a:schemeClr val="tx1"/>
            </a:fontRef>
          </p:style>
        </p:cxnSp>
        <p:grpSp>
          <p:nvGrpSpPr>
            <p:cNvPr id="43" name="Group 42">
              <a:extLst>
                <a:ext uri="{FF2B5EF4-FFF2-40B4-BE49-F238E27FC236}">
                  <a16:creationId xmlns:a16="http://schemas.microsoft.com/office/drawing/2014/main" id="{5B71065A-F87F-150C-D5EA-BFA082D38870}"/>
                </a:ext>
              </a:extLst>
            </p:cNvPr>
            <p:cNvGrpSpPr/>
            <p:nvPr/>
          </p:nvGrpSpPr>
          <p:grpSpPr>
            <a:xfrm>
              <a:off x="10321549" y="2329420"/>
              <a:ext cx="835325" cy="835324"/>
              <a:chOff x="9451675" y="2417910"/>
              <a:chExt cx="835325" cy="835324"/>
            </a:xfrm>
          </p:grpSpPr>
          <p:sp>
            <p:nvSpPr>
              <p:cNvPr id="45" name="Oval 44">
                <a:extLst>
                  <a:ext uri="{FF2B5EF4-FFF2-40B4-BE49-F238E27FC236}">
                    <a16:creationId xmlns:a16="http://schemas.microsoft.com/office/drawing/2014/main" id="{0E8F8CEC-A110-0844-1795-0FEF3FD84CF0}"/>
                  </a:ext>
                </a:extLst>
              </p:cNvPr>
              <p:cNvSpPr/>
              <p:nvPr/>
            </p:nvSpPr>
            <p:spPr>
              <a:xfrm>
                <a:off x="9451675" y="2417910"/>
                <a:ext cx="835325" cy="835324"/>
              </a:xfrm>
              <a:prstGeom prst="ellipse">
                <a:avLst/>
              </a:prstGeom>
              <a:solidFill>
                <a:schemeClr val="bg1"/>
              </a:solidFill>
              <a:ln>
                <a:noFill/>
              </a:ln>
              <a:effectLst>
                <a:outerShdw blurRad="228600" dist="63500" dir="5400000" algn="ctr" rotWithShape="0">
                  <a:prstClr val="black">
                    <a:alpha val="22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b="1">
                  <a:latin typeface="Poppins" panose="00000500000000000000" pitchFamily="2" charset="0"/>
                  <a:cs typeface="Poppins" panose="00000500000000000000" pitchFamily="2" charset="0"/>
                </a:endParaRPr>
              </a:p>
            </p:txBody>
          </p:sp>
          <p:sp>
            <p:nvSpPr>
              <p:cNvPr id="46" name="Oval 45">
                <a:extLst>
                  <a:ext uri="{FF2B5EF4-FFF2-40B4-BE49-F238E27FC236}">
                    <a16:creationId xmlns:a16="http://schemas.microsoft.com/office/drawing/2014/main" id="{013C7069-4418-A6F2-47D3-7FD59F14BF51}"/>
                  </a:ext>
                </a:extLst>
              </p:cNvPr>
              <p:cNvSpPr/>
              <p:nvPr/>
            </p:nvSpPr>
            <p:spPr>
              <a:xfrm>
                <a:off x="9657432" y="2623667"/>
                <a:ext cx="423810" cy="423810"/>
              </a:xfrm>
              <a:prstGeom prst="ellipse">
                <a:avLst/>
              </a:prstGeom>
              <a:solidFill>
                <a:schemeClr val="tx1">
                  <a:lumMod val="50000"/>
                  <a:lumOff val="50000"/>
                </a:schemeClr>
              </a:solidFill>
              <a:ln>
                <a:noFill/>
              </a:ln>
              <a:effectLst>
                <a:outerShdw blurRad="101600" algn="ctr" rotWithShape="0">
                  <a:prstClr val="black">
                    <a:alpha val="3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b="1">
                  <a:latin typeface="Poppins" panose="00000500000000000000" pitchFamily="2" charset="0"/>
                  <a:cs typeface="Poppins" panose="00000500000000000000" pitchFamily="2" charset="0"/>
                </a:endParaRPr>
              </a:p>
            </p:txBody>
          </p:sp>
          <p:sp>
            <p:nvSpPr>
              <p:cNvPr id="47" name="TextBox 46">
                <a:extLst>
                  <a:ext uri="{FF2B5EF4-FFF2-40B4-BE49-F238E27FC236}">
                    <a16:creationId xmlns:a16="http://schemas.microsoft.com/office/drawing/2014/main" id="{D2944C7F-0C39-CCBA-8E03-D3DA2AAD2801}"/>
                  </a:ext>
                </a:extLst>
              </p:cNvPr>
              <p:cNvSpPr txBox="1"/>
              <p:nvPr/>
            </p:nvSpPr>
            <p:spPr>
              <a:xfrm>
                <a:off x="9646359" y="2683535"/>
                <a:ext cx="445955" cy="338554"/>
              </a:xfrm>
              <a:prstGeom prst="rect">
                <a:avLst/>
              </a:prstGeom>
              <a:noFill/>
            </p:spPr>
            <p:txBody>
              <a:bodyPr wrap="none" rtlCol="0">
                <a:spAutoFit/>
              </a:bodyPr>
              <a:lstStyle/>
              <a:p>
                <a:pPr algn="ctr"/>
                <a:r>
                  <a:rPr lang="en-US" sz="1600" b="1" dirty="0">
                    <a:solidFill>
                      <a:schemeClr val="bg1"/>
                    </a:solidFill>
                    <a:latin typeface="Poppins" panose="00000500000000000000" pitchFamily="2" charset="0"/>
                    <a:cs typeface="Poppins" panose="00000500000000000000" pitchFamily="2" charset="0"/>
                  </a:rPr>
                  <a:t>09</a:t>
                </a:r>
                <a:endParaRPr lang="en-PK" sz="1600" b="1" dirty="0">
                  <a:solidFill>
                    <a:schemeClr val="bg1"/>
                  </a:solidFill>
                  <a:latin typeface="Poppins" panose="00000500000000000000" pitchFamily="2" charset="0"/>
                  <a:cs typeface="Poppins" panose="00000500000000000000" pitchFamily="2" charset="0"/>
                </a:endParaRPr>
              </a:p>
            </p:txBody>
          </p:sp>
        </p:grpSp>
        <p:sp>
          <p:nvSpPr>
            <p:cNvPr id="44" name="Rectangle 43">
              <a:extLst>
                <a:ext uri="{FF2B5EF4-FFF2-40B4-BE49-F238E27FC236}">
                  <a16:creationId xmlns:a16="http://schemas.microsoft.com/office/drawing/2014/main" id="{C97CE404-A6B9-D9FC-F83E-26CBFCB7766E}"/>
                </a:ext>
              </a:extLst>
            </p:cNvPr>
            <p:cNvSpPr/>
            <p:nvPr/>
          </p:nvSpPr>
          <p:spPr>
            <a:xfrm>
              <a:off x="9878433" y="4788211"/>
              <a:ext cx="1791926" cy="246221"/>
            </a:xfrm>
            <a:prstGeom prst="rect">
              <a:avLst/>
            </a:prstGeom>
          </p:spPr>
          <p:txBody>
            <a:bodyPr wrap="square">
              <a:spAutoFit/>
            </a:bodyPr>
            <a:lstStyle/>
            <a:p>
              <a:pPr algn="ctr">
                <a:spcBef>
                  <a:spcPts val="300"/>
                </a:spcBef>
                <a:spcAft>
                  <a:spcPts val="300"/>
                </a:spcAft>
              </a:pPr>
              <a:r>
                <a:rPr lang="en-US" sz="1000" b="1" dirty="0">
                  <a:latin typeface="Poppins" panose="00000500000000000000" pitchFamily="2" charset="0"/>
                  <a:cs typeface="Poppins" panose="00000500000000000000" pitchFamily="2" charset="0"/>
                </a:rPr>
                <a:t>VIRTUAL PROTOTYPING</a:t>
              </a:r>
            </a:p>
          </p:txBody>
        </p:sp>
      </p:grpSp>
      <p:sp>
        <p:nvSpPr>
          <p:cNvPr id="78" name="Rectangle 77">
            <a:extLst>
              <a:ext uri="{FF2B5EF4-FFF2-40B4-BE49-F238E27FC236}">
                <a16:creationId xmlns:a16="http://schemas.microsoft.com/office/drawing/2014/main" id="{F5265A0B-9951-33EF-5171-F524A1041833}"/>
              </a:ext>
            </a:extLst>
          </p:cNvPr>
          <p:cNvSpPr/>
          <p:nvPr/>
        </p:nvSpPr>
        <p:spPr>
          <a:xfrm>
            <a:off x="0" y="0"/>
            <a:ext cx="933307" cy="933306"/>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200"/>
          </a:p>
        </p:txBody>
      </p:sp>
      <p:pic>
        <p:nvPicPr>
          <p:cNvPr id="81" name="Picture 80">
            <a:extLst>
              <a:ext uri="{FF2B5EF4-FFF2-40B4-BE49-F238E27FC236}">
                <a16:creationId xmlns:a16="http://schemas.microsoft.com/office/drawing/2014/main" id="{0A0ABCF3-88E5-2C10-8459-CBB1190834DF}"/>
              </a:ext>
            </a:extLst>
          </p:cNvPr>
          <p:cNvPicPr>
            <a:picLocks noChangeAspect="1"/>
          </p:cNvPicPr>
          <p:nvPr/>
        </p:nvPicPr>
        <p:blipFill rotWithShape="1">
          <a:blip r:embed="rId2">
            <a:duotone>
              <a:prstClr val="black"/>
              <a:srgbClr val="5A5A5A">
                <a:tint val="45000"/>
                <a:satMod val="400000"/>
              </a:srgbClr>
            </a:duotone>
          </a:blip>
          <a:srcRect l="19472" r="19763" b="16966"/>
          <a:stretch/>
        </p:blipFill>
        <p:spPr>
          <a:xfrm>
            <a:off x="126198" y="274217"/>
            <a:ext cx="625393" cy="394242"/>
          </a:xfrm>
          <a:prstGeom prst="rect">
            <a:avLst/>
          </a:prstGeom>
        </p:spPr>
      </p:pic>
      <p:sp>
        <p:nvSpPr>
          <p:cNvPr id="85" name="Title 2">
            <a:extLst>
              <a:ext uri="{FF2B5EF4-FFF2-40B4-BE49-F238E27FC236}">
                <a16:creationId xmlns:a16="http://schemas.microsoft.com/office/drawing/2014/main" id="{52E7A7AF-F505-5A71-69F2-760CBDB44FA5}"/>
              </a:ext>
            </a:extLst>
          </p:cNvPr>
          <p:cNvSpPr txBox="1">
            <a:spLocks/>
          </p:cNvSpPr>
          <p:nvPr/>
        </p:nvSpPr>
        <p:spPr>
          <a:xfrm>
            <a:off x="1868131" y="672499"/>
            <a:ext cx="8455740" cy="1176603"/>
          </a:xfrm>
        </p:spPr>
        <p:txBody>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600" b="0" i="0" u="none" strike="noStrike" kern="1200" cap="none" spc="0" normalizeH="0" baseline="0" noProof="0" dirty="0">
                <a:ln>
                  <a:noFill/>
                </a:ln>
                <a:solidFill>
                  <a:srgbClr val="000000"/>
                </a:solidFill>
                <a:effectLst/>
                <a:uLnTx/>
                <a:uFillTx/>
                <a:latin typeface="Poppins Medium"/>
                <a:ea typeface="+mj-ea"/>
                <a:cs typeface="+mj-cs"/>
              </a:rPr>
              <a:t>How Business Can Benefit From </a:t>
            </a:r>
          </a:p>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600" b="0" i="0" u="none" strike="noStrike" kern="1200" cap="none" spc="0" normalizeH="0" baseline="0" noProof="0" dirty="0">
                <a:ln>
                  <a:noFill/>
                </a:ln>
                <a:solidFill>
                  <a:srgbClr val="000000"/>
                </a:solidFill>
                <a:effectLst/>
                <a:uLnTx/>
                <a:uFillTx/>
                <a:latin typeface="Poppins Medium"/>
                <a:ea typeface="+mj-ea"/>
                <a:cs typeface="+mj-cs"/>
              </a:rPr>
              <a:t>3D Modeling</a:t>
            </a:r>
          </a:p>
        </p:txBody>
      </p:sp>
    </p:spTree>
    <p:extLst>
      <p:ext uri="{BB962C8B-B14F-4D97-AF65-F5344CB8AC3E}">
        <p14:creationId xmlns:p14="http://schemas.microsoft.com/office/powerpoint/2010/main" val="38395678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85"/>
                                        </p:tgtEl>
                                        <p:attrNameLst>
                                          <p:attrName>style.visibility</p:attrName>
                                        </p:attrNameLst>
                                      </p:cBhvr>
                                      <p:to>
                                        <p:strVal val="visible"/>
                                      </p:to>
                                    </p:set>
                                    <p:anim calcmode="lin" valueType="num">
                                      <p:cBhvr additive="base">
                                        <p:cTn id="7" dur="750" fill="hold"/>
                                        <p:tgtEl>
                                          <p:spTgt spid="85"/>
                                        </p:tgtEl>
                                        <p:attrNameLst>
                                          <p:attrName>ppt_x</p:attrName>
                                        </p:attrNameLst>
                                      </p:cBhvr>
                                      <p:tavLst>
                                        <p:tav tm="0">
                                          <p:val>
                                            <p:strVal val="#ppt_x"/>
                                          </p:val>
                                        </p:tav>
                                        <p:tav tm="100000">
                                          <p:val>
                                            <p:strVal val="#ppt_x"/>
                                          </p:val>
                                        </p:tav>
                                      </p:tavLst>
                                    </p:anim>
                                    <p:anim calcmode="lin" valueType="num">
                                      <p:cBhvr additive="base">
                                        <p:cTn id="8" dur="750" fill="hold"/>
                                        <p:tgtEl>
                                          <p:spTgt spid="85"/>
                                        </p:tgtEl>
                                        <p:attrNameLst>
                                          <p:attrName>ppt_y</p:attrName>
                                        </p:attrNameLst>
                                      </p:cBhvr>
                                      <p:tavLst>
                                        <p:tav tm="0">
                                          <p:val>
                                            <p:strVal val="0-#ppt_h/2"/>
                                          </p:val>
                                        </p:tav>
                                        <p:tav tm="100000">
                                          <p:val>
                                            <p:strVal val="#ppt_y"/>
                                          </p:val>
                                        </p:tav>
                                      </p:tavLst>
                                    </p:anim>
                                  </p:childTnLst>
                                </p:cTn>
                              </p:par>
                              <p:par>
                                <p:cTn id="9" presetID="37" presetClass="entr" presetSubtype="0" fill="hold" nodeType="withEffect">
                                  <p:stCondLst>
                                    <p:cond delay="25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750"/>
                                        <p:tgtEl>
                                          <p:spTgt spid="11"/>
                                        </p:tgtEl>
                                      </p:cBhvr>
                                    </p:animEffect>
                                    <p:anim calcmode="lin" valueType="num">
                                      <p:cBhvr>
                                        <p:cTn id="12" dur="750" fill="hold"/>
                                        <p:tgtEl>
                                          <p:spTgt spid="11"/>
                                        </p:tgtEl>
                                        <p:attrNameLst>
                                          <p:attrName>ppt_x</p:attrName>
                                        </p:attrNameLst>
                                      </p:cBhvr>
                                      <p:tavLst>
                                        <p:tav tm="0">
                                          <p:val>
                                            <p:strVal val="#ppt_x"/>
                                          </p:val>
                                        </p:tav>
                                        <p:tav tm="100000">
                                          <p:val>
                                            <p:strVal val="#ppt_x"/>
                                          </p:val>
                                        </p:tav>
                                      </p:tavLst>
                                    </p:anim>
                                    <p:anim calcmode="lin" valueType="num">
                                      <p:cBhvr>
                                        <p:cTn id="13" dur="675" decel="100000" fill="hold"/>
                                        <p:tgtEl>
                                          <p:spTgt spid="11"/>
                                        </p:tgtEl>
                                        <p:attrNameLst>
                                          <p:attrName>ppt_y</p:attrName>
                                        </p:attrNameLst>
                                      </p:cBhvr>
                                      <p:tavLst>
                                        <p:tav tm="0">
                                          <p:val>
                                            <p:strVal val="#ppt_y+1"/>
                                          </p:val>
                                        </p:tav>
                                        <p:tav tm="100000">
                                          <p:val>
                                            <p:strVal val="#ppt_y-.03"/>
                                          </p:val>
                                        </p:tav>
                                      </p:tavLst>
                                    </p:anim>
                                    <p:anim calcmode="lin" valueType="num">
                                      <p:cBhvr>
                                        <p:cTn id="14" dur="75" accel="100000" fill="hold">
                                          <p:stCondLst>
                                            <p:cond delay="675"/>
                                          </p:stCondLst>
                                        </p:cTn>
                                        <p:tgtEl>
                                          <p:spTgt spid="11"/>
                                        </p:tgtEl>
                                        <p:attrNameLst>
                                          <p:attrName>ppt_y</p:attrName>
                                        </p:attrNameLst>
                                      </p:cBhvr>
                                      <p:tavLst>
                                        <p:tav tm="0">
                                          <p:val>
                                            <p:strVal val="#ppt_y-.03"/>
                                          </p:val>
                                        </p:tav>
                                        <p:tav tm="100000">
                                          <p:val>
                                            <p:strVal val="#ppt_y"/>
                                          </p:val>
                                        </p:tav>
                                      </p:tavLst>
                                    </p:anim>
                                  </p:childTnLst>
                                </p:cTn>
                              </p:par>
                              <p:par>
                                <p:cTn id="15" presetID="37" presetClass="entr" presetSubtype="0" fill="hold" nodeType="withEffect">
                                  <p:stCondLst>
                                    <p:cond delay="50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750"/>
                                        <p:tgtEl>
                                          <p:spTgt spid="16"/>
                                        </p:tgtEl>
                                      </p:cBhvr>
                                    </p:animEffect>
                                    <p:anim calcmode="lin" valueType="num">
                                      <p:cBhvr>
                                        <p:cTn id="18" dur="750" fill="hold"/>
                                        <p:tgtEl>
                                          <p:spTgt spid="16"/>
                                        </p:tgtEl>
                                        <p:attrNameLst>
                                          <p:attrName>ppt_x</p:attrName>
                                        </p:attrNameLst>
                                      </p:cBhvr>
                                      <p:tavLst>
                                        <p:tav tm="0">
                                          <p:val>
                                            <p:strVal val="#ppt_x"/>
                                          </p:val>
                                        </p:tav>
                                        <p:tav tm="100000">
                                          <p:val>
                                            <p:strVal val="#ppt_x"/>
                                          </p:val>
                                        </p:tav>
                                      </p:tavLst>
                                    </p:anim>
                                    <p:anim calcmode="lin" valueType="num">
                                      <p:cBhvr>
                                        <p:cTn id="19" dur="675" decel="100000" fill="hold"/>
                                        <p:tgtEl>
                                          <p:spTgt spid="16"/>
                                        </p:tgtEl>
                                        <p:attrNameLst>
                                          <p:attrName>ppt_y</p:attrName>
                                        </p:attrNameLst>
                                      </p:cBhvr>
                                      <p:tavLst>
                                        <p:tav tm="0">
                                          <p:val>
                                            <p:strVal val="#ppt_y+1"/>
                                          </p:val>
                                        </p:tav>
                                        <p:tav tm="100000">
                                          <p:val>
                                            <p:strVal val="#ppt_y-.03"/>
                                          </p:val>
                                        </p:tav>
                                      </p:tavLst>
                                    </p:anim>
                                    <p:anim calcmode="lin" valueType="num">
                                      <p:cBhvr>
                                        <p:cTn id="20" dur="75" accel="100000" fill="hold">
                                          <p:stCondLst>
                                            <p:cond delay="675"/>
                                          </p:stCondLst>
                                        </p:cTn>
                                        <p:tgtEl>
                                          <p:spTgt spid="16"/>
                                        </p:tgtEl>
                                        <p:attrNameLst>
                                          <p:attrName>ppt_y</p:attrName>
                                        </p:attrNameLst>
                                      </p:cBhvr>
                                      <p:tavLst>
                                        <p:tav tm="0">
                                          <p:val>
                                            <p:strVal val="#ppt_y-.03"/>
                                          </p:val>
                                        </p:tav>
                                        <p:tav tm="100000">
                                          <p:val>
                                            <p:strVal val="#ppt_y"/>
                                          </p:val>
                                        </p:tav>
                                      </p:tavLst>
                                    </p:anim>
                                  </p:childTnLst>
                                </p:cTn>
                              </p:par>
                              <p:par>
                                <p:cTn id="21" presetID="37" presetClass="entr" presetSubtype="0" fill="hold" nodeType="withEffect">
                                  <p:stCondLst>
                                    <p:cond delay="750"/>
                                  </p:stCondLst>
                                  <p:childTnLst>
                                    <p:set>
                                      <p:cBhvr>
                                        <p:cTn id="22" dur="1" fill="hold">
                                          <p:stCondLst>
                                            <p:cond delay="0"/>
                                          </p:stCondLst>
                                        </p:cTn>
                                        <p:tgtEl>
                                          <p:spTgt spid="17"/>
                                        </p:tgtEl>
                                        <p:attrNameLst>
                                          <p:attrName>style.visibility</p:attrName>
                                        </p:attrNameLst>
                                      </p:cBhvr>
                                      <p:to>
                                        <p:strVal val="visible"/>
                                      </p:to>
                                    </p:set>
                                    <p:animEffect transition="in" filter="fade">
                                      <p:cBhvr>
                                        <p:cTn id="23" dur="750"/>
                                        <p:tgtEl>
                                          <p:spTgt spid="17"/>
                                        </p:tgtEl>
                                      </p:cBhvr>
                                    </p:animEffect>
                                    <p:anim calcmode="lin" valueType="num">
                                      <p:cBhvr>
                                        <p:cTn id="24" dur="750" fill="hold"/>
                                        <p:tgtEl>
                                          <p:spTgt spid="17"/>
                                        </p:tgtEl>
                                        <p:attrNameLst>
                                          <p:attrName>ppt_x</p:attrName>
                                        </p:attrNameLst>
                                      </p:cBhvr>
                                      <p:tavLst>
                                        <p:tav tm="0">
                                          <p:val>
                                            <p:strVal val="#ppt_x"/>
                                          </p:val>
                                        </p:tav>
                                        <p:tav tm="100000">
                                          <p:val>
                                            <p:strVal val="#ppt_x"/>
                                          </p:val>
                                        </p:tav>
                                      </p:tavLst>
                                    </p:anim>
                                    <p:anim calcmode="lin" valueType="num">
                                      <p:cBhvr>
                                        <p:cTn id="25" dur="675" decel="100000" fill="hold"/>
                                        <p:tgtEl>
                                          <p:spTgt spid="17"/>
                                        </p:tgtEl>
                                        <p:attrNameLst>
                                          <p:attrName>ppt_y</p:attrName>
                                        </p:attrNameLst>
                                      </p:cBhvr>
                                      <p:tavLst>
                                        <p:tav tm="0">
                                          <p:val>
                                            <p:strVal val="#ppt_y+1"/>
                                          </p:val>
                                        </p:tav>
                                        <p:tav tm="100000">
                                          <p:val>
                                            <p:strVal val="#ppt_y-.03"/>
                                          </p:val>
                                        </p:tav>
                                      </p:tavLst>
                                    </p:anim>
                                    <p:anim calcmode="lin" valueType="num">
                                      <p:cBhvr>
                                        <p:cTn id="26" dur="75" accel="100000" fill="hold">
                                          <p:stCondLst>
                                            <p:cond delay="675"/>
                                          </p:stCondLst>
                                        </p:cTn>
                                        <p:tgtEl>
                                          <p:spTgt spid="17"/>
                                        </p:tgtEl>
                                        <p:attrNameLst>
                                          <p:attrName>ppt_y</p:attrName>
                                        </p:attrNameLst>
                                      </p:cBhvr>
                                      <p:tavLst>
                                        <p:tav tm="0">
                                          <p:val>
                                            <p:strVal val="#ppt_y-.03"/>
                                          </p:val>
                                        </p:tav>
                                        <p:tav tm="100000">
                                          <p:val>
                                            <p:strVal val="#ppt_y"/>
                                          </p:val>
                                        </p:tav>
                                      </p:tavLst>
                                    </p:anim>
                                  </p:childTnLst>
                                </p:cTn>
                              </p:par>
                              <p:par>
                                <p:cTn id="27" presetID="37" presetClass="entr" presetSubtype="0" fill="hold" nodeType="withEffect">
                                  <p:stCondLst>
                                    <p:cond delay="1000"/>
                                  </p:stCondLst>
                                  <p:childTnLst>
                                    <p:set>
                                      <p:cBhvr>
                                        <p:cTn id="28" dur="1" fill="hold">
                                          <p:stCondLst>
                                            <p:cond delay="0"/>
                                          </p:stCondLst>
                                        </p:cTn>
                                        <p:tgtEl>
                                          <p:spTgt spid="19"/>
                                        </p:tgtEl>
                                        <p:attrNameLst>
                                          <p:attrName>style.visibility</p:attrName>
                                        </p:attrNameLst>
                                      </p:cBhvr>
                                      <p:to>
                                        <p:strVal val="visible"/>
                                      </p:to>
                                    </p:set>
                                    <p:animEffect transition="in" filter="fade">
                                      <p:cBhvr>
                                        <p:cTn id="29" dur="750"/>
                                        <p:tgtEl>
                                          <p:spTgt spid="19"/>
                                        </p:tgtEl>
                                      </p:cBhvr>
                                    </p:animEffect>
                                    <p:anim calcmode="lin" valueType="num">
                                      <p:cBhvr>
                                        <p:cTn id="30" dur="750" fill="hold"/>
                                        <p:tgtEl>
                                          <p:spTgt spid="19"/>
                                        </p:tgtEl>
                                        <p:attrNameLst>
                                          <p:attrName>ppt_x</p:attrName>
                                        </p:attrNameLst>
                                      </p:cBhvr>
                                      <p:tavLst>
                                        <p:tav tm="0">
                                          <p:val>
                                            <p:strVal val="#ppt_x"/>
                                          </p:val>
                                        </p:tav>
                                        <p:tav tm="100000">
                                          <p:val>
                                            <p:strVal val="#ppt_x"/>
                                          </p:val>
                                        </p:tav>
                                      </p:tavLst>
                                    </p:anim>
                                    <p:anim calcmode="lin" valueType="num">
                                      <p:cBhvr>
                                        <p:cTn id="31" dur="675" decel="100000" fill="hold"/>
                                        <p:tgtEl>
                                          <p:spTgt spid="19"/>
                                        </p:tgtEl>
                                        <p:attrNameLst>
                                          <p:attrName>ppt_y</p:attrName>
                                        </p:attrNameLst>
                                      </p:cBhvr>
                                      <p:tavLst>
                                        <p:tav tm="0">
                                          <p:val>
                                            <p:strVal val="#ppt_y+1"/>
                                          </p:val>
                                        </p:tav>
                                        <p:tav tm="100000">
                                          <p:val>
                                            <p:strVal val="#ppt_y-.03"/>
                                          </p:val>
                                        </p:tav>
                                      </p:tavLst>
                                    </p:anim>
                                    <p:anim calcmode="lin" valueType="num">
                                      <p:cBhvr>
                                        <p:cTn id="32" dur="75" accel="100000" fill="hold">
                                          <p:stCondLst>
                                            <p:cond delay="675"/>
                                          </p:stCondLst>
                                        </p:cTn>
                                        <p:tgtEl>
                                          <p:spTgt spid="19"/>
                                        </p:tgtEl>
                                        <p:attrNameLst>
                                          <p:attrName>ppt_y</p:attrName>
                                        </p:attrNameLst>
                                      </p:cBhvr>
                                      <p:tavLst>
                                        <p:tav tm="0">
                                          <p:val>
                                            <p:strVal val="#ppt_y-.03"/>
                                          </p:val>
                                        </p:tav>
                                        <p:tav tm="100000">
                                          <p:val>
                                            <p:strVal val="#ppt_y"/>
                                          </p:val>
                                        </p:tav>
                                      </p:tavLst>
                                    </p:anim>
                                  </p:childTnLst>
                                </p:cTn>
                              </p:par>
                              <p:par>
                                <p:cTn id="33" presetID="37" presetClass="entr" presetSubtype="0" fill="hold" nodeType="withEffect">
                                  <p:stCondLst>
                                    <p:cond delay="1250"/>
                                  </p:stCondLst>
                                  <p:childTnLst>
                                    <p:set>
                                      <p:cBhvr>
                                        <p:cTn id="34" dur="1" fill="hold">
                                          <p:stCondLst>
                                            <p:cond delay="0"/>
                                          </p:stCondLst>
                                        </p:cTn>
                                        <p:tgtEl>
                                          <p:spTgt spid="23"/>
                                        </p:tgtEl>
                                        <p:attrNameLst>
                                          <p:attrName>style.visibility</p:attrName>
                                        </p:attrNameLst>
                                      </p:cBhvr>
                                      <p:to>
                                        <p:strVal val="visible"/>
                                      </p:to>
                                    </p:set>
                                    <p:animEffect transition="in" filter="fade">
                                      <p:cBhvr>
                                        <p:cTn id="35" dur="750"/>
                                        <p:tgtEl>
                                          <p:spTgt spid="23"/>
                                        </p:tgtEl>
                                      </p:cBhvr>
                                    </p:animEffect>
                                    <p:anim calcmode="lin" valueType="num">
                                      <p:cBhvr>
                                        <p:cTn id="36" dur="750" fill="hold"/>
                                        <p:tgtEl>
                                          <p:spTgt spid="23"/>
                                        </p:tgtEl>
                                        <p:attrNameLst>
                                          <p:attrName>ppt_x</p:attrName>
                                        </p:attrNameLst>
                                      </p:cBhvr>
                                      <p:tavLst>
                                        <p:tav tm="0">
                                          <p:val>
                                            <p:strVal val="#ppt_x"/>
                                          </p:val>
                                        </p:tav>
                                        <p:tav tm="100000">
                                          <p:val>
                                            <p:strVal val="#ppt_x"/>
                                          </p:val>
                                        </p:tav>
                                      </p:tavLst>
                                    </p:anim>
                                    <p:anim calcmode="lin" valueType="num">
                                      <p:cBhvr>
                                        <p:cTn id="37" dur="675" decel="100000" fill="hold"/>
                                        <p:tgtEl>
                                          <p:spTgt spid="23"/>
                                        </p:tgtEl>
                                        <p:attrNameLst>
                                          <p:attrName>ppt_y</p:attrName>
                                        </p:attrNameLst>
                                      </p:cBhvr>
                                      <p:tavLst>
                                        <p:tav tm="0">
                                          <p:val>
                                            <p:strVal val="#ppt_y+1"/>
                                          </p:val>
                                        </p:tav>
                                        <p:tav tm="100000">
                                          <p:val>
                                            <p:strVal val="#ppt_y-.03"/>
                                          </p:val>
                                        </p:tav>
                                      </p:tavLst>
                                    </p:anim>
                                    <p:anim calcmode="lin" valueType="num">
                                      <p:cBhvr>
                                        <p:cTn id="38" dur="75" accel="100000" fill="hold">
                                          <p:stCondLst>
                                            <p:cond delay="675"/>
                                          </p:stCondLst>
                                        </p:cTn>
                                        <p:tgtEl>
                                          <p:spTgt spid="23"/>
                                        </p:tgtEl>
                                        <p:attrNameLst>
                                          <p:attrName>ppt_y</p:attrName>
                                        </p:attrNameLst>
                                      </p:cBhvr>
                                      <p:tavLst>
                                        <p:tav tm="0">
                                          <p:val>
                                            <p:strVal val="#ppt_y-.03"/>
                                          </p:val>
                                        </p:tav>
                                        <p:tav tm="100000">
                                          <p:val>
                                            <p:strVal val="#ppt_y"/>
                                          </p:val>
                                        </p:tav>
                                      </p:tavLst>
                                    </p:anim>
                                  </p:childTnLst>
                                </p:cTn>
                              </p:par>
                              <p:par>
                                <p:cTn id="39" presetID="37" presetClass="entr" presetSubtype="0" fill="hold" nodeType="withEffect">
                                  <p:stCondLst>
                                    <p:cond delay="1500"/>
                                  </p:stCondLst>
                                  <p:childTnLst>
                                    <p:set>
                                      <p:cBhvr>
                                        <p:cTn id="40" dur="1" fill="hold">
                                          <p:stCondLst>
                                            <p:cond delay="0"/>
                                          </p:stCondLst>
                                        </p:cTn>
                                        <p:tgtEl>
                                          <p:spTgt spid="24"/>
                                        </p:tgtEl>
                                        <p:attrNameLst>
                                          <p:attrName>style.visibility</p:attrName>
                                        </p:attrNameLst>
                                      </p:cBhvr>
                                      <p:to>
                                        <p:strVal val="visible"/>
                                      </p:to>
                                    </p:set>
                                    <p:animEffect transition="in" filter="fade">
                                      <p:cBhvr>
                                        <p:cTn id="41" dur="750"/>
                                        <p:tgtEl>
                                          <p:spTgt spid="24"/>
                                        </p:tgtEl>
                                      </p:cBhvr>
                                    </p:animEffect>
                                    <p:anim calcmode="lin" valueType="num">
                                      <p:cBhvr>
                                        <p:cTn id="42" dur="750" fill="hold"/>
                                        <p:tgtEl>
                                          <p:spTgt spid="24"/>
                                        </p:tgtEl>
                                        <p:attrNameLst>
                                          <p:attrName>ppt_x</p:attrName>
                                        </p:attrNameLst>
                                      </p:cBhvr>
                                      <p:tavLst>
                                        <p:tav tm="0">
                                          <p:val>
                                            <p:strVal val="#ppt_x"/>
                                          </p:val>
                                        </p:tav>
                                        <p:tav tm="100000">
                                          <p:val>
                                            <p:strVal val="#ppt_x"/>
                                          </p:val>
                                        </p:tav>
                                      </p:tavLst>
                                    </p:anim>
                                    <p:anim calcmode="lin" valueType="num">
                                      <p:cBhvr>
                                        <p:cTn id="43" dur="675" decel="100000" fill="hold"/>
                                        <p:tgtEl>
                                          <p:spTgt spid="24"/>
                                        </p:tgtEl>
                                        <p:attrNameLst>
                                          <p:attrName>ppt_y</p:attrName>
                                        </p:attrNameLst>
                                      </p:cBhvr>
                                      <p:tavLst>
                                        <p:tav tm="0">
                                          <p:val>
                                            <p:strVal val="#ppt_y+1"/>
                                          </p:val>
                                        </p:tav>
                                        <p:tav tm="100000">
                                          <p:val>
                                            <p:strVal val="#ppt_y-.03"/>
                                          </p:val>
                                        </p:tav>
                                      </p:tavLst>
                                    </p:anim>
                                    <p:anim calcmode="lin" valueType="num">
                                      <p:cBhvr>
                                        <p:cTn id="44" dur="75" accel="100000" fill="hold">
                                          <p:stCondLst>
                                            <p:cond delay="675"/>
                                          </p:stCondLst>
                                        </p:cTn>
                                        <p:tgtEl>
                                          <p:spTgt spid="24"/>
                                        </p:tgtEl>
                                        <p:attrNameLst>
                                          <p:attrName>ppt_y</p:attrName>
                                        </p:attrNameLst>
                                      </p:cBhvr>
                                      <p:tavLst>
                                        <p:tav tm="0">
                                          <p:val>
                                            <p:strVal val="#ppt_y-.03"/>
                                          </p:val>
                                        </p:tav>
                                        <p:tav tm="100000">
                                          <p:val>
                                            <p:strVal val="#ppt_y"/>
                                          </p:val>
                                        </p:tav>
                                      </p:tavLst>
                                    </p:anim>
                                  </p:childTnLst>
                                </p:cTn>
                              </p:par>
                              <p:par>
                                <p:cTn id="45" presetID="37" presetClass="entr" presetSubtype="0" fill="hold" nodeType="withEffect">
                                  <p:stCondLst>
                                    <p:cond delay="1750"/>
                                  </p:stCondLst>
                                  <p:childTnLst>
                                    <p:set>
                                      <p:cBhvr>
                                        <p:cTn id="46" dur="1" fill="hold">
                                          <p:stCondLst>
                                            <p:cond delay="0"/>
                                          </p:stCondLst>
                                        </p:cTn>
                                        <p:tgtEl>
                                          <p:spTgt spid="27"/>
                                        </p:tgtEl>
                                        <p:attrNameLst>
                                          <p:attrName>style.visibility</p:attrName>
                                        </p:attrNameLst>
                                      </p:cBhvr>
                                      <p:to>
                                        <p:strVal val="visible"/>
                                      </p:to>
                                    </p:set>
                                    <p:animEffect transition="in" filter="fade">
                                      <p:cBhvr>
                                        <p:cTn id="47" dur="750"/>
                                        <p:tgtEl>
                                          <p:spTgt spid="27"/>
                                        </p:tgtEl>
                                      </p:cBhvr>
                                    </p:animEffect>
                                    <p:anim calcmode="lin" valueType="num">
                                      <p:cBhvr>
                                        <p:cTn id="48" dur="750" fill="hold"/>
                                        <p:tgtEl>
                                          <p:spTgt spid="27"/>
                                        </p:tgtEl>
                                        <p:attrNameLst>
                                          <p:attrName>ppt_x</p:attrName>
                                        </p:attrNameLst>
                                      </p:cBhvr>
                                      <p:tavLst>
                                        <p:tav tm="0">
                                          <p:val>
                                            <p:strVal val="#ppt_x"/>
                                          </p:val>
                                        </p:tav>
                                        <p:tav tm="100000">
                                          <p:val>
                                            <p:strVal val="#ppt_x"/>
                                          </p:val>
                                        </p:tav>
                                      </p:tavLst>
                                    </p:anim>
                                    <p:anim calcmode="lin" valueType="num">
                                      <p:cBhvr>
                                        <p:cTn id="49" dur="675" decel="100000" fill="hold"/>
                                        <p:tgtEl>
                                          <p:spTgt spid="27"/>
                                        </p:tgtEl>
                                        <p:attrNameLst>
                                          <p:attrName>ppt_y</p:attrName>
                                        </p:attrNameLst>
                                      </p:cBhvr>
                                      <p:tavLst>
                                        <p:tav tm="0">
                                          <p:val>
                                            <p:strVal val="#ppt_y+1"/>
                                          </p:val>
                                        </p:tav>
                                        <p:tav tm="100000">
                                          <p:val>
                                            <p:strVal val="#ppt_y-.03"/>
                                          </p:val>
                                        </p:tav>
                                      </p:tavLst>
                                    </p:anim>
                                    <p:anim calcmode="lin" valueType="num">
                                      <p:cBhvr>
                                        <p:cTn id="50" dur="75" accel="100000" fill="hold">
                                          <p:stCondLst>
                                            <p:cond delay="675"/>
                                          </p:stCondLst>
                                        </p:cTn>
                                        <p:tgtEl>
                                          <p:spTgt spid="27"/>
                                        </p:tgtEl>
                                        <p:attrNameLst>
                                          <p:attrName>ppt_y</p:attrName>
                                        </p:attrNameLst>
                                      </p:cBhvr>
                                      <p:tavLst>
                                        <p:tav tm="0">
                                          <p:val>
                                            <p:strVal val="#ppt_y-.03"/>
                                          </p:val>
                                        </p:tav>
                                        <p:tav tm="100000">
                                          <p:val>
                                            <p:strVal val="#ppt_y"/>
                                          </p:val>
                                        </p:tav>
                                      </p:tavLst>
                                    </p:anim>
                                  </p:childTnLst>
                                </p:cTn>
                              </p:par>
                              <p:par>
                                <p:cTn id="51" presetID="37" presetClass="entr" presetSubtype="0" fill="hold" nodeType="withEffect">
                                  <p:stCondLst>
                                    <p:cond delay="2000"/>
                                  </p:stCondLst>
                                  <p:childTnLst>
                                    <p:set>
                                      <p:cBhvr>
                                        <p:cTn id="52" dur="1" fill="hold">
                                          <p:stCondLst>
                                            <p:cond delay="0"/>
                                          </p:stCondLst>
                                        </p:cTn>
                                        <p:tgtEl>
                                          <p:spTgt spid="28"/>
                                        </p:tgtEl>
                                        <p:attrNameLst>
                                          <p:attrName>style.visibility</p:attrName>
                                        </p:attrNameLst>
                                      </p:cBhvr>
                                      <p:to>
                                        <p:strVal val="visible"/>
                                      </p:to>
                                    </p:set>
                                    <p:animEffect transition="in" filter="fade">
                                      <p:cBhvr>
                                        <p:cTn id="53" dur="750"/>
                                        <p:tgtEl>
                                          <p:spTgt spid="28"/>
                                        </p:tgtEl>
                                      </p:cBhvr>
                                    </p:animEffect>
                                    <p:anim calcmode="lin" valueType="num">
                                      <p:cBhvr>
                                        <p:cTn id="54" dur="750" fill="hold"/>
                                        <p:tgtEl>
                                          <p:spTgt spid="28"/>
                                        </p:tgtEl>
                                        <p:attrNameLst>
                                          <p:attrName>ppt_x</p:attrName>
                                        </p:attrNameLst>
                                      </p:cBhvr>
                                      <p:tavLst>
                                        <p:tav tm="0">
                                          <p:val>
                                            <p:strVal val="#ppt_x"/>
                                          </p:val>
                                        </p:tav>
                                        <p:tav tm="100000">
                                          <p:val>
                                            <p:strVal val="#ppt_x"/>
                                          </p:val>
                                        </p:tav>
                                      </p:tavLst>
                                    </p:anim>
                                    <p:anim calcmode="lin" valueType="num">
                                      <p:cBhvr>
                                        <p:cTn id="55" dur="675" decel="100000" fill="hold"/>
                                        <p:tgtEl>
                                          <p:spTgt spid="28"/>
                                        </p:tgtEl>
                                        <p:attrNameLst>
                                          <p:attrName>ppt_y</p:attrName>
                                        </p:attrNameLst>
                                      </p:cBhvr>
                                      <p:tavLst>
                                        <p:tav tm="0">
                                          <p:val>
                                            <p:strVal val="#ppt_y+1"/>
                                          </p:val>
                                        </p:tav>
                                        <p:tav tm="100000">
                                          <p:val>
                                            <p:strVal val="#ppt_y-.03"/>
                                          </p:val>
                                        </p:tav>
                                      </p:tavLst>
                                    </p:anim>
                                    <p:anim calcmode="lin" valueType="num">
                                      <p:cBhvr>
                                        <p:cTn id="56" dur="75" accel="100000" fill="hold">
                                          <p:stCondLst>
                                            <p:cond delay="675"/>
                                          </p:stCondLst>
                                        </p:cTn>
                                        <p:tgtEl>
                                          <p:spTgt spid="28"/>
                                        </p:tgtEl>
                                        <p:attrNameLst>
                                          <p:attrName>ppt_y</p:attrName>
                                        </p:attrNameLst>
                                      </p:cBhvr>
                                      <p:tavLst>
                                        <p:tav tm="0">
                                          <p:val>
                                            <p:strVal val="#ppt_y-.03"/>
                                          </p:val>
                                        </p:tav>
                                        <p:tav tm="100000">
                                          <p:val>
                                            <p:strVal val="#ppt_y"/>
                                          </p:val>
                                        </p:tav>
                                      </p:tavLst>
                                    </p:anim>
                                  </p:childTnLst>
                                </p:cTn>
                              </p:par>
                              <p:par>
                                <p:cTn id="57" presetID="37" presetClass="entr" presetSubtype="0" fill="hold" nodeType="withEffect">
                                  <p:stCondLst>
                                    <p:cond delay="2250"/>
                                  </p:stCondLst>
                                  <p:childTnLst>
                                    <p:set>
                                      <p:cBhvr>
                                        <p:cTn id="58" dur="1" fill="hold">
                                          <p:stCondLst>
                                            <p:cond delay="0"/>
                                          </p:stCondLst>
                                        </p:cTn>
                                        <p:tgtEl>
                                          <p:spTgt spid="55"/>
                                        </p:tgtEl>
                                        <p:attrNameLst>
                                          <p:attrName>style.visibility</p:attrName>
                                        </p:attrNameLst>
                                      </p:cBhvr>
                                      <p:to>
                                        <p:strVal val="visible"/>
                                      </p:to>
                                    </p:set>
                                    <p:animEffect transition="in" filter="fade">
                                      <p:cBhvr>
                                        <p:cTn id="59" dur="750"/>
                                        <p:tgtEl>
                                          <p:spTgt spid="55"/>
                                        </p:tgtEl>
                                      </p:cBhvr>
                                    </p:animEffect>
                                    <p:anim calcmode="lin" valueType="num">
                                      <p:cBhvr>
                                        <p:cTn id="60" dur="750" fill="hold"/>
                                        <p:tgtEl>
                                          <p:spTgt spid="55"/>
                                        </p:tgtEl>
                                        <p:attrNameLst>
                                          <p:attrName>ppt_x</p:attrName>
                                        </p:attrNameLst>
                                      </p:cBhvr>
                                      <p:tavLst>
                                        <p:tav tm="0">
                                          <p:val>
                                            <p:strVal val="#ppt_x"/>
                                          </p:val>
                                        </p:tav>
                                        <p:tav tm="100000">
                                          <p:val>
                                            <p:strVal val="#ppt_x"/>
                                          </p:val>
                                        </p:tav>
                                      </p:tavLst>
                                    </p:anim>
                                    <p:anim calcmode="lin" valueType="num">
                                      <p:cBhvr>
                                        <p:cTn id="61" dur="675" decel="100000" fill="hold"/>
                                        <p:tgtEl>
                                          <p:spTgt spid="55"/>
                                        </p:tgtEl>
                                        <p:attrNameLst>
                                          <p:attrName>ppt_y</p:attrName>
                                        </p:attrNameLst>
                                      </p:cBhvr>
                                      <p:tavLst>
                                        <p:tav tm="0">
                                          <p:val>
                                            <p:strVal val="#ppt_y+1"/>
                                          </p:val>
                                        </p:tav>
                                        <p:tav tm="100000">
                                          <p:val>
                                            <p:strVal val="#ppt_y-.03"/>
                                          </p:val>
                                        </p:tav>
                                      </p:tavLst>
                                    </p:anim>
                                    <p:anim calcmode="lin" valueType="num">
                                      <p:cBhvr>
                                        <p:cTn id="62" dur="75" accel="100000" fill="hold">
                                          <p:stCondLst>
                                            <p:cond delay="675"/>
                                          </p:stCondLst>
                                        </p:cTn>
                                        <p:tgtEl>
                                          <p:spTgt spid="55"/>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1D707DFA-5CBF-4392-861D-8DAA9F2607FB}"/>
              </a:ext>
            </a:extLst>
          </p:cNvPr>
          <p:cNvSpPr txBox="1"/>
          <p:nvPr/>
        </p:nvSpPr>
        <p:spPr>
          <a:xfrm>
            <a:off x="796742" y="1197313"/>
            <a:ext cx="4374916" cy="646331"/>
          </a:xfrm>
          <a:prstGeom prst="rect">
            <a:avLst/>
          </a:prstGeom>
          <a:noFill/>
        </p:spPr>
        <p:txBody>
          <a:bodyPr wrap="none" rtlCol="0">
            <a:spAutoFit/>
          </a:bodyPr>
          <a:lstStyle/>
          <a:p>
            <a:r>
              <a:rPr lang="en-CA" sz="3600" dirty="0">
                <a:solidFill>
                  <a:schemeClr val="accent1"/>
                </a:solidFill>
                <a:latin typeface="Poppins Medium" panose="00000600000000000000" pitchFamily="2" charset="0"/>
                <a:cs typeface="Poppins Medium" panose="00000600000000000000" pitchFamily="2" charset="0"/>
              </a:rPr>
              <a:t>3. 3D Visualization</a:t>
            </a:r>
            <a:endParaRPr lang="en-US" sz="3600" dirty="0">
              <a:solidFill>
                <a:schemeClr val="accent1"/>
              </a:solidFill>
              <a:latin typeface="Poppins Medium" panose="00000600000000000000" pitchFamily="2" charset="0"/>
              <a:cs typeface="Poppins Medium" panose="00000600000000000000" pitchFamily="2" charset="0"/>
            </a:endParaRPr>
          </a:p>
        </p:txBody>
      </p:sp>
      <p:sp>
        <p:nvSpPr>
          <p:cNvPr id="17" name="Rectangle 8">
            <a:extLst>
              <a:ext uri="{FF2B5EF4-FFF2-40B4-BE49-F238E27FC236}">
                <a16:creationId xmlns:a16="http://schemas.microsoft.com/office/drawing/2014/main" id="{BF0E8E7F-8945-4892-9DB7-2511B93FF8FF}"/>
              </a:ext>
            </a:extLst>
          </p:cNvPr>
          <p:cNvSpPr>
            <a:spLocks noChangeArrowheads="1"/>
          </p:cNvSpPr>
          <p:nvPr/>
        </p:nvSpPr>
        <p:spPr bwMode="auto">
          <a:xfrm>
            <a:off x="3538746" y="5492093"/>
            <a:ext cx="223138" cy="261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algn="ctr" defTabSz="914320" eaLnBrk="0" fontAlgn="base" hangingPunct="0">
              <a:spcBef>
                <a:spcPct val="0"/>
              </a:spcBef>
              <a:spcAft>
                <a:spcPct val="0"/>
              </a:spcAft>
            </a:pPr>
            <a:r>
              <a:rPr lang="en-US" altLang="ja-JP" sz="1100">
                <a:latin typeface="Poppins" panose="00000500000000000000" pitchFamily="2" charset="0"/>
                <a:ea typeface="Times New Roman" panose="02020603050405020304" pitchFamily="18" charset="0"/>
                <a:cs typeface="Poppins" panose="00000500000000000000" pitchFamily="2" charset="0"/>
              </a:rPr>
              <a:t> </a:t>
            </a:r>
            <a:endParaRPr lang="en-US" altLang="ja-JP">
              <a:latin typeface="Poppins" panose="00000500000000000000" pitchFamily="2" charset="0"/>
              <a:cs typeface="Poppins" panose="00000500000000000000" pitchFamily="2" charset="0"/>
            </a:endParaRPr>
          </a:p>
        </p:txBody>
      </p:sp>
      <p:sp>
        <p:nvSpPr>
          <p:cNvPr id="23" name="Rectangle 22">
            <a:extLst>
              <a:ext uri="{FF2B5EF4-FFF2-40B4-BE49-F238E27FC236}">
                <a16:creationId xmlns:a16="http://schemas.microsoft.com/office/drawing/2014/main" id="{7073FBB1-D31B-465A-86A0-BD7FC2A60A25}"/>
              </a:ext>
            </a:extLst>
          </p:cNvPr>
          <p:cNvSpPr/>
          <p:nvPr/>
        </p:nvSpPr>
        <p:spPr>
          <a:xfrm>
            <a:off x="796742" y="1948395"/>
            <a:ext cx="5177528" cy="2610651"/>
          </a:xfrm>
          <a:prstGeom prst="rect">
            <a:avLst/>
          </a:prstGeom>
        </p:spPr>
        <p:txBody>
          <a:bodyPr wrap="square">
            <a:spAutoFit/>
          </a:bodyPr>
          <a:lstStyle/>
          <a:p>
            <a:pPr algn="just">
              <a:lnSpc>
                <a:spcPct val="130000"/>
              </a:lnSpc>
              <a:spcBef>
                <a:spcPts val="300"/>
              </a:spcBef>
              <a:spcAft>
                <a:spcPts val="300"/>
              </a:spcAft>
            </a:pPr>
            <a:r>
              <a:rPr lang="en-US" sz="1000" dirty="0">
                <a:solidFill>
                  <a:schemeClr val="tx1">
                    <a:lumMod val="85000"/>
                    <a:lumOff val="15000"/>
                  </a:schemeClr>
                </a:solidFill>
                <a:latin typeface="Poppins" panose="00000500000000000000" pitchFamily="2" charset="0"/>
                <a:cs typeface="Poppins" panose="00000500000000000000" pitchFamily="2" charset="0"/>
              </a:rPr>
              <a:t>3D Visualization is defined as “any technique for creating images or animations to communicate a message”.</a:t>
            </a:r>
          </a:p>
          <a:p>
            <a:pPr algn="just">
              <a:lnSpc>
                <a:spcPct val="130000"/>
              </a:lnSpc>
              <a:spcBef>
                <a:spcPts val="300"/>
              </a:spcBef>
              <a:spcAft>
                <a:spcPts val="300"/>
              </a:spcAft>
            </a:pPr>
            <a:r>
              <a:rPr lang="en-US" sz="1000" dirty="0">
                <a:solidFill>
                  <a:schemeClr val="tx1">
                    <a:lumMod val="85000"/>
                    <a:lumOff val="15000"/>
                  </a:schemeClr>
                </a:solidFill>
                <a:latin typeface="Poppins" panose="00000500000000000000" pitchFamily="2" charset="0"/>
                <a:cs typeface="Poppins" panose="00000500000000000000" pitchFamily="2" charset="0"/>
              </a:rPr>
              <a:t>The real estate market uses a combination of both static and dynamic CGI to contribute to marketing and producing their projects. CGI in this industry is often referred to as models. Although 2D renders are used often, real estate companies prefer using 3D CGI. CGI for commercials are becoming a popular option to create eye-catching material. Modern-day commercials range from CGI product rendering, animated material to mixing both live-action and animation. We work closely and collaboratively with our clients to understand how their products or projects are used, where when, and who the end-users actually are.</a:t>
            </a:r>
          </a:p>
          <a:p>
            <a:pPr algn="just">
              <a:lnSpc>
                <a:spcPct val="150000"/>
              </a:lnSpc>
            </a:pPr>
            <a:endParaRPr lang="en-US" sz="1000" dirty="0">
              <a:solidFill>
                <a:schemeClr val="tx1">
                  <a:lumMod val="85000"/>
                  <a:lumOff val="15000"/>
                </a:schemeClr>
              </a:solidFill>
              <a:latin typeface="Arial" panose="020B0604020202020204" pitchFamily="34" charset="0"/>
              <a:cs typeface="Arial" panose="020B0604020202020204" pitchFamily="34" charset="0"/>
            </a:endParaRPr>
          </a:p>
        </p:txBody>
      </p:sp>
      <p:grpSp>
        <p:nvGrpSpPr>
          <p:cNvPr id="9" name="Group 8">
            <a:extLst>
              <a:ext uri="{FF2B5EF4-FFF2-40B4-BE49-F238E27FC236}">
                <a16:creationId xmlns:a16="http://schemas.microsoft.com/office/drawing/2014/main" id="{2C66AF3F-300A-3642-9FF5-B9DD950E9F10}"/>
              </a:ext>
            </a:extLst>
          </p:cNvPr>
          <p:cNvGrpSpPr/>
          <p:nvPr/>
        </p:nvGrpSpPr>
        <p:grpSpPr>
          <a:xfrm>
            <a:off x="4917770" y="4781575"/>
            <a:ext cx="1124890" cy="1266311"/>
            <a:chOff x="4917770" y="4781575"/>
            <a:chExt cx="1124890" cy="1266311"/>
          </a:xfrm>
        </p:grpSpPr>
        <p:sp>
          <p:nvSpPr>
            <p:cNvPr id="25" name="TextBox 24">
              <a:extLst>
                <a:ext uri="{FF2B5EF4-FFF2-40B4-BE49-F238E27FC236}">
                  <a16:creationId xmlns:a16="http://schemas.microsoft.com/office/drawing/2014/main" id="{DFB4210C-B8CD-4A19-890C-C6CB1E6845D2}"/>
                </a:ext>
              </a:extLst>
            </p:cNvPr>
            <p:cNvSpPr txBox="1"/>
            <p:nvPr/>
          </p:nvSpPr>
          <p:spPr>
            <a:xfrm>
              <a:off x="4917770" y="5647776"/>
              <a:ext cx="1124890" cy="400110"/>
            </a:xfrm>
            <a:prstGeom prst="rect">
              <a:avLst/>
            </a:prstGeom>
            <a:noFill/>
          </p:spPr>
          <p:txBody>
            <a:bodyPr wrap="square" rtlCol="0">
              <a:spAutoFit/>
            </a:bodyPr>
            <a:lstStyle/>
            <a:p>
              <a:pPr algn="ctr"/>
              <a:r>
                <a:rPr lang="en-US" sz="1000" dirty="0">
                  <a:solidFill>
                    <a:schemeClr val="tx1">
                      <a:lumMod val="85000"/>
                      <a:lumOff val="15000"/>
                    </a:schemeClr>
                  </a:solidFill>
                  <a:latin typeface="Poppins" panose="00000500000000000000" pitchFamily="2" charset="0"/>
                  <a:cs typeface="Poppins" panose="00000500000000000000" pitchFamily="2" charset="0"/>
                </a:rPr>
                <a:t>3D PRODUCT ANIMATION</a:t>
              </a:r>
              <a:endParaRPr lang="pt-BR" sz="1000" dirty="0">
                <a:solidFill>
                  <a:schemeClr val="tx1">
                    <a:lumMod val="85000"/>
                    <a:lumOff val="15000"/>
                  </a:schemeClr>
                </a:solidFill>
                <a:latin typeface="Poppins" panose="00000500000000000000" pitchFamily="2" charset="0"/>
                <a:cs typeface="Poppins" panose="00000500000000000000" pitchFamily="2" charset="0"/>
              </a:endParaRPr>
            </a:p>
          </p:txBody>
        </p:sp>
        <p:pic>
          <p:nvPicPr>
            <p:cNvPr id="14" name="Picture 13">
              <a:extLst>
                <a:ext uri="{FF2B5EF4-FFF2-40B4-BE49-F238E27FC236}">
                  <a16:creationId xmlns:a16="http://schemas.microsoft.com/office/drawing/2014/main" id="{FEFF522D-9E0B-4636-B687-A204A6A28EDA}"/>
                </a:ext>
              </a:extLst>
            </p:cNvPr>
            <p:cNvPicPr>
              <a:picLocks noChangeAspect="1"/>
            </p:cNvPicPr>
            <p:nvPr/>
          </p:nvPicPr>
          <p:blipFill>
            <a:blip r:embed="rId2"/>
            <a:stretch>
              <a:fillRect/>
            </a:stretch>
          </p:blipFill>
          <p:spPr>
            <a:xfrm>
              <a:off x="5114551" y="4781575"/>
              <a:ext cx="731329" cy="731329"/>
            </a:xfrm>
            <a:prstGeom prst="rect">
              <a:avLst/>
            </a:prstGeom>
          </p:spPr>
        </p:pic>
      </p:grpSp>
      <p:grpSp>
        <p:nvGrpSpPr>
          <p:cNvPr id="8" name="Group 7">
            <a:extLst>
              <a:ext uri="{FF2B5EF4-FFF2-40B4-BE49-F238E27FC236}">
                <a16:creationId xmlns:a16="http://schemas.microsoft.com/office/drawing/2014/main" id="{05C372C7-5CCA-F386-CBED-937AD4945F91}"/>
              </a:ext>
            </a:extLst>
          </p:cNvPr>
          <p:cNvGrpSpPr/>
          <p:nvPr/>
        </p:nvGrpSpPr>
        <p:grpSpPr>
          <a:xfrm>
            <a:off x="3389952" y="4876671"/>
            <a:ext cx="1374832" cy="1325103"/>
            <a:chOff x="3383770" y="4876671"/>
            <a:chExt cx="1374832" cy="1325103"/>
          </a:xfrm>
        </p:grpSpPr>
        <p:sp>
          <p:nvSpPr>
            <p:cNvPr id="16" name="TextBox 15">
              <a:extLst>
                <a:ext uri="{FF2B5EF4-FFF2-40B4-BE49-F238E27FC236}">
                  <a16:creationId xmlns:a16="http://schemas.microsoft.com/office/drawing/2014/main" id="{DCBD193C-2C25-4110-8644-B70059E3B296}"/>
                </a:ext>
              </a:extLst>
            </p:cNvPr>
            <p:cNvSpPr txBox="1"/>
            <p:nvPr/>
          </p:nvSpPr>
          <p:spPr>
            <a:xfrm>
              <a:off x="3383770" y="5647776"/>
              <a:ext cx="1374832" cy="553998"/>
            </a:xfrm>
            <a:prstGeom prst="rect">
              <a:avLst/>
            </a:prstGeom>
            <a:noFill/>
          </p:spPr>
          <p:txBody>
            <a:bodyPr wrap="square" rtlCol="0">
              <a:spAutoFit/>
            </a:bodyPr>
            <a:lstStyle/>
            <a:p>
              <a:pPr algn="ctr"/>
              <a:r>
                <a:rPr lang="en-US" sz="1000" dirty="0">
                  <a:solidFill>
                    <a:schemeClr val="tx1">
                      <a:lumMod val="85000"/>
                      <a:lumOff val="15000"/>
                    </a:schemeClr>
                  </a:solidFill>
                  <a:latin typeface="Poppins" panose="00000500000000000000" pitchFamily="2" charset="0"/>
                  <a:cs typeface="Poppins" panose="00000500000000000000" pitchFamily="2" charset="0"/>
                </a:rPr>
                <a:t>ARCHITECTURAL &amp; INTERIOR ANIMATION</a:t>
              </a:r>
              <a:endParaRPr lang="pt-BR" sz="1000" dirty="0">
                <a:solidFill>
                  <a:schemeClr val="tx1">
                    <a:lumMod val="85000"/>
                    <a:lumOff val="15000"/>
                  </a:schemeClr>
                </a:solidFill>
                <a:latin typeface="Poppins" panose="00000500000000000000" pitchFamily="2" charset="0"/>
                <a:cs typeface="Poppins" panose="00000500000000000000" pitchFamily="2" charset="0"/>
              </a:endParaRPr>
            </a:p>
          </p:txBody>
        </p:sp>
        <p:pic>
          <p:nvPicPr>
            <p:cNvPr id="28" name="Picture 27">
              <a:extLst>
                <a:ext uri="{FF2B5EF4-FFF2-40B4-BE49-F238E27FC236}">
                  <a16:creationId xmlns:a16="http://schemas.microsoft.com/office/drawing/2014/main" id="{69DC1E64-05B0-44FE-BB07-506E211248C6}"/>
                </a:ext>
              </a:extLst>
            </p:cNvPr>
            <p:cNvPicPr>
              <a:picLocks noChangeAspect="1"/>
            </p:cNvPicPr>
            <p:nvPr/>
          </p:nvPicPr>
          <p:blipFill>
            <a:blip r:embed="rId3"/>
            <a:stretch>
              <a:fillRect/>
            </a:stretch>
          </p:blipFill>
          <p:spPr>
            <a:xfrm>
              <a:off x="3794187" y="4876671"/>
              <a:ext cx="553998" cy="553998"/>
            </a:xfrm>
            <a:prstGeom prst="rect">
              <a:avLst/>
            </a:prstGeom>
          </p:spPr>
        </p:pic>
      </p:grpSp>
      <p:grpSp>
        <p:nvGrpSpPr>
          <p:cNvPr id="7" name="Group 6">
            <a:extLst>
              <a:ext uri="{FF2B5EF4-FFF2-40B4-BE49-F238E27FC236}">
                <a16:creationId xmlns:a16="http://schemas.microsoft.com/office/drawing/2014/main" id="{41076BAE-23AF-4D64-CF2D-6D1A4033A843}"/>
              </a:ext>
            </a:extLst>
          </p:cNvPr>
          <p:cNvGrpSpPr/>
          <p:nvPr/>
        </p:nvGrpSpPr>
        <p:grpSpPr>
          <a:xfrm>
            <a:off x="2240865" y="4802814"/>
            <a:ext cx="996102" cy="1267754"/>
            <a:chOff x="2270159" y="4802814"/>
            <a:chExt cx="996102" cy="1267754"/>
          </a:xfrm>
        </p:grpSpPr>
        <p:sp>
          <p:nvSpPr>
            <p:cNvPr id="13" name="TextBox 12">
              <a:extLst>
                <a:ext uri="{FF2B5EF4-FFF2-40B4-BE49-F238E27FC236}">
                  <a16:creationId xmlns:a16="http://schemas.microsoft.com/office/drawing/2014/main" id="{708456EF-D200-48D9-8C51-8F7485B2CEA4}"/>
                </a:ext>
              </a:extLst>
            </p:cNvPr>
            <p:cNvSpPr txBox="1"/>
            <p:nvPr/>
          </p:nvSpPr>
          <p:spPr>
            <a:xfrm>
              <a:off x="2270159" y="5670458"/>
              <a:ext cx="996102" cy="400110"/>
            </a:xfrm>
            <a:prstGeom prst="rect">
              <a:avLst/>
            </a:prstGeom>
            <a:noFill/>
          </p:spPr>
          <p:txBody>
            <a:bodyPr wrap="square" rtlCol="0">
              <a:spAutoFit/>
            </a:bodyPr>
            <a:lstStyle/>
            <a:p>
              <a:pPr algn="ctr"/>
              <a:r>
                <a:rPr lang="pt-BR" sz="1000" dirty="0">
                  <a:solidFill>
                    <a:schemeClr val="tx1">
                      <a:lumMod val="85000"/>
                      <a:lumOff val="15000"/>
                    </a:schemeClr>
                  </a:solidFill>
                  <a:latin typeface="Poppins" panose="00000500000000000000" pitchFamily="2" charset="0"/>
                  <a:cs typeface="Poppins" panose="00000500000000000000" pitchFamily="2" charset="0"/>
                </a:rPr>
                <a:t>PRODUCT</a:t>
              </a:r>
            </a:p>
            <a:p>
              <a:pPr algn="ctr"/>
              <a:r>
                <a:rPr lang="pt-BR" sz="1000" dirty="0">
                  <a:solidFill>
                    <a:schemeClr val="tx1">
                      <a:lumMod val="85000"/>
                      <a:lumOff val="15000"/>
                    </a:schemeClr>
                  </a:solidFill>
                  <a:latin typeface="Poppins" panose="00000500000000000000" pitchFamily="2" charset="0"/>
                  <a:cs typeface="Poppins" panose="00000500000000000000" pitchFamily="2" charset="0"/>
                </a:rPr>
                <a:t> 3D IMAGES</a:t>
              </a:r>
              <a:endParaRPr lang="en-US" sz="1000" dirty="0">
                <a:solidFill>
                  <a:schemeClr val="tx1">
                    <a:lumMod val="85000"/>
                    <a:lumOff val="15000"/>
                  </a:schemeClr>
                </a:solidFill>
                <a:latin typeface="Poppins" panose="00000500000000000000" pitchFamily="2" charset="0"/>
                <a:cs typeface="Poppins" panose="00000500000000000000" pitchFamily="2" charset="0"/>
              </a:endParaRPr>
            </a:p>
          </p:txBody>
        </p:sp>
        <p:pic>
          <p:nvPicPr>
            <p:cNvPr id="32" name="Picture 31">
              <a:extLst>
                <a:ext uri="{FF2B5EF4-FFF2-40B4-BE49-F238E27FC236}">
                  <a16:creationId xmlns:a16="http://schemas.microsoft.com/office/drawing/2014/main" id="{142EF8E6-B3C8-4703-A221-7CEABEDEFD49}"/>
                </a:ext>
              </a:extLst>
            </p:cNvPr>
            <p:cNvPicPr>
              <a:picLocks noChangeAspect="1"/>
            </p:cNvPicPr>
            <p:nvPr/>
          </p:nvPicPr>
          <p:blipFill>
            <a:blip r:embed="rId4"/>
            <a:stretch>
              <a:fillRect/>
            </a:stretch>
          </p:blipFill>
          <p:spPr>
            <a:xfrm>
              <a:off x="2402546" y="4802814"/>
              <a:ext cx="731329" cy="731329"/>
            </a:xfrm>
            <a:prstGeom prst="rect">
              <a:avLst/>
            </a:prstGeom>
          </p:spPr>
        </p:pic>
      </p:grpSp>
      <p:grpSp>
        <p:nvGrpSpPr>
          <p:cNvPr id="6" name="Group 5">
            <a:extLst>
              <a:ext uri="{FF2B5EF4-FFF2-40B4-BE49-F238E27FC236}">
                <a16:creationId xmlns:a16="http://schemas.microsoft.com/office/drawing/2014/main" id="{72DE13BD-5044-1640-7247-4701DAFAE0A2}"/>
              </a:ext>
            </a:extLst>
          </p:cNvPr>
          <p:cNvGrpSpPr/>
          <p:nvPr/>
        </p:nvGrpSpPr>
        <p:grpSpPr>
          <a:xfrm>
            <a:off x="596434" y="4714729"/>
            <a:ext cx="1491446" cy="1378521"/>
            <a:chOff x="596434" y="4714729"/>
            <a:chExt cx="1491446" cy="1378521"/>
          </a:xfrm>
        </p:grpSpPr>
        <p:sp>
          <p:nvSpPr>
            <p:cNvPr id="12" name="TextBox 11">
              <a:extLst>
                <a:ext uri="{FF2B5EF4-FFF2-40B4-BE49-F238E27FC236}">
                  <a16:creationId xmlns:a16="http://schemas.microsoft.com/office/drawing/2014/main" id="{A67254F6-AA8A-415D-8A71-A923FF774EB2}"/>
                </a:ext>
              </a:extLst>
            </p:cNvPr>
            <p:cNvSpPr txBox="1"/>
            <p:nvPr/>
          </p:nvSpPr>
          <p:spPr>
            <a:xfrm>
              <a:off x="596434" y="5693140"/>
              <a:ext cx="1491446" cy="400110"/>
            </a:xfrm>
            <a:prstGeom prst="rect">
              <a:avLst/>
            </a:prstGeom>
            <a:noFill/>
          </p:spPr>
          <p:txBody>
            <a:bodyPr wrap="square" rtlCol="0">
              <a:spAutoFit/>
            </a:bodyPr>
            <a:lstStyle/>
            <a:p>
              <a:pPr algn="ctr"/>
              <a:r>
                <a:rPr lang="en-US" sz="1000" dirty="0">
                  <a:solidFill>
                    <a:schemeClr val="tx1">
                      <a:lumMod val="85000"/>
                      <a:lumOff val="15000"/>
                    </a:schemeClr>
                  </a:solidFill>
                  <a:latin typeface="Poppins" panose="00000500000000000000" pitchFamily="2" charset="0"/>
                  <a:cs typeface="Poppins" panose="00000500000000000000" pitchFamily="2" charset="0"/>
                </a:rPr>
                <a:t>ARCHITECTURAL &amp; </a:t>
              </a:r>
            </a:p>
            <a:p>
              <a:pPr algn="ctr"/>
              <a:r>
                <a:rPr lang="en-US" sz="1000" dirty="0">
                  <a:solidFill>
                    <a:schemeClr val="tx1">
                      <a:lumMod val="85000"/>
                      <a:lumOff val="15000"/>
                    </a:schemeClr>
                  </a:solidFill>
                  <a:latin typeface="Poppins" panose="00000500000000000000" pitchFamily="2" charset="0"/>
                  <a:cs typeface="Poppins" panose="00000500000000000000" pitchFamily="2" charset="0"/>
                </a:rPr>
                <a:t>INTERIOR 3D IMAGES </a:t>
              </a:r>
            </a:p>
          </p:txBody>
        </p:sp>
        <p:pic>
          <p:nvPicPr>
            <p:cNvPr id="34" name="Picture 33">
              <a:extLst>
                <a:ext uri="{FF2B5EF4-FFF2-40B4-BE49-F238E27FC236}">
                  <a16:creationId xmlns:a16="http://schemas.microsoft.com/office/drawing/2014/main" id="{4B915B07-4A3F-4AB1-BAD0-3F17C789928A}"/>
                </a:ext>
              </a:extLst>
            </p:cNvPr>
            <p:cNvPicPr>
              <a:picLocks noChangeAspect="1"/>
            </p:cNvPicPr>
            <p:nvPr/>
          </p:nvPicPr>
          <p:blipFill>
            <a:blip r:embed="rId5"/>
            <a:stretch>
              <a:fillRect/>
            </a:stretch>
          </p:blipFill>
          <p:spPr>
            <a:xfrm>
              <a:off x="970815" y="4714729"/>
              <a:ext cx="742684" cy="742684"/>
            </a:xfrm>
            <a:prstGeom prst="rect">
              <a:avLst/>
            </a:prstGeom>
          </p:spPr>
        </p:pic>
      </p:grpSp>
      <p:pic>
        <p:nvPicPr>
          <p:cNvPr id="2" name="Picture 1">
            <a:hlinkClick r:id="rId6"/>
            <a:extLst>
              <a:ext uri="{FF2B5EF4-FFF2-40B4-BE49-F238E27FC236}">
                <a16:creationId xmlns:a16="http://schemas.microsoft.com/office/drawing/2014/main" id="{2A9D1B0A-8488-46FF-AB36-B500732F659A}"/>
              </a:ext>
            </a:extLst>
          </p:cNvPr>
          <p:cNvPicPr>
            <a:picLocks noChangeAspect="1"/>
          </p:cNvPicPr>
          <p:nvPr/>
        </p:nvPicPr>
        <p:blipFill>
          <a:blip r:embed="rId7"/>
          <a:stretch>
            <a:fillRect/>
          </a:stretch>
        </p:blipFill>
        <p:spPr>
          <a:xfrm>
            <a:off x="8320259" y="4955198"/>
            <a:ext cx="1853345" cy="384081"/>
          </a:xfrm>
          <a:prstGeom prst="rect">
            <a:avLst/>
          </a:prstGeom>
        </p:spPr>
      </p:pic>
      <p:pic>
        <p:nvPicPr>
          <p:cNvPr id="26" name="Picture 25">
            <a:extLst>
              <a:ext uri="{FF2B5EF4-FFF2-40B4-BE49-F238E27FC236}">
                <a16:creationId xmlns:a16="http://schemas.microsoft.com/office/drawing/2014/main" id="{F691F427-1BB8-4A53-9830-96AB5A429759}"/>
              </a:ext>
            </a:extLst>
          </p:cNvPr>
          <p:cNvPicPr>
            <a:picLocks noChangeAspect="1"/>
          </p:cNvPicPr>
          <p:nvPr/>
        </p:nvPicPr>
        <p:blipFill>
          <a:blip r:embed="rId8">
            <a:extLst>
              <a:ext uri="{28A0092B-C50C-407E-A947-70E740481C1C}">
                <a14:useLocalDpi xmlns:a14="http://schemas.microsoft.com/office/drawing/2010/main" val="0"/>
              </a:ext>
            </a:extLst>
          </a:blip>
          <a:srcRect t="4712" b="4712"/>
          <a:stretch/>
        </p:blipFill>
        <p:spPr>
          <a:xfrm>
            <a:off x="6042659" y="660139"/>
            <a:ext cx="6140279" cy="4054589"/>
          </a:xfrm>
          <a:prstGeom prst="rect">
            <a:avLst/>
          </a:prstGeom>
        </p:spPr>
      </p:pic>
    </p:spTree>
    <p:extLst>
      <p:ext uri="{BB962C8B-B14F-4D97-AF65-F5344CB8AC3E}">
        <p14:creationId xmlns:p14="http://schemas.microsoft.com/office/powerpoint/2010/main" val="14513893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1000" fill="hold"/>
                                        <p:tgtEl>
                                          <p:spTgt spid="11"/>
                                        </p:tgtEl>
                                        <p:attrNameLst>
                                          <p:attrName>ppt_x</p:attrName>
                                        </p:attrNameLst>
                                      </p:cBhvr>
                                      <p:tavLst>
                                        <p:tav tm="0">
                                          <p:val>
                                            <p:strVal val="0-#ppt_w/2"/>
                                          </p:val>
                                        </p:tav>
                                        <p:tav tm="100000">
                                          <p:val>
                                            <p:strVal val="#ppt_x"/>
                                          </p:val>
                                        </p:tav>
                                      </p:tavLst>
                                    </p:anim>
                                    <p:anim calcmode="lin" valueType="num">
                                      <p:cBhvr additive="base">
                                        <p:cTn id="8" dur="1000" fill="hold"/>
                                        <p:tgtEl>
                                          <p:spTgt spid="11"/>
                                        </p:tgtEl>
                                        <p:attrNameLst>
                                          <p:attrName>ppt_y</p:attrName>
                                        </p:attrNameLst>
                                      </p:cBhvr>
                                      <p:tavLst>
                                        <p:tav tm="0">
                                          <p:val>
                                            <p:strVal val="#ppt_y"/>
                                          </p:val>
                                        </p:tav>
                                        <p:tav tm="100000">
                                          <p:val>
                                            <p:strVal val="#ppt_y"/>
                                          </p:val>
                                        </p:tav>
                                      </p:tavLst>
                                    </p:anim>
                                  </p:childTnLst>
                                </p:cTn>
                              </p:par>
                              <p:par>
                                <p:cTn id="9" presetID="22" presetClass="entr" presetSubtype="8" fill="hold" grpId="0" nodeType="withEffect">
                                  <p:stCondLst>
                                    <p:cond delay="500"/>
                                  </p:stCondLst>
                                  <p:childTnLst>
                                    <p:set>
                                      <p:cBhvr>
                                        <p:cTn id="10" dur="1" fill="hold">
                                          <p:stCondLst>
                                            <p:cond delay="0"/>
                                          </p:stCondLst>
                                        </p:cTn>
                                        <p:tgtEl>
                                          <p:spTgt spid="23"/>
                                        </p:tgtEl>
                                        <p:attrNameLst>
                                          <p:attrName>style.visibility</p:attrName>
                                        </p:attrNameLst>
                                      </p:cBhvr>
                                      <p:to>
                                        <p:strVal val="visible"/>
                                      </p:to>
                                    </p:set>
                                    <p:animEffect transition="in" filter="wipe(left)">
                                      <p:cBhvr>
                                        <p:cTn id="11" dur="750"/>
                                        <p:tgtEl>
                                          <p:spTgt spid="23"/>
                                        </p:tgtEl>
                                      </p:cBhvr>
                                    </p:animEffect>
                                  </p:childTnLst>
                                </p:cTn>
                              </p:par>
                              <p:par>
                                <p:cTn id="12" presetID="37" presetClass="entr" presetSubtype="0" fill="hold" nodeType="withEffect">
                                  <p:stCondLst>
                                    <p:cond delay="25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750"/>
                                        <p:tgtEl>
                                          <p:spTgt spid="6"/>
                                        </p:tgtEl>
                                      </p:cBhvr>
                                    </p:animEffect>
                                    <p:anim calcmode="lin" valueType="num">
                                      <p:cBhvr>
                                        <p:cTn id="15" dur="750" fill="hold"/>
                                        <p:tgtEl>
                                          <p:spTgt spid="6"/>
                                        </p:tgtEl>
                                        <p:attrNameLst>
                                          <p:attrName>ppt_x</p:attrName>
                                        </p:attrNameLst>
                                      </p:cBhvr>
                                      <p:tavLst>
                                        <p:tav tm="0">
                                          <p:val>
                                            <p:strVal val="#ppt_x"/>
                                          </p:val>
                                        </p:tav>
                                        <p:tav tm="100000">
                                          <p:val>
                                            <p:strVal val="#ppt_x"/>
                                          </p:val>
                                        </p:tav>
                                      </p:tavLst>
                                    </p:anim>
                                    <p:anim calcmode="lin" valueType="num">
                                      <p:cBhvr>
                                        <p:cTn id="16" dur="675" decel="100000" fill="hold"/>
                                        <p:tgtEl>
                                          <p:spTgt spid="6"/>
                                        </p:tgtEl>
                                        <p:attrNameLst>
                                          <p:attrName>ppt_y</p:attrName>
                                        </p:attrNameLst>
                                      </p:cBhvr>
                                      <p:tavLst>
                                        <p:tav tm="0">
                                          <p:val>
                                            <p:strVal val="#ppt_y+1"/>
                                          </p:val>
                                        </p:tav>
                                        <p:tav tm="100000">
                                          <p:val>
                                            <p:strVal val="#ppt_y-.03"/>
                                          </p:val>
                                        </p:tav>
                                      </p:tavLst>
                                    </p:anim>
                                    <p:anim calcmode="lin" valueType="num">
                                      <p:cBhvr>
                                        <p:cTn id="17" dur="75" accel="100000" fill="hold">
                                          <p:stCondLst>
                                            <p:cond delay="675"/>
                                          </p:stCondLst>
                                        </p:cTn>
                                        <p:tgtEl>
                                          <p:spTgt spid="6"/>
                                        </p:tgtEl>
                                        <p:attrNameLst>
                                          <p:attrName>ppt_y</p:attrName>
                                        </p:attrNameLst>
                                      </p:cBhvr>
                                      <p:tavLst>
                                        <p:tav tm="0">
                                          <p:val>
                                            <p:strVal val="#ppt_y-.03"/>
                                          </p:val>
                                        </p:tav>
                                        <p:tav tm="100000">
                                          <p:val>
                                            <p:strVal val="#ppt_y"/>
                                          </p:val>
                                        </p:tav>
                                      </p:tavLst>
                                    </p:anim>
                                  </p:childTnLst>
                                </p:cTn>
                              </p:par>
                              <p:par>
                                <p:cTn id="18" presetID="37" presetClass="entr" presetSubtype="0" fill="hold" nodeType="withEffect">
                                  <p:stCondLst>
                                    <p:cond delay="50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750"/>
                                        <p:tgtEl>
                                          <p:spTgt spid="7"/>
                                        </p:tgtEl>
                                      </p:cBhvr>
                                    </p:animEffect>
                                    <p:anim calcmode="lin" valueType="num">
                                      <p:cBhvr>
                                        <p:cTn id="21" dur="750" fill="hold"/>
                                        <p:tgtEl>
                                          <p:spTgt spid="7"/>
                                        </p:tgtEl>
                                        <p:attrNameLst>
                                          <p:attrName>ppt_x</p:attrName>
                                        </p:attrNameLst>
                                      </p:cBhvr>
                                      <p:tavLst>
                                        <p:tav tm="0">
                                          <p:val>
                                            <p:strVal val="#ppt_x"/>
                                          </p:val>
                                        </p:tav>
                                        <p:tav tm="100000">
                                          <p:val>
                                            <p:strVal val="#ppt_x"/>
                                          </p:val>
                                        </p:tav>
                                      </p:tavLst>
                                    </p:anim>
                                    <p:anim calcmode="lin" valueType="num">
                                      <p:cBhvr>
                                        <p:cTn id="22" dur="675" decel="100000" fill="hold"/>
                                        <p:tgtEl>
                                          <p:spTgt spid="7"/>
                                        </p:tgtEl>
                                        <p:attrNameLst>
                                          <p:attrName>ppt_y</p:attrName>
                                        </p:attrNameLst>
                                      </p:cBhvr>
                                      <p:tavLst>
                                        <p:tav tm="0">
                                          <p:val>
                                            <p:strVal val="#ppt_y+1"/>
                                          </p:val>
                                        </p:tav>
                                        <p:tav tm="100000">
                                          <p:val>
                                            <p:strVal val="#ppt_y-.03"/>
                                          </p:val>
                                        </p:tav>
                                      </p:tavLst>
                                    </p:anim>
                                    <p:anim calcmode="lin" valueType="num">
                                      <p:cBhvr>
                                        <p:cTn id="23" dur="75" accel="100000" fill="hold">
                                          <p:stCondLst>
                                            <p:cond delay="675"/>
                                          </p:stCondLst>
                                        </p:cTn>
                                        <p:tgtEl>
                                          <p:spTgt spid="7"/>
                                        </p:tgtEl>
                                        <p:attrNameLst>
                                          <p:attrName>ppt_y</p:attrName>
                                        </p:attrNameLst>
                                      </p:cBhvr>
                                      <p:tavLst>
                                        <p:tav tm="0">
                                          <p:val>
                                            <p:strVal val="#ppt_y-.03"/>
                                          </p:val>
                                        </p:tav>
                                        <p:tav tm="100000">
                                          <p:val>
                                            <p:strVal val="#ppt_y"/>
                                          </p:val>
                                        </p:tav>
                                      </p:tavLst>
                                    </p:anim>
                                  </p:childTnLst>
                                </p:cTn>
                              </p:par>
                              <p:par>
                                <p:cTn id="24" presetID="37" presetClass="entr" presetSubtype="0" fill="hold" nodeType="withEffect">
                                  <p:stCondLst>
                                    <p:cond delay="750"/>
                                  </p:stCondLst>
                                  <p:childTnLst>
                                    <p:set>
                                      <p:cBhvr>
                                        <p:cTn id="25" dur="1" fill="hold">
                                          <p:stCondLst>
                                            <p:cond delay="0"/>
                                          </p:stCondLst>
                                        </p:cTn>
                                        <p:tgtEl>
                                          <p:spTgt spid="8"/>
                                        </p:tgtEl>
                                        <p:attrNameLst>
                                          <p:attrName>style.visibility</p:attrName>
                                        </p:attrNameLst>
                                      </p:cBhvr>
                                      <p:to>
                                        <p:strVal val="visible"/>
                                      </p:to>
                                    </p:set>
                                    <p:animEffect transition="in" filter="fade">
                                      <p:cBhvr>
                                        <p:cTn id="26" dur="750"/>
                                        <p:tgtEl>
                                          <p:spTgt spid="8"/>
                                        </p:tgtEl>
                                      </p:cBhvr>
                                    </p:animEffect>
                                    <p:anim calcmode="lin" valueType="num">
                                      <p:cBhvr>
                                        <p:cTn id="27" dur="750" fill="hold"/>
                                        <p:tgtEl>
                                          <p:spTgt spid="8"/>
                                        </p:tgtEl>
                                        <p:attrNameLst>
                                          <p:attrName>ppt_x</p:attrName>
                                        </p:attrNameLst>
                                      </p:cBhvr>
                                      <p:tavLst>
                                        <p:tav tm="0">
                                          <p:val>
                                            <p:strVal val="#ppt_x"/>
                                          </p:val>
                                        </p:tav>
                                        <p:tav tm="100000">
                                          <p:val>
                                            <p:strVal val="#ppt_x"/>
                                          </p:val>
                                        </p:tav>
                                      </p:tavLst>
                                    </p:anim>
                                    <p:anim calcmode="lin" valueType="num">
                                      <p:cBhvr>
                                        <p:cTn id="28" dur="675" decel="100000" fill="hold"/>
                                        <p:tgtEl>
                                          <p:spTgt spid="8"/>
                                        </p:tgtEl>
                                        <p:attrNameLst>
                                          <p:attrName>ppt_y</p:attrName>
                                        </p:attrNameLst>
                                      </p:cBhvr>
                                      <p:tavLst>
                                        <p:tav tm="0">
                                          <p:val>
                                            <p:strVal val="#ppt_y+1"/>
                                          </p:val>
                                        </p:tav>
                                        <p:tav tm="100000">
                                          <p:val>
                                            <p:strVal val="#ppt_y-.03"/>
                                          </p:val>
                                        </p:tav>
                                      </p:tavLst>
                                    </p:anim>
                                    <p:anim calcmode="lin" valueType="num">
                                      <p:cBhvr>
                                        <p:cTn id="29" dur="75" accel="100000" fill="hold">
                                          <p:stCondLst>
                                            <p:cond delay="675"/>
                                          </p:stCondLst>
                                        </p:cTn>
                                        <p:tgtEl>
                                          <p:spTgt spid="8"/>
                                        </p:tgtEl>
                                        <p:attrNameLst>
                                          <p:attrName>ppt_y</p:attrName>
                                        </p:attrNameLst>
                                      </p:cBhvr>
                                      <p:tavLst>
                                        <p:tav tm="0">
                                          <p:val>
                                            <p:strVal val="#ppt_y-.03"/>
                                          </p:val>
                                        </p:tav>
                                        <p:tav tm="100000">
                                          <p:val>
                                            <p:strVal val="#ppt_y"/>
                                          </p:val>
                                        </p:tav>
                                      </p:tavLst>
                                    </p:anim>
                                  </p:childTnLst>
                                </p:cTn>
                              </p:par>
                              <p:par>
                                <p:cTn id="30" presetID="37" presetClass="entr" presetSubtype="0" fill="hold" nodeType="withEffect">
                                  <p:stCondLst>
                                    <p:cond delay="100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750"/>
                                        <p:tgtEl>
                                          <p:spTgt spid="9"/>
                                        </p:tgtEl>
                                      </p:cBhvr>
                                    </p:animEffect>
                                    <p:anim calcmode="lin" valueType="num">
                                      <p:cBhvr>
                                        <p:cTn id="33" dur="750" fill="hold"/>
                                        <p:tgtEl>
                                          <p:spTgt spid="9"/>
                                        </p:tgtEl>
                                        <p:attrNameLst>
                                          <p:attrName>ppt_x</p:attrName>
                                        </p:attrNameLst>
                                      </p:cBhvr>
                                      <p:tavLst>
                                        <p:tav tm="0">
                                          <p:val>
                                            <p:strVal val="#ppt_x"/>
                                          </p:val>
                                        </p:tav>
                                        <p:tav tm="100000">
                                          <p:val>
                                            <p:strVal val="#ppt_x"/>
                                          </p:val>
                                        </p:tav>
                                      </p:tavLst>
                                    </p:anim>
                                    <p:anim calcmode="lin" valueType="num">
                                      <p:cBhvr>
                                        <p:cTn id="34" dur="675" decel="100000" fill="hold"/>
                                        <p:tgtEl>
                                          <p:spTgt spid="9"/>
                                        </p:tgtEl>
                                        <p:attrNameLst>
                                          <p:attrName>ppt_y</p:attrName>
                                        </p:attrNameLst>
                                      </p:cBhvr>
                                      <p:tavLst>
                                        <p:tav tm="0">
                                          <p:val>
                                            <p:strVal val="#ppt_y+1"/>
                                          </p:val>
                                        </p:tav>
                                        <p:tav tm="100000">
                                          <p:val>
                                            <p:strVal val="#ppt_y-.03"/>
                                          </p:val>
                                        </p:tav>
                                      </p:tavLst>
                                    </p:anim>
                                    <p:anim calcmode="lin" valueType="num">
                                      <p:cBhvr>
                                        <p:cTn id="35" dur="75" accel="100000" fill="hold">
                                          <p:stCondLst>
                                            <p:cond delay="675"/>
                                          </p:stCondLst>
                                        </p:cTn>
                                        <p:tgtEl>
                                          <p:spTgt spid="9"/>
                                        </p:tgtEl>
                                        <p:attrNameLst>
                                          <p:attrName>ppt_y</p:attrName>
                                        </p:attrNameLst>
                                      </p:cBhvr>
                                      <p:tavLst>
                                        <p:tav tm="0">
                                          <p:val>
                                            <p:strVal val="#ppt_y-.03"/>
                                          </p:val>
                                        </p:tav>
                                        <p:tav tm="100000">
                                          <p:val>
                                            <p:strVal val="#ppt_y"/>
                                          </p:val>
                                        </p:tav>
                                      </p:tavLst>
                                    </p:anim>
                                  </p:childTnLst>
                                </p:cTn>
                              </p:par>
                              <p:par>
                                <p:cTn id="36" presetID="10" presetClass="entr" presetSubtype="0" fill="hold" nodeType="withEffect">
                                  <p:stCondLst>
                                    <p:cond delay="0"/>
                                  </p:stCondLst>
                                  <p:childTnLst>
                                    <p:set>
                                      <p:cBhvr>
                                        <p:cTn id="37" dur="1" fill="hold">
                                          <p:stCondLst>
                                            <p:cond delay="0"/>
                                          </p:stCondLst>
                                        </p:cTn>
                                        <p:tgtEl>
                                          <p:spTgt spid="26"/>
                                        </p:tgtEl>
                                        <p:attrNameLst>
                                          <p:attrName>style.visibility</p:attrName>
                                        </p:attrNameLst>
                                      </p:cBhvr>
                                      <p:to>
                                        <p:strVal val="visible"/>
                                      </p:to>
                                    </p:set>
                                    <p:animEffect transition="in" filter="fade">
                                      <p:cBhvr>
                                        <p:cTn id="38" dur="500"/>
                                        <p:tgtEl>
                                          <p:spTgt spid="26"/>
                                        </p:tgtEl>
                                      </p:cBhvr>
                                    </p:animEffect>
                                  </p:childTnLst>
                                </p:cTn>
                              </p:par>
                              <p:par>
                                <p:cTn id="39" presetID="6" presetClass="emph" presetSubtype="0" decel="100000" fill="hold" nodeType="withEffect">
                                  <p:stCondLst>
                                    <p:cond delay="0"/>
                                  </p:stCondLst>
                                  <p:childTnLst>
                                    <p:animScale>
                                      <p:cBhvr>
                                        <p:cTn id="40" dur="1250" fill="hold"/>
                                        <p:tgtEl>
                                          <p:spTgt spid="26"/>
                                        </p:tgtEl>
                                      </p:cBhvr>
                                      <p:by x="110000" y="11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2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812C3CCD-162B-C34A-7935-898D6F4F4C33}"/>
              </a:ext>
            </a:extLst>
          </p:cNvPr>
          <p:cNvSpPr/>
          <p:nvPr/>
        </p:nvSpPr>
        <p:spPr>
          <a:xfrm>
            <a:off x="-2234" y="0"/>
            <a:ext cx="933307" cy="9333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200"/>
          </a:p>
        </p:txBody>
      </p:sp>
      <p:pic>
        <p:nvPicPr>
          <p:cNvPr id="4" name="Picture 3">
            <a:extLst>
              <a:ext uri="{FF2B5EF4-FFF2-40B4-BE49-F238E27FC236}">
                <a16:creationId xmlns:a16="http://schemas.microsoft.com/office/drawing/2014/main" id="{EC9CD14F-9B41-CBB1-5DC0-0DEFEA0C212A}"/>
              </a:ext>
            </a:extLst>
          </p:cNvPr>
          <p:cNvPicPr>
            <a:picLocks noChangeAspect="1"/>
          </p:cNvPicPr>
          <p:nvPr/>
        </p:nvPicPr>
        <p:blipFill rotWithShape="1">
          <a:blip r:embed="rId2">
            <a:duotone>
              <a:prstClr val="black"/>
              <a:srgbClr val="5A5A5A">
                <a:tint val="45000"/>
                <a:satMod val="400000"/>
              </a:srgbClr>
            </a:duotone>
          </a:blip>
          <a:srcRect l="19472" r="19763" b="16966"/>
          <a:stretch/>
        </p:blipFill>
        <p:spPr>
          <a:xfrm>
            <a:off x="123964" y="274217"/>
            <a:ext cx="625393" cy="394242"/>
          </a:xfrm>
          <a:prstGeom prst="rect">
            <a:avLst/>
          </a:prstGeom>
        </p:spPr>
      </p:pic>
      <p:sp>
        <p:nvSpPr>
          <p:cNvPr id="8" name="Rectangle 7">
            <a:extLst>
              <a:ext uri="{FF2B5EF4-FFF2-40B4-BE49-F238E27FC236}">
                <a16:creationId xmlns:a16="http://schemas.microsoft.com/office/drawing/2014/main" id="{458464AF-1A6A-684A-5B68-41C94C9C23D0}"/>
              </a:ext>
            </a:extLst>
          </p:cNvPr>
          <p:cNvSpPr/>
          <p:nvPr/>
        </p:nvSpPr>
        <p:spPr>
          <a:xfrm>
            <a:off x="2235" y="0"/>
            <a:ext cx="12192000" cy="6858000"/>
          </a:xfrm>
          <a:prstGeom prst="rect">
            <a:avLst/>
          </a:prstGeom>
          <a:blipFill dpi="0" rotWithShape="1">
            <a:blip r:embed="rId3">
              <a:alphaModFix amt="98000"/>
            </a:blip>
            <a:srcRect/>
            <a:stretch>
              <a:fillRect l="-1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34" dirty="0"/>
          </a:p>
        </p:txBody>
      </p:sp>
      <p:sp>
        <p:nvSpPr>
          <p:cNvPr id="9" name="Rectangle 8">
            <a:extLst>
              <a:ext uri="{FF2B5EF4-FFF2-40B4-BE49-F238E27FC236}">
                <a16:creationId xmlns:a16="http://schemas.microsoft.com/office/drawing/2014/main" id="{44DAF7F1-3B82-7296-169F-E5C36A243966}"/>
              </a:ext>
            </a:extLst>
          </p:cNvPr>
          <p:cNvSpPr/>
          <p:nvPr/>
        </p:nvSpPr>
        <p:spPr>
          <a:xfrm>
            <a:off x="1117" y="0"/>
            <a:ext cx="12194234" cy="6858000"/>
          </a:xfrm>
          <a:prstGeom prst="rect">
            <a:avLst/>
          </a:prstGeom>
          <a:solidFill>
            <a:schemeClr val="bg1">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1" name="Group 10">
            <a:extLst>
              <a:ext uri="{FF2B5EF4-FFF2-40B4-BE49-F238E27FC236}">
                <a16:creationId xmlns:a16="http://schemas.microsoft.com/office/drawing/2014/main" id="{7F01308F-D442-32D2-7667-1754ACA6CC8D}"/>
              </a:ext>
            </a:extLst>
          </p:cNvPr>
          <p:cNvGrpSpPr/>
          <p:nvPr/>
        </p:nvGrpSpPr>
        <p:grpSpPr>
          <a:xfrm>
            <a:off x="608915" y="2329420"/>
            <a:ext cx="1831382" cy="1925370"/>
            <a:chOff x="608915" y="2329420"/>
            <a:chExt cx="1831382" cy="1925370"/>
          </a:xfrm>
        </p:grpSpPr>
        <p:cxnSp>
          <p:nvCxnSpPr>
            <p:cNvPr id="12" name="Straight Connector 11">
              <a:extLst>
                <a:ext uri="{FF2B5EF4-FFF2-40B4-BE49-F238E27FC236}">
                  <a16:creationId xmlns:a16="http://schemas.microsoft.com/office/drawing/2014/main" id="{E1F192C8-F388-BB30-BA1B-D175C5D56807}"/>
                </a:ext>
              </a:extLst>
            </p:cNvPr>
            <p:cNvCxnSpPr>
              <a:cxnSpLocks/>
              <a:stCxn id="76" idx="4"/>
            </p:cNvCxnSpPr>
            <p:nvPr/>
          </p:nvCxnSpPr>
          <p:spPr>
            <a:xfrm>
              <a:off x="1457257" y="2958987"/>
              <a:ext cx="0" cy="978833"/>
            </a:xfrm>
            <a:prstGeom prst="line">
              <a:avLst/>
            </a:prstGeom>
            <a:ln cap="rnd">
              <a:solidFill>
                <a:schemeClr val="tx1"/>
              </a:solidFill>
              <a:tailEnd type="oval"/>
            </a:ln>
          </p:spPr>
          <p:style>
            <a:lnRef idx="2">
              <a:schemeClr val="accent1"/>
            </a:lnRef>
            <a:fillRef idx="0">
              <a:schemeClr val="accent1"/>
            </a:fillRef>
            <a:effectRef idx="1">
              <a:schemeClr val="accent1"/>
            </a:effectRef>
            <a:fontRef idx="minor">
              <a:schemeClr val="tx1"/>
            </a:fontRef>
          </p:style>
        </p:cxnSp>
        <p:sp>
          <p:nvSpPr>
            <p:cNvPr id="13" name="Rectangle 12">
              <a:extLst>
                <a:ext uri="{FF2B5EF4-FFF2-40B4-BE49-F238E27FC236}">
                  <a16:creationId xmlns:a16="http://schemas.microsoft.com/office/drawing/2014/main" id="{09907F6C-96DF-90F3-722C-D827B192F574}"/>
                </a:ext>
              </a:extLst>
            </p:cNvPr>
            <p:cNvSpPr/>
            <p:nvPr/>
          </p:nvSpPr>
          <p:spPr>
            <a:xfrm>
              <a:off x="608915" y="4008569"/>
              <a:ext cx="1831382" cy="246221"/>
            </a:xfrm>
            <a:prstGeom prst="rect">
              <a:avLst/>
            </a:prstGeom>
          </p:spPr>
          <p:txBody>
            <a:bodyPr wrap="square">
              <a:spAutoFit/>
            </a:bodyPr>
            <a:lstStyle/>
            <a:p>
              <a:pPr algn="ctr">
                <a:spcBef>
                  <a:spcPts val="300"/>
                </a:spcBef>
                <a:spcAft>
                  <a:spcPts val="300"/>
                </a:spcAft>
              </a:pPr>
              <a:r>
                <a:rPr lang="en-US" sz="1000" b="1" dirty="0">
                  <a:latin typeface="Poppins" panose="00000500000000000000" pitchFamily="2" charset="0"/>
                  <a:cs typeface="Poppins" panose="00000500000000000000" pitchFamily="2" charset="0"/>
                </a:rPr>
                <a:t>DESIGN ANALYSIS</a:t>
              </a:r>
            </a:p>
          </p:txBody>
        </p:sp>
        <p:grpSp>
          <p:nvGrpSpPr>
            <p:cNvPr id="35" name="Group 34">
              <a:extLst>
                <a:ext uri="{FF2B5EF4-FFF2-40B4-BE49-F238E27FC236}">
                  <a16:creationId xmlns:a16="http://schemas.microsoft.com/office/drawing/2014/main" id="{917DB827-703D-C3F3-82BE-481B37780F52}"/>
                </a:ext>
              </a:extLst>
            </p:cNvPr>
            <p:cNvGrpSpPr/>
            <p:nvPr/>
          </p:nvGrpSpPr>
          <p:grpSpPr>
            <a:xfrm>
              <a:off x="1039595" y="2329420"/>
              <a:ext cx="835325" cy="835324"/>
              <a:chOff x="2045634" y="2417910"/>
              <a:chExt cx="835325" cy="835324"/>
            </a:xfrm>
          </p:grpSpPr>
          <p:sp>
            <p:nvSpPr>
              <p:cNvPr id="75" name="Oval 74">
                <a:extLst>
                  <a:ext uri="{FF2B5EF4-FFF2-40B4-BE49-F238E27FC236}">
                    <a16:creationId xmlns:a16="http://schemas.microsoft.com/office/drawing/2014/main" id="{B5B4678A-72E7-C85A-D3F1-446203E8F4D5}"/>
                  </a:ext>
                </a:extLst>
              </p:cNvPr>
              <p:cNvSpPr/>
              <p:nvPr/>
            </p:nvSpPr>
            <p:spPr>
              <a:xfrm>
                <a:off x="2045634" y="2417910"/>
                <a:ext cx="835325" cy="835324"/>
              </a:xfrm>
              <a:prstGeom prst="ellipse">
                <a:avLst/>
              </a:prstGeom>
              <a:solidFill>
                <a:schemeClr val="bg1"/>
              </a:solidFill>
              <a:ln>
                <a:noFill/>
              </a:ln>
              <a:effectLst>
                <a:outerShdw blurRad="228600" dist="63500" dir="5400000" algn="ctr" rotWithShape="0">
                  <a:prstClr val="black">
                    <a:alpha val="22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b="1">
                  <a:latin typeface="Poppins" panose="00000500000000000000" pitchFamily="2" charset="0"/>
                  <a:cs typeface="Poppins" panose="00000500000000000000" pitchFamily="2" charset="0"/>
                </a:endParaRPr>
              </a:p>
            </p:txBody>
          </p:sp>
          <p:sp>
            <p:nvSpPr>
              <p:cNvPr id="76" name="Oval 75">
                <a:extLst>
                  <a:ext uri="{FF2B5EF4-FFF2-40B4-BE49-F238E27FC236}">
                    <a16:creationId xmlns:a16="http://schemas.microsoft.com/office/drawing/2014/main" id="{D294A6BC-F67C-9E58-7F7E-12692BDD8F3B}"/>
                  </a:ext>
                </a:extLst>
              </p:cNvPr>
              <p:cNvSpPr/>
              <p:nvPr/>
            </p:nvSpPr>
            <p:spPr>
              <a:xfrm>
                <a:off x="2251391" y="2623667"/>
                <a:ext cx="423810" cy="423810"/>
              </a:xfrm>
              <a:prstGeom prst="ellipse">
                <a:avLst/>
              </a:prstGeom>
              <a:solidFill>
                <a:schemeClr val="tx1">
                  <a:lumMod val="50000"/>
                  <a:lumOff val="50000"/>
                </a:schemeClr>
              </a:solidFill>
              <a:ln>
                <a:noFill/>
              </a:ln>
              <a:effectLst>
                <a:outerShdw blurRad="101600" algn="ctr" rotWithShape="0">
                  <a:prstClr val="black">
                    <a:alpha val="3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b="1">
                  <a:latin typeface="Poppins" panose="00000500000000000000" pitchFamily="2" charset="0"/>
                  <a:cs typeface="Poppins" panose="00000500000000000000" pitchFamily="2" charset="0"/>
                </a:endParaRPr>
              </a:p>
            </p:txBody>
          </p:sp>
          <p:sp>
            <p:nvSpPr>
              <p:cNvPr id="77" name="TextBox 76">
                <a:extLst>
                  <a:ext uri="{FF2B5EF4-FFF2-40B4-BE49-F238E27FC236}">
                    <a16:creationId xmlns:a16="http://schemas.microsoft.com/office/drawing/2014/main" id="{1786DA7D-7730-DF78-B598-C98E0113F995}"/>
                  </a:ext>
                </a:extLst>
              </p:cNvPr>
              <p:cNvSpPr txBox="1"/>
              <p:nvPr/>
            </p:nvSpPr>
            <p:spPr>
              <a:xfrm>
                <a:off x="2265967" y="2683535"/>
                <a:ext cx="394660" cy="338554"/>
              </a:xfrm>
              <a:prstGeom prst="rect">
                <a:avLst/>
              </a:prstGeom>
              <a:noFill/>
            </p:spPr>
            <p:txBody>
              <a:bodyPr wrap="none" rtlCol="0">
                <a:spAutoFit/>
              </a:bodyPr>
              <a:lstStyle/>
              <a:p>
                <a:pPr algn="ctr"/>
                <a:r>
                  <a:rPr lang="en-US" sz="1600" b="1" dirty="0">
                    <a:solidFill>
                      <a:schemeClr val="bg1"/>
                    </a:solidFill>
                    <a:latin typeface="Poppins" panose="00000500000000000000" pitchFamily="2" charset="0"/>
                    <a:cs typeface="Poppins" panose="00000500000000000000" pitchFamily="2" charset="0"/>
                  </a:rPr>
                  <a:t>01</a:t>
                </a:r>
                <a:endParaRPr lang="en-PK" sz="1600" b="1" dirty="0">
                  <a:solidFill>
                    <a:schemeClr val="bg1"/>
                  </a:solidFill>
                  <a:latin typeface="Poppins" panose="00000500000000000000" pitchFamily="2" charset="0"/>
                  <a:cs typeface="Poppins" panose="00000500000000000000" pitchFamily="2" charset="0"/>
                </a:endParaRPr>
              </a:p>
            </p:txBody>
          </p:sp>
        </p:grpSp>
      </p:grpSp>
      <p:grpSp>
        <p:nvGrpSpPr>
          <p:cNvPr id="16" name="Group 15">
            <a:extLst>
              <a:ext uri="{FF2B5EF4-FFF2-40B4-BE49-F238E27FC236}">
                <a16:creationId xmlns:a16="http://schemas.microsoft.com/office/drawing/2014/main" id="{61129656-C2FD-D932-F8BF-33F6507F1173}"/>
              </a:ext>
            </a:extLst>
          </p:cNvPr>
          <p:cNvGrpSpPr/>
          <p:nvPr/>
        </p:nvGrpSpPr>
        <p:grpSpPr>
          <a:xfrm>
            <a:off x="1869554" y="2329420"/>
            <a:ext cx="1470546" cy="2737721"/>
            <a:chOff x="1869554" y="2329420"/>
            <a:chExt cx="1470546" cy="2737721"/>
          </a:xfrm>
        </p:grpSpPr>
        <p:cxnSp>
          <p:nvCxnSpPr>
            <p:cNvPr id="14" name="Straight Connector 13">
              <a:extLst>
                <a:ext uri="{FF2B5EF4-FFF2-40B4-BE49-F238E27FC236}">
                  <a16:creationId xmlns:a16="http://schemas.microsoft.com/office/drawing/2014/main" id="{E41CBD24-065A-8EF9-139E-2166AD58C3E0}"/>
                </a:ext>
              </a:extLst>
            </p:cNvPr>
            <p:cNvCxnSpPr>
              <a:cxnSpLocks/>
              <a:stCxn id="73" idx="4"/>
            </p:cNvCxnSpPr>
            <p:nvPr/>
          </p:nvCxnSpPr>
          <p:spPr>
            <a:xfrm>
              <a:off x="2617502" y="2958987"/>
              <a:ext cx="0" cy="1775983"/>
            </a:xfrm>
            <a:prstGeom prst="line">
              <a:avLst/>
            </a:prstGeom>
            <a:ln cap="rnd">
              <a:solidFill>
                <a:schemeClr val="tx1"/>
              </a:solidFill>
              <a:tailEnd type="oval"/>
            </a:ln>
          </p:spPr>
          <p:style>
            <a:lnRef idx="2">
              <a:schemeClr val="accent1"/>
            </a:lnRef>
            <a:fillRef idx="0">
              <a:schemeClr val="accent1"/>
            </a:fillRef>
            <a:effectRef idx="1">
              <a:schemeClr val="accent1"/>
            </a:effectRef>
            <a:fontRef idx="minor">
              <a:schemeClr val="tx1"/>
            </a:fontRef>
          </p:style>
        </p:cxnSp>
        <p:sp>
          <p:nvSpPr>
            <p:cNvPr id="15" name="Rectangle 14">
              <a:extLst>
                <a:ext uri="{FF2B5EF4-FFF2-40B4-BE49-F238E27FC236}">
                  <a16:creationId xmlns:a16="http://schemas.microsoft.com/office/drawing/2014/main" id="{0BE1B595-2D57-04F7-F1AD-397D7C5BA363}"/>
                </a:ext>
              </a:extLst>
            </p:cNvPr>
            <p:cNvSpPr/>
            <p:nvPr/>
          </p:nvSpPr>
          <p:spPr>
            <a:xfrm>
              <a:off x="1869554" y="4820920"/>
              <a:ext cx="1470546" cy="246221"/>
            </a:xfrm>
            <a:prstGeom prst="rect">
              <a:avLst/>
            </a:prstGeom>
          </p:spPr>
          <p:txBody>
            <a:bodyPr wrap="square">
              <a:spAutoFit/>
            </a:bodyPr>
            <a:lstStyle/>
            <a:p>
              <a:pPr algn="ctr">
                <a:spcBef>
                  <a:spcPts val="300"/>
                </a:spcBef>
                <a:spcAft>
                  <a:spcPts val="300"/>
                </a:spcAft>
              </a:pPr>
              <a:r>
                <a:rPr lang="en-US" sz="1000" b="1" dirty="0">
                  <a:latin typeface="Poppins" panose="00000500000000000000" pitchFamily="2" charset="0"/>
                  <a:cs typeface="Poppins" panose="00000500000000000000" pitchFamily="2" charset="0"/>
                </a:rPr>
                <a:t>MARKETING</a:t>
              </a:r>
            </a:p>
          </p:txBody>
        </p:sp>
        <p:grpSp>
          <p:nvGrpSpPr>
            <p:cNvPr id="36" name="Group 35">
              <a:extLst>
                <a:ext uri="{FF2B5EF4-FFF2-40B4-BE49-F238E27FC236}">
                  <a16:creationId xmlns:a16="http://schemas.microsoft.com/office/drawing/2014/main" id="{EAECB517-E914-0A71-EBCD-7B93127EA2E7}"/>
                </a:ext>
              </a:extLst>
            </p:cNvPr>
            <p:cNvGrpSpPr/>
            <p:nvPr/>
          </p:nvGrpSpPr>
          <p:grpSpPr>
            <a:xfrm>
              <a:off x="2199840" y="2329420"/>
              <a:ext cx="835325" cy="835324"/>
              <a:chOff x="2953444" y="2417910"/>
              <a:chExt cx="835325" cy="835324"/>
            </a:xfrm>
          </p:grpSpPr>
          <p:sp>
            <p:nvSpPr>
              <p:cNvPr id="72" name="Oval 71">
                <a:extLst>
                  <a:ext uri="{FF2B5EF4-FFF2-40B4-BE49-F238E27FC236}">
                    <a16:creationId xmlns:a16="http://schemas.microsoft.com/office/drawing/2014/main" id="{B23C0039-E7BD-B3A8-5AAB-30E74405DB42}"/>
                  </a:ext>
                </a:extLst>
              </p:cNvPr>
              <p:cNvSpPr/>
              <p:nvPr/>
            </p:nvSpPr>
            <p:spPr>
              <a:xfrm>
                <a:off x="2953444" y="2417910"/>
                <a:ext cx="835325" cy="835324"/>
              </a:xfrm>
              <a:prstGeom prst="ellipse">
                <a:avLst/>
              </a:prstGeom>
              <a:solidFill>
                <a:srgbClr val="FFFFFF"/>
              </a:solidFill>
              <a:ln>
                <a:noFill/>
              </a:ln>
              <a:effectLst>
                <a:outerShdw blurRad="228600" dist="63500" dir="5400000" algn="ctr" rotWithShape="0">
                  <a:prstClr val="black">
                    <a:alpha val="22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b="1">
                  <a:latin typeface="Poppins" panose="00000500000000000000" pitchFamily="2" charset="0"/>
                  <a:cs typeface="Poppins" panose="00000500000000000000" pitchFamily="2" charset="0"/>
                </a:endParaRPr>
              </a:p>
            </p:txBody>
          </p:sp>
          <p:sp>
            <p:nvSpPr>
              <p:cNvPr id="73" name="Oval 72">
                <a:extLst>
                  <a:ext uri="{FF2B5EF4-FFF2-40B4-BE49-F238E27FC236}">
                    <a16:creationId xmlns:a16="http://schemas.microsoft.com/office/drawing/2014/main" id="{796B17E9-2F03-7790-BC71-A18FD8258DC8}"/>
                  </a:ext>
                </a:extLst>
              </p:cNvPr>
              <p:cNvSpPr/>
              <p:nvPr/>
            </p:nvSpPr>
            <p:spPr>
              <a:xfrm>
                <a:off x="3159201" y="2623667"/>
                <a:ext cx="423810" cy="423810"/>
              </a:xfrm>
              <a:prstGeom prst="ellipse">
                <a:avLst/>
              </a:prstGeom>
              <a:solidFill>
                <a:schemeClr val="tx1">
                  <a:lumMod val="50000"/>
                  <a:lumOff val="50000"/>
                </a:schemeClr>
              </a:solidFill>
              <a:ln>
                <a:noFill/>
              </a:ln>
              <a:effectLst>
                <a:outerShdw blurRad="101600" algn="ctr" rotWithShape="0">
                  <a:prstClr val="black">
                    <a:alpha val="3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b="1">
                  <a:latin typeface="Poppins" panose="00000500000000000000" pitchFamily="2" charset="0"/>
                  <a:cs typeface="Poppins" panose="00000500000000000000" pitchFamily="2" charset="0"/>
                </a:endParaRPr>
              </a:p>
            </p:txBody>
          </p:sp>
          <p:sp>
            <p:nvSpPr>
              <p:cNvPr id="74" name="TextBox 73">
                <a:extLst>
                  <a:ext uri="{FF2B5EF4-FFF2-40B4-BE49-F238E27FC236}">
                    <a16:creationId xmlns:a16="http://schemas.microsoft.com/office/drawing/2014/main" id="{6AD61879-2A61-DF19-37AD-FFD836F77D39}"/>
                  </a:ext>
                </a:extLst>
              </p:cNvPr>
              <p:cNvSpPr txBox="1"/>
              <p:nvPr/>
            </p:nvSpPr>
            <p:spPr>
              <a:xfrm>
                <a:off x="3153740" y="2683535"/>
                <a:ext cx="434734" cy="338554"/>
              </a:xfrm>
              <a:prstGeom prst="rect">
                <a:avLst/>
              </a:prstGeom>
              <a:noFill/>
            </p:spPr>
            <p:txBody>
              <a:bodyPr wrap="none" rtlCol="0">
                <a:spAutoFit/>
              </a:bodyPr>
              <a:lstStyle/>
              <a:p>
                <a:pPr algn="ctr"/>
                <a:r>
                  <a:rPr lang="en-US" sz="1600" b="1" dirty="0">
                    <a:solidFill>
                      <a:schemeClr val="bg1"/>
                    </a:solidFill>
                    <a:latin typeface="Poppins" panose="00000500000000000000" pitchFamily="2" charset="0"/>
                    <a:cs typeface="Poppins" panose="00000500000000000000" pitchFamily="2" charset="0"/>
                  </a:rPr>
                  <a:t>02</a:t>
                </a:r>
                <a:endParaRPr lang="en-PK" sz="1600" b="1" dirty="0">
                  <a:solidFill>
                    <a:schemeClr val="bg1"/>
                  </a:solidFill>
                  <a:latin typeface="Poppins" panose="00000500000000000000" pitchFamily="2" charset="0"/>
                  <a:cs typeface="Poppins" panose="00000500000000000000" pitchFamily="2" charset="0"/>
                </a:endParaRPr>
              </a:p>
            </p:txBody>
          </p:sp>
        </p:grpSp>
      </p:grpSp>
      <p:grpSp>
        <p:nvGrpSpPr>
          <p:cNvPr id="17" name="Group 16">
            <a:extLst>
              <a:ext uri="{FF2B5EF4-FFF2-40B4-BE49-F238E27FC236}">
                <a16:creationId xmlns:a16="http://schemas.microsoft.com/office/drawing/2014/main" id="{68A7891E-78D0-F001-D93A-B7737CDE3A0B}"/>
              </a:ext>
            </a:extLst>
          </p:cNvPr>
          <p:cNvGrpSpPr/>
          <p:nvPr/>
        </p:nvGrpSpPr>
        <p:grpSpPr>
          <a:xfrm>
            <a:off x="3099726" y="2329420"/>
            <a:ext cx="1370674" cy="1848659"/>
            <a:chOff x="3099726" y="2329420"/>
            <a:chExt cx="1370674" cy="1848659"/>
          </a:xfrm>
        </p:grpSpPr>
        <p:sp>
          <p:nvSpPr>
            <p:cNvPr id="18" name="Rectangle 17">
              <a:extLst>
                <a:ext uri="{FF2B5EF4-FFF2-40B4-BE49-F238E27FC236}">
                  <a16:creationId xmlns:a16="http://schemas.microsoft.com/office/drawing/2014/main" id="{01A5AA57-6D81-D950-73B1-F5ECA91A9F1A}"/>
                </a:ext>
              </a:extLst>
            </p:cNvPr>
            <p:cNvSpPr/>
            <p:nvPr/>
          </p:nvSpPr>
          <p:spPr>
            <a:xfrm>
              <a:off x="3099726" y="3777969"/>
              <a:ext cx="1370674" cy="400110"/>
            </a:xfrm>
            <a:prstGeom prst="rect">
              <a:avLst/>
            </a:prstGeom>
          </p:spPr>
          <p:txBody>
            <a:bodyPr wrap="square">
              <a:spAutoFit/>
            </a:bodyPr>
            <a:lstStyle/>
            <a:p>
              <a:pPr algn="ctr">
                <a:spcBef>
                  <a:spcPts val="300"/>
                </a:spcBef>
                <a:spcAft>
                  <a:spcPts val="300"/>
                </a:spcAft>
              </a:pPr>
              <a:r>
                <a:rPr lang="en-US" sz="1000" b="1" dirty="0">
                  <a:latin typeface="Poppins" panose="00000500000000000000" pitchFamily="2" charset="0"/>
                  <a:cs typeface="Poppins" panose="00000500000000000000" pitchFamily="2" charset="0"/>
                </a:rPr>
                <a:t>DEIGN PRESENTATION</a:t>
              </a:r>
            </a:p>
          </p:txBody>
        </p:sp>
        <p:cxnSp>
          <p:nvCxnSpPr>
            <p:cNvPr id="32" name="Straight Connector 31">
              <a:extLst>
                <a:ext uri="{FF2B5EF4-FFF2-40B4-BE49-F238E27FC236}">
                  <a16:creationId xmlns:a16="http://schemas.microsoft.com/office/drawing/2014/main" id="{3B8E179D-7B40-B387-FA5D-F373B167EB0B}"/>
                </a:ext>
              </a:extLst>
            </p:cNvPr>
            <p:cNvCxnSpPr>
              <a:cxnSpLocks/>
              <a:stCxn id="70" idx="4"/>
            </p:cNvCxnSpPr>
            <p:nvPr/>
          </p:nvCxnSpPr>
          <p:spPr>
            <a:xfrm>
              <a:off x="3777746" y="2958987"/>
              <a:ext cx="0" cy="729186"/>
            </a:xfrm>
            <a:prstGeom prst="line">
              <a:avLst/>
            </a:prstGeom>
            <a:ln cap="rnd">
              <a:solidFill>
                <a:schemeClr val="tx1"/>
              </a:solidFill>
              <a:tailEnd type="oval"/>
            </a:ln>
          </p:spPr>
          <p:style>
            <a:lnRef idx="2">
              <a:schemeClr val="accent1"/>
            </a:lnRef>
            <a:fillRef idx="0">
              <a:schemeClr val="accent1"/>
            </a:fillRef>
            <a:effectRef idx="1">
              <a:schemeClr val="accent1"/>
            </a:effectRef>
            <a:fontRef idx="minor">
              <a:schemeClr val="tx1"/>
            </a:fontRef>
          </p:style>
        </p:cxnSp>
        <p:grpSp>
          <p:nvGrpSpPr>
            <p:cNvPr id="37" name="Group 36">
              <a:extLst>
                <a:ext uri="{FF2B5EF4-FFF2-40B4-BE49-F238E27FC236}">
                  <a16:creationId xmlns:a16="http://schemas.microsoft.com/office/drawing/2014/main" id="{76DF76BB-A1C3-73C9-BC85-B6FD537EBC0C}"/>
                </a:ext>
              </a:extLst>
            </p:cNvPr>
            <p:cNvGrpSpPr/>
            <p:nvPr/>
          </p:nvGrpSpPr>
          <p:grpSpPr>
            <a:xfrm>
              <a:off x="3360085" y="2329420"/>
              <a:ext cx="835325" cy="835324"/>
              <a:chOff x="3861255" y="2417910"/>
              <a:chExt cx="835325" cy="835324"/>
            </a:xfrm>
          </p:grpSpPr>
          <p:sp>
            <p:nvSpPr>
              <p:cNvPr id="69" name="Oval 68">
                <a:extLst>
                  <a:ext uri="{FF2B5EF4-FFF2-40B4-BE49-F238E27FC236}">
                    <a16:creationId xmlns:a16="http://schemas.microsoft.com/office/drawing/2014/main" id="{1C4D10AF-C5FF-F4B9-9B20-10EEEE5C8423}"/>
                  </a:ext>
                </a:extLst>
              </p:cNvPr>
              <p:cNvSpPr/>
              <p:nvPr/>
            </p:nvSpPr>
            <p:spPr>
              <a:xfrm>
                <a:off x="3861255" y="2417910"/>
                <a:ext cx="835325" cy="835324"/>
              </a:xfrm>
              <a:prstGeom prst="ellipse">
                <a:avLst/>
              </a:prstGeom>
              <a:solidFill>
                <a:srgbClr val="FFFFFF"/>
              </a:solidFill>
              <a:ln>
                <a:noFill/>
              </a:ln>
              <a:effectLst>
                <a:outerShdw blurRad="228600" dist="63500" dir="5400000" algn="ctr" rotWithShape="0">
                  <a:prstClr val="black">
                    <a:alpha val="22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b="1">
                  <a:latin typeface="Poppins" panose="00000500000000000000" pitchFamily="2" charset="0"/>
                  <a:cs typeface="Poppins" panose="00000500000000000000" pitchFamily="2" charset="0"/>
                </a:endParaRPr>
              </a:p>
            </p:txBody>
          </p:sp>
          <p:sp>
            <p:nvSpPr>
              <p:cNvPr id="70" name="Oval 69">
                <a:extLst>
                  <a:ext uri="{FF2B5EF4-FFF2-40B4-BE49-F238E27FC236}">
                    <a16:creationId xmlns:a16="http://schemas.microsoft.com/office/drawing/2014/main" id="{EA5D636D-1D74-E324-99DE-9FE9AC746A69}"/>
                  </a:ext>
                </a:extLst>
              </p:cNvPr>
              <p:cNvSpPr/>
              <p:nvPr/>
            </p:nvSpPr>
            <p:spPr>
              <a:xfrm>
                <a:off x="4067011" y="2623667"/>
                <a:ext cx="423810" cy="423810"/>
              </a:xfrm>
              <a:prstGeom prst="ellipse">
                <a:avLst/>
              </a:prstGeom>
              <a:solidFill>
                <a:schemeClr val="tx1">
                  <a:lumMod val="50000"/>
                  <a:lumOff val="50000"/>
                </a:schemeClr>
              </a:solidFill>
              <a:ln>
                <a:noFill/>
              </a:ln>
              <a:effectLst>
                <a:outerShdw blurRad="101600" algn="ctr" rotWithShape="0">
                  <a:prstClr val="black">
                    <a:alpha val="3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b="1">
                  <a:latin typeface="Poppins" panose="00000500000000000000" pitchFamily="2" charset="0"/>
                  <a:cs typeface="Poppins" panose="00000500000000000000" pitchFamily="2" charset="0"/>
                </a:endParaRPr>
              </a:p>
            </p:txBody>
          </p:sp>
          <p:sp>
            <p:nvSpPr>
              <p:cNvPr id="71" name="TextBox 70">
                <a:extLst>
                  <a:ext uri="{FF2B5EF4-FFF2-40B4-BE49-F238E27FC236}">
                    <a16:creationId xmlns:a16="http://schemas.microsoft.com/office/drawing/2014/main" id="{E67443B3-1566-8F6A-E76D-307B0EDA01E4}"/>
                  </a:ext>
                </a:extLst>
              </p:cNvPr>
              <p:cNvSpPr txBox="1"/>
              <p:nvPr/>
            </p:nvSpPr>
            <p:spPr>
              <a:xfrm>
                <a:off x="4059948" y="2683535"/>
                <a:ext cx="437940" cy="338554"/>
              </a:xfrm>
              <a:prstGeom prst="rect">
                <a:avLst/>
              </a:prstGeom>
              <a:noFill/>
            </p:spPr>
            <p:txBody>
              <a:bodyPr wrap="none" rtlCol="0">
                <a:spAutoFit/>
              </a:bodyPr>
              <a:lstStyle/>
              <a:p>
                <a:pPr algn="ctr"/>
                <a:r>
                  <a:rPr lang="en-US" sz="1600" b="1" dirty="0">
                    <a:solidFill>
                      <a:schemeClr val="bg1"/>
                    </a:solidFill>
                    <a:latin typeface="Poppins" panose="00000500000000000000" pitchFamily="2" charset="0"/>
                    <a:cs typeface="Poppins" panose="00000500000000000000" pitchFamily="2" charset="0"/>
                  </a:rPr>
                  <a:t>03</a:t>
                </a:r>
                <a:endParaRPr lang="en-PK" sz="1600" b="1" dirty="0">
                  <a:solidFill>
                    <a:schemeClr val="bg1"/>
                  </a:solidFill>
                  <a:latin typeface="Poppins" panose="00000500000000000000" pitchFamily="2" charset="0"/>
                  <a:cs typeface="Poppins" panose="00000500000000000000" pitchFamily="2" charset="0"/>
                </a:endParaRPr>
              </a:p>
            </p:txBody>
          </p:sp>
        </p:grpSp>
      </p:grpSp>
      <p:grpSp>
        <p:nvGrpSpPr>
          <p:cNvPr id="19" name="Group 18">
            <a:extLst>
              <a:ext uri="{FF2B5EF4-FFF2-40B4-BE49-F238E27FC236}">
                <a16:creationId xmlns:a16="http://schemas.microsoft.com/office/drawing/2014/main" id="{2916FDC0-8C12-D644-7EA4-ED791DEBE11E}"/>
              </a:ext>
            </a:extLst>
          </p:cNvPr>
          <p:cNvGrpSpPr/>
          <p:nvPr/>
        </p:nvGrpSpPr>
        <p:grpSpPr>
          <a:xfrm>
            <a:off x="4037374" y="2329420"/>
            <a:ext cx="1806324" cy="3214942"/>
            <a:chOff x="4037374" y="2329420"/>
            <a:chExt cx="1806324" cy="3214942"/>
          </a:xfrm>
        </p:grpSpPr>
        <p:sp>
          <p:nvSpPr>
            <p:cNvPr id="10" name="Rectangle 9">
              <a:extLst>
                <a:ext uri="{FF2B5EF4-FFF2-40B4-BE49-F238E27FC236}">
                  <a16:creationId xmlns:a16="http://schemas.microsoft.com/office/drawing/2014/main" id="{4B52D853-86D1-D36F-A9B2-DB331781781E}"/>
                </a:ext>
              </a:extLst>
            </p:cNvPr>
            <p:cNvSpPr/>
            <p:nvPr/>
          </p:nvSpPr>
          <p:spPr>
            <a:xfrm>
              <a:off x="4037374" y="5144252"/>
              <a:ext cx="1806324" cy="400110"/>
            </a:xfrm>
            <a:prstGeom prst="rect">
              <a:avLst/>
            </a:prstGeom>
          </p:spPr>
          <p:txBody>
            <a:bodyPr wrap="square">
              <a:spAutoFit/>
            </a:bodyPr>
            <a:lstStyle/>
            <a:p>
              <a:pPr algn="ctr"/>
              <a:r>
                <a:rPr lang="en-CA" sz="1000" b="1" i="0" dirty="0">
                  <a:solidFill>
                    <a:srgbClr val="141517"/>
                  </a:solidFill>
                  <a:effectLst/>
                  <a:latin typeface="Montserrat" panose="00000500000000000000" pitchFamily="2" charset="0"/>
                </a:rPr>
                <a:t>IMPROVES COMMUNICATION</a:t>
              </a:r>
            </a:p>
          </p:txBody>
        </p:sp>
        <p:cxnSp>
          <p:nvCxnSpPr>
            <p:cNvPr id="20" name="Straight Connector 19">
              <a:extLst>
                <a:ext uri="{FF2B5EF4-FFF2-40B4-BE49-F238E27FC236}">
                  <a16:creationId xmlns:a16="http://schemas.microsoft.com/office/drawing/2014/main" id="{854760D0-31CF-2EB0-2BFD-3E80976A1B90}"/>
                </a:ext>
              </a:extLst>
            </p:cNvPr>
            <p:cNvCxnSpPr>
              <a:cxnSpLocks/>
              <a:stCxn id="67" idx="4"/>
            </p:cNvCxnSpPr>
            <p:nvPr/>
          </p:nvCxnSpPr>
          <p:spPr>
            <a:xfrm>
              <a:off x="4937992" y="2958987"/>
              <a:ext cx="0" cy="2027443"/>
            </a:xfrm>
            <a:prstGeom prst="line">
              <a:avLst/>
            </a:prstGeom>
            <a:ln cap="rnd">
              <a:solidFill>
                <a:schemeClr val="tx1"/>
              </a:solidFill>
              <a:tailEnd type="oval"/>
            </a:ln>
          </p:spPr>
          <p:style>
            <a:lnRef idx="2">
              <a:schemeClr val="accent1"/>
            </a:lnRef>
            <a:fillRef idx="0">
              <a:schemeClr val="accent1"/>
            </a:fillRef>
            <a:effectRef idx="1">
              <a:schemeClr val="accent1"/>
            </a:effectRef>
            <a:fontRef idx="minor">
              <a:schemeClr val="tx1"/>
            </a:fontRef>
          </p:style>
        </p:cxnSp>
        <p:grpSp>
          <p:nvGrpSpPr>
            <p:cNvPr id="38" name="Group 37">
              <a:extLst>
                <a:ext uri="{FF2B5EF4-FFF2-40B4-BE49-F238E27FC236}">
                  <a16:creationId xmlns:a16="http://schemas.microsoft.com/office/drawing/2014/main" id="{2DC67AE4-A33D-2A56-354B-BE5374D88B49}"/>
                </a:ext>
              </a:extLst>
            </p:cNvPr>
            <p:cNvGrpSpPr/>
            <p:nvPr/>
          </p:nvGrpSpPr>
          <p:grpSpPr>
            <a:xfrm>
              <a:off x="4520330" y="2329420"/>
              <a:ext cx="835324" cy="835324"/>
              <a:chOff x="4769064" y="2417910"/>
              <a:chExt cx="835324" cy="835324"/>
            </a:xfrm>
          </p:grpSpPr>
          <p:sp>
            <p:nvSpPr>
              <p:cNvPr id="66" name="Oval 65">
                <a:extLst>
                  <a:ext uri="{FF2B5EF4-FFF2-40B4-BE49-F238E27FC236}">
                    <a16:creationId xmlns:a16="http://schemas.microsoft.com/office/drawing/2014/main" id="{8F0BE72D-2B01-4E24-3E6F-5E69C156E0BA}"/>
                  </a:ext>
                </a:extLst>
              </p:cNvPr>
              <p:cNvSpPr/>
              <p:nvPr/>
            </p:nvSpPr>
            <p:spPr>
              <a:xfrm>
                <a:off x="4769064" y="2417910"/>
                <a:ext cx="835324" cy="835324"/>
              </a:xfrm>
              <a:prstGeom prst="ellipse">
                <a:avLst/>
              </a:prstGeom>
              <a:solidFill>
                <a:srgbClr val="FFFFFF"/>
              </a:solidFill>
              <a:ln>
                <a:noFill/>
              </a:ln>
              <a:effectLst>
                <a:outerShdw blurRad="228600" dist="63500" dir="5400000" algn="ctr" rotWithShape="0">
                  <a:prstClr val="black">
                    <a:alpha val="22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b="1">
                  <a:latin typeface="Poppins" panose="00000500000000000000" pitchFamily="2" charset="0"/>
                  <a:cs typeface="Poppins" panose="00000500000000000000" pitchFamily="2" charset="0"/>
                </a:endParaRPr>
              </a:p>
            </p:txBody>
          </p:sp>
          <p:sp>
            <p:nvSpPr>
              <p:cNvPr id="67" name="Oval 66">
                <a:extLst>
                  <a:ext uri="{FF2B5EF4-FFF2-40B4-BE49-F238E27FC236}">
                    <a16:creationId xmlns:a16="http://schemas.microsoft.com/office/drawing/2014/main" id="{D6D2B49F-0F90-45EC-F3CA-BFEBE723D9FB}"/>
                  </a:ext>
                </a:extLst>
              </p:cNvPr>
              <p:cNvSpPr/>
              <p:nvPr/>
            </p:nvSpPr>
            <p:spPr>
              <a:xfrm>
                <a:off x="4974821" y="2623667"/>
                <a:ext cx="423810" cy="423810"/>
              </a:xfrm>
              <a:prstGeom prst="ellipse">
                <a:avLst/>
              </a:prstGeom>
              <a:solidFill>
                <a:schemeClr val="tx1">
                  <a:lumMod val="50000"/>
                  <a:lumOff val="50000"/>
                </a:schemeClr>
              </a:solidFill>
              <a:ln>
                <a:noFill/>
              </a:ln>
              <a:effectLst>
                <a:outerShdw blurRad="101600" algn="ctr" rotWithShape="0">
                  <a:prstClr val="black">
                    <a:alpha val="3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b="1">
                  <a:latin typeface="Poppins" panose="00000500000000000000" pitchFamily="2" charset="0"/>
                  <a:cs typeface="Poppins" panose="00000500000000000000" pitchFamily="2" charset="0"/>
                </a:endParaRPr>
              </a:p>
            </p:txBody>
          </p:sp>
          <p:sp>
            <p:nvSpPr>
              <p:cNvPr id="68" name="TextBox 67">
                <a:extLst>
                  <a:ext uri="{FF2B5EF4-FFF2-40B4-BE49-F238E27FC236}">
                    <a16:creationId xmlns:a16="http://schemas.microsoft.com/office/drawing/2014/main" id="{CE8A5B02-FC84-A848-388E-5214BF3631D1}"/>
                  </a:ext>
                </a:extLst>
              </p:cNvPr>
              <p:cNvSpPr txBox="1"/>
              <p:nvPr/>
            </p:nvSpPr>
            <p:spPr>
              <a:xfrm>
                <a:off x="4958137" y="2683535"/>
                <a:ext cx="457177" cy="338554"/>
              </a:xfrm>
              <a:prstGeom prst="rect">
                <a:avLst/>
              </a:prstGeom>
              <a:noFill/>
            </p:spPr>
            <p:txBody>
              <a:bodyPr wrap="none" rtlCol="0">
                <a:spAutoFit/>
              </a:bodyPr>
              <a:lstStyle/>
              <a:p>
                <a:pPr algn="ctr"/>
                <a:r>
                  <a:rPr lang="en-US" sz="1600" b="1" dirty="0">
                    <a:solidFill>
                      <a:schemeClr val="bg1"/>
                    </a:solidFill>
                    <a:latin typeface="Poppins" panose="00000500000000000000" pitchFamily="2" charset="0"/>
                    <a:cs typeface="Poppins" panose="00000500000000000000" pitchFamily="2" charset="0"/>
                  </a:rPr>
                  <a:t>04</a:t>
                </a:r>
                <a:endParaRPr lang="en-PK" sz="1600" b="1" dirty="0">
                  <a:solidFill>
                    <a:schemeClr val="bg1"/>
                  </a:solidFill>
                  <a:latin typeface="Poppins" panose="00000500000000000000" pitchFamily="2" charset="0"/>
                  <a:cs typeface="Poppins" panose="00000500000000000000" pitchFamily="2" charset="0"/>
                </a:endParaRPr>
              </a:p>
            </p:txBody>
          </p:sp>
        </p:grpSp>
      </p:grpSp>
      <p:grpSp>
        <p:nvGrpSpPr>
          <p:cNvPr id="23" name="Group 22">
            <a:extLst>
              <a:ext uri="{FF2B5EF4-FFF2-40B4-BE49-F238E27FC236}">
                <a16:creationId xmlns:a16="http://schemas.microsoft.com/office/drawing/2014/main" id="{9A0B9001-A08C-F3E6-9D75-7A12B68C3BB5}"/>
              </a:ext>
            </a:extLst>
          </p:cNvPr>
          <p:cNvGrpSpPr/>
          <p:nvPr/>
        </p:nvGrpSpPr>
        <p:grpSpPr>
          <a:xfrm>
            <a:off x="5252098" y="2329420"/>
            <a:ext cx="1796402" cy="1648371"/>
            <a:chOff x="5252098" y="2329420"/>
            <a:chExt cx="1796402" cy="1648371"/>
          </a:xfrm>
        </p:grpSpPr>
        <p:sp>
          <p:nvSpPr>
            <p:cNvPr id="21" name="Rectangle 20">
              <a:extLst>
                <a:ext uri="{FF2B5EF4-FFF2-40B4-BE49-F238E27FC236}">
                  <a16:creationId xmlns:a16="http://schemas.microsoft.com/office/drawing/2014/main" id="{D8E0A4EE-F90F-9B5E-961A-E40E19D50E27}"/>
                </a:ext>
              </a:extLst>
            </p:cNvPr>
            <p:cNvSpPr/>
            <p:nvPr/>
          </p:nvSpPr>
          <p:spPr>
            <a:xfrm>
              <a:off x="5252098" y="3731570"/>
              <a:ext cx="1796402" cy="246221"/>
            </a:xfrm>
            <a:prstGeom prst="rect">
              <a:avLst/>
            </a:prstGeom>
          </p:spPr>
          <p:txBody>
            <a:bodyPr wrap="square">
              <a:spAutoFit/>
            </a:bodyPr>
            <a:lstStyle/>
            <a:p>
              <a:pPr algn="ctr"/>
              <a:r>
                <a:rPr lang="en-CA" sz="1000" b="1" i="0" dirty="0">
                  <a:solidFill>
                    <a:srgbClr val="141517"/>
                  </a:solidFill>
                  <a:effectLst/>
                  <a:latin typeface="Montserrat" panose="00000500000000000000" pitchFamily="2" charset="0"/>
                </a:rPr>
                <a:t>BOOST CREATIVITY</a:t>
              </a:r>
            </a:p>
          </p:txBody>
        </p:sp>
        <p:cxnSp>
          <p:nvCxnSpPr>
            <p:cNvPr id="33" name="Straight Connector 32">
              <a:extLst>
                <a:ext uri="{FF2B5EF4-FFF2-40B4-BE49-F238E27FC236}">
                  <a16:creationId xmlns:a16="http://schemas.microsoft.com/office/drawing/2014/main" id="{D430EB8D-3A77-AB86-10A1-1955FF36DDE5}"/>
                </a:ext>
              </a:extLst>
            </p:cNvPr>
            <p:cNvCxnSpPr>
              <a:cxnSpLocks/>
              <a:stCxn id="62" idx="4"/>
            </p:cNvCxnSpPr>
            <p:nvPr/>
          </p:nvCxnSpPr>
          <p:spPr>
            <a:xfrm>
              <a:off x="6098237" y="2958987"/>
              <a:ext cx="0" cy="714898"/>
            </a:xfrm>
            <a:prstGeom prst="line">
              <a:avLst/>
            </a:prstGeom>
            <a:ln cap="rnd">
              <a:solidFill>
                <a:schemeClr val="tx1"/>
              </a:solidFill>
              <a:tailEnd type="oval"/>
            </a:ln>
          </p:spPr>
          <p:style>
            <a:lnRef idx="2">
              <a:schemeClr val="accent1"/>
            </a:lnRef>
            <a:fillRef idx="0">
              <a:schemeClr val="accent1"/>
            </a:fillRef>
            <a:effectRef idx="1">
              <a:schemeClr val="accent1"/>
            </a:effectRef>
            <a:fontRef idx="minor">
              <a:schemeClr val="tx1"/>
            </a:fontRef>
          </p:style>
        </p:cxnSp>
        <p:grpSp>
          <p:nvGrpSpPr>
            <p:cNvPr id="39" name="Group 38">
              <a:extLst>
                <a:ext uri="{FF2B5EF4-FFF2-40B4-BE49-F238E27FC236}">
                  <a16:creationId xmlns:a16="http://schemas.microsoft.com/office/drawing/2014/main" id="{415B1440-5429-5EAC-171C-AF69CD83BB2B}"/>
                </a:ext>
              </a:extLst>
            </p:cNvPr>
            <p:cNvGrpSpPr/>
            <p:nvPr/>
          </p:nvGrpSpPr>
          <p:grpSpPr>
            <a:xfrm>
              <a:off x="5680574" y="2329420"/>
              <a:ext cx="835324" cy="835324"/>
              <a:chOff x="5676875" y="2417910"/>
              <a:chExt cx="835324" cy="835324"/>
            </a:xfrm>
          </p:grpSpPr>
          <p:sp>
            <p:nvSpPr>
              <p:cNvPr id="61" name="Oval 60">
                <a:extLst>
                  <a:ext uri="{FF2B5EF4-FFF2-40B4-BE49-F238E27FC236}">
                    <a16:creationId xmlns:a16="http://schemas.microsoft.com/office/drawing/2014/main" id="{7688DE1D-8517-353F-D558-9E262770973C}"/>
                  </a:ext>
                </a:extLst>
              </p:cNvPr>
              <p:cNvSpPr/>
              <p:nvPr/>
            </p:nvSpPr>
            <p:spPr>
              <a:xfrm>
                <a:off x="5676875" y="2417910"/>
                <a:ext cx="835324" cy="835324"/>
              </a:xfrm>
              <a:prstGeom prst="ellipse">
                <a:avLst/>
              </a:prstGeom>
              <a:solidFill>
                <a:srgbClr val="FFFFFF"/>
              </a:solidFill>
              <a:ln>
                <a:noFill/>
              </a:ln>
              <a:effectLst>
                <a:outerShdw blurRad="228600" dist="63500" dir="5400000" algn="ctr" rotWithShape="0">
                  <a:prstClr val="black">
                    <a:alpha val="22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b="1">
                  <a:latin typeface="Poppins" panose="00000500000000000000" pitchFamily="2" charset="0"/>
                  <a:cs typeface="Poppins" panose="00000500000000000000" pitchFamily="2" charset="0"/>
                </a:endParaRPr>
              </a:p>
            </p:txBody>
          </p:sp>
          <p:sp>
            <p:nvSpPr>
              <p:cNvPr id="62" name="Oval 61">
                <a:extLst>
                  <a:ext uri="{FF2B5EF4-FFF2-40B4-BE49-F238E27FC236}">
                    <a16:creationId xmlns:a16="http://schemas.microsoft.com/office/drawing/2014/main" id="{7EF2E31E-2979-EB49-DBBA-03A768003A56}"/>
                  </a:ext>
                </a:extLst>
              </p:cNvPr>
              <p:cNvSpPr/>
              <p:nvPr/>
            </p:nvSpPr>
            <p:spPr>
              <a:xfrm>
                <a:off x="5882633" y="2623667"/>
                <a:ext cx="423810" cy="423810"/>
              </a:xfrm>
              <a:prstGeom prst="ellipse">
                <a:avLst/>
              </a:prstGeom>
              <a:solidFill>
                <a:schemeClr val="tx1">
                  <a:lumMod val="50000"/>
                  <a:lumOff val="50000"/>
                </a:schemeClr>
              </a:solidFill>
              <a:ln>
                <a:noFill/>
              </a:ln>
              <a:effectLst>
                <a:outerShdw blurRad="101600" algn="ctr" rotWithShape="0">
                  <a:prstClr val="black">
                    <a:alpha val="3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b="1">
                  <a:latin typeface="Poppins" panose="00000500000000000000" pitchFamily="2" charset="0"/>
                  <a:cs typeface="Poppins" panose="00000500000000000000" pitchFamily="2" charset="0"/>
                </a:endParaRPr>
              </a:p>
            </p:txBody>
          </p:sp>
          <p:sp>
            <p:nvSpPr>
              <p:cNvPr id="65" name="TextBox 64">
                <a:extLst>
                  <a:ext uri="{FF2B5EF4-FFF2-40B4-BE49-F238E27FC236}">
                    <a16:creationId xmlns:a16="http://schemas.microsoft.com/office/drawing/2014/main" id="{4229BD8C-0014-F34D-E497-A3C26D5A2FB5}"/>
                  </a:ext>
                </a:extLst>
              </p:cNvPr>
              <p:cNvSpPr txBox="1"/>
              <p:nvPr/>
            </p:nvSpPr>
            <p:spPr>
              <a:xfrm>
                <a:off x="5870760" y="2683535"/>
                <a:ext cx="447558" cy="338554"/>
              </a:xfrm>
              <a:prstGeom prst="rect">
                <a:avLst/>
              </a:prstGeom>
              <a:noFill/>
            </p:spPr>
            <p:txBody>
              <a:bodyPr wrap="none" rtlCol="0">
                <a:spAutoFit/>
              </a:bodyPr>
              <a:lstStyle/>
              <a:p>
                <a:pPr algn="ctr"/>
                <a:r>
                  <a:rPr lang="en-US" sz="1600" b="1" dirty="0">
                    <a:solidFill>
                      <a:schemeClr val="bg1"/>
                    </a:solidFill>
                    <a:latin typeface="Poppins" panose="00000500000000000000" pitchFamily="2" charset="0"/>
                    <a:cs typeface="Poppins" panose="00000500000000000000" pitchFamily="2" charset="0"/>
                  </a:rPr>
                  <a:t>05</a:t>
                </a:r>
                <a:endParaRPr lang="en-PK" sz="1600" b="1" dirty="0">
                  <a:solidFill>
                    <a:schemeClr val="bg1"/>
                  </a:solidFill>
                  <a:latin typeface="Poppins" panose="00000500000000000000" pitchFamily="2" charset="0"/>
                  <a:cs typeface="Poppins" panose="00000500000000000000" pitchFamily="2" charset="0"/>
                </a:endParaRPr>
              </a:p>
            </p:txBody>
          </p:sp>
        </p:grpSp>
      </p:grpSp>
      <p:grpSp>
        <p:nvGrpSpPr>
          <p:cNvPr id="24" name="Group 23">
            <a:extLst>
              <a:ext uri="{FF2B5EF4-FFF2-40B4-BE49-F238E27FC236}">
                <a16:creationId xmlns:a16="http://schemas.microsoft.com/office/drawing/2014/main" id="{1838179E-7518-7117-6F29-019BE81FFB25}"/>
              </a:ext>
            </a:extLst>
          </p:cNvPr>
          <p:cNvGrpSpPr/>
          <p:nvPr/>
        </p:nvGrpSpPr>
        <p:grpSpPr>
          <a:xfrm>
            <a:off x="6318100" y="2329420"/>
            <a:ext cx="1989934" cy="2919261"/>
            <a:chOff x="6318100" y="2329420"/>
            <a:chExt cx="1989934" cy="2919261"/>
          </a:xfrm>
        </p:grpSpPr>
        <p:cxnSp>
          <p:nvCxnSpPr>
            <p:cNvPr id="22" name="Straight Connector 21">
              <a:extLst>
                <a:ext uri="{FF2B5EF4-FFF2-40B4-BE49-F238E27FC236}">
                  <a16:creationId xmlns:a16="http://schemas.microsoft.com/office/drawing/2014/main" id="{1F0F9EB7-FFA1-5182-2E1A-A4AA5924C10D}"/>
                </a:ext>
              </a:extLst>
            </p:cNvPr>
            <p:cNvCxnSpPr>
              <a:cxnSpLocks/>
              <a:stCxn id="57" idx="4"/>
            </p:cNvCxnSpPr>
            <p:nvPr/>
          </p:nvCxnSpPr>
          <p:spPr>
            <a:xfrm>
              <a:off x="7258175" y="2958987"/>
              <a:ext cx="0" cy="1734073"/>
            </a:xfrm>
            <a:prstGeom prst="line">
              <a:avLst/>
            </a:prstGeom>
            <a:ln cap="rnd">
              <a:solidFill>
                <a:schemeClr val="tx1"/>
              </a:solidFill>
              <a:tailEnd type="oval"/>
            </a:ln>
          </p:spPr>
          <p:style>
            <a:lnRef idx="2">
              <a:schemeClr val="accent1"/>
            </a:lnRef>
            <a:fillRef idx="0">
              <a:schemeClr val="accent1"/>
            </a:fillRef>
            <a:effectRef idx="1">
              <a:schemeClr val="accent1"/>
            </a:effectRef>
            <a:fontRef idx="minor">
              <a:schemeClr val="tx1"/>
            </a:fontRef>
          </p:style>
        </p:cxnSp>
        <p:sp>
          <p:nvSpPr>
            <p:cNvPr id="25" name="Rectangle 24">
              <a:extLst>
                <a:ext uri="{FF2B5EF4-FFF2-40B4-BE49-F238E27FC236}">
                  <a16:creationId xmlns:a16="http://schemas.microsoft.com/office/drawing/2014/main" id="{E11607C2-3DA8-7C3E-FCE6-08B7DD6B16E6}"/>
                </a:ext>
              </a:extLst>
            </p:cNvPr>
            <p:cNvSpPr/>
            <p:nvPr/>
          </p:nvSpPr>
          <p:spPr>
            <a:xfrm>
              <a:off x="6318100" y="4848571"/>
              <a:ext cx="1989934" cy="400110"/>
            </a:xfrm>
            <a:prstGeom prst="rect">
              <a:avLst/>
            </a:prstGeom>
          </p:spPr>
          <p:txBody>
            <a:bodyPr wrap="square">
              <a:spAutoFit/>
            </a:bodyPr>
            <a:lstStyle/>
            <a:p>
              <a:pPr algn="l"/>
              <a:r>
                <a:rPr lang="en-CA" sz="1000" b="1" i="0" dirty="0">
                  <a:solidFill>
                    <a:srgbClr val="141517"/>
                  </a:solidFill>
                  <a:effectLst/>
                  <a:latin typeface="Montserrat" panose="00000500000000000000" pitchFamily="2" charset="0"/>
                </a:rPr>
                <a:t>ENHANCED DECISION MAKING</a:t>
              </a:r>
            </a:p>
          </p:txBody>
        </p:sp>
        <p:grpSp>
          <p:nvGrpSpPr>
            <p:cNvPr id="40" name="Group 39">
              <a:extLst>
                <a:ext uri="{FF2B5EF4-FFF2-40B4-BE49-F238E27FC236}">
                  <a16:creationId xmlns:a16="http://schemas.microsoft.com/office/drawing/2014/main" id="{6721F801-ED3D-170A-9DC5-62C95C93B1B3}"/>
                </a:ext>
              </a:extLst>
            </p:cNvPr>
            <p:cNvGrpSpPr/>
            <p:nvPr/>
          </p:nvGrpSpPr>
          <p:grpSpPr>
            <a:xfrm>
              <a:off x="6840818" y="2329420"/>
              <a:ext cx="835325" cy="835324"/>
              <a:chOff x="6619683" y="2417910"/>
              <a:chExt cx="835325" cy="835324"/>
            </a:xfrm>
          </p:grpSpPr>
          <p:sp>
            <p:nvSpPr>
              <p:cNvPr id="54" name="Oval 53">
                <a:extLst>
                  <a:ext uri="{FF2B5EF4-FFF2-40B4-BE49-F238E27FC236}">
                    <a16:creationId xmlns:a16="http://schemas.microsoft.com/office/drawing/2014/main" id="{D573B397-4B68-7E01-2AC4-9D4FD17AB0D0}"/>
                  </a:ext>
                </a:extLst>
              </p:cNvPr>
              <p:cNvSpPr/>
              <p:nvPr/>
            </p:nvSpPr>
            <p:spPr>
              <a:xfrm>
                <a:off x="6619683" y="2417910"/>
                <a:ext cx="835325" cy="835324"/>
              </a:xfrm>
              <a:prstGeom prst="ellipse">
                <a:avLst/>
              </a:prstGeom>
              <a:solidFill>
                <a:schemeClr val="bg1"/>
              </a:solidFill>
              <a:ln>
                <a:noFill/>
              </a:ln>
              <a:effectLst>
                <a:outerShdw blurRad="228600" dist="63500" dir="5400000" algn="ctr" rotWithShape="0">
                  <a:prstClr val="black">
                    <a:alpha val="22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b="1">
                  <a:latin typeface="Poppins" panose="00000500000000000000" pitchFamily="2" charset="0"/>
                  <a:cs typeface="Poppins" panose="00000500000000000000" pitchFamily="2" charset="0"/>
                </a:endParaRPr>
              </a:p>
            </p:txBody>
          </p:sp>
          <p:sp>
            <p:nvSpPr>
              <p:cNvPr id="57" name="Oval 56">
                <a:extLst>
                  <a:ext uri="{FF2B5EF4-FFF2-40B4-BE49-F238E27FC236}">
                    <a16:creationId xmlns:a16="http://schemas.microsoft.com/office/drawing/2014/main" id="{CDE76D59-6DEF-7786-67F8-FB7C72BD61BF}"/>
                  </a:ext>
                </a:extLst>
              </p:cNvPr>
              <p:cNvSpPr/>
              <p:nvPr/>
            </p:nvSpPr>
            <p:spPr>
              <a:xfrm>
                <a:off x="6825135" y="2623667"/>
                <a:ext cx="423810" cy="423810"/>
              </a:xfrm>
              <a:prstGeom prst="ellipse">
                <a:avLst/>
              </a:prstGeom>
              <a:solidFill>
                <a:schemeClr val="tx1">
                  <a:lumMod val="50000"/>
                  <a:lumOff val="50000"/>
                </a:schemeClr>
              </a:solidFill>
              <a:ln>
                <a:noFill/>
              </a:ln>
              <a:effectLst>
                <a:outerShdw blurRad="101600" algn="ctr" rotWithShape="0">
                  <a:prstClr val="black">
                    <a:alpha val="3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b="1">
                  <a:latin typeface="Poppins" panose="00000500000000000000" pitchFamily="2" charset="0"/>
                  <a:cs typeface="Poppins" panose="00000500000000000000" pitchFamily="2" charset="0"/>
                </a:endParaRPr>
              </a:p>
            </p:txBody>
          </p:sp>
          <p:sp>
            <p:nvSpPr>
              <p:cNvPr id="58" name="TextBox 57">
                <a:extLst>
                  <a:ext uri="{FF2B5EF4-FFF2-40B4-BE49-F238E27FC236}">
                    <a16:creationId xmlns:a16="http://schemas.microsoft.com/office/drawing/2014/main" id="{BBC01FC2-9A6C-6C2A-636D-921DF8F8636C}"/>
                  </a:ext>
                </a:extLst>
              </p:cNvPr>
              <p:cNvSpPr txBox="1"/>
              <p:nvPr/>
            </p:nvSpPr>
            <p:spPr>
              <a:xfrm>
                <a:off x="6813262" y="2683535"/>
                <a:ext cx="447558" cy="338554"/>
              </a:xfrm>
              <a:prstGeom prst="rect">
                <a:avLst/>
              </a:prstGeom>
              <a:noFill/>
            </p:spPr>
            <p:txBody>
              <a:bodyPr wrap="none" rtlCol="0">
                <a:spAutoFit/>
              </a:bodyPr>
              <a:lstStyle/>
              <a:p>
                <a:pPr algn="ctr"/>
                <a:r>
                  <a:rPr lang="en-US" sz="1600" b="1" dirty="0">
                    <a:solidFill>
                      <a:schemeClr val="bg1"/>
                    </a:solidFill>
                    <a:latin typeface="Poppins" panose="00000500000000000000" pitchFamily="2" charset="0"/>
                    <a:cs typeface="Poppins" panose="00000500000000000000" pitchFamily="2" charset="0"/>
                  </a:rPr>
                  <a:t>06</a:t>
                </a:r>
                <a:endParaRPr lang="en-PK" sz="1600" b="1" dirty="0">
                  <a:solidFill>
                    <a:schemeClr val="bg1"/>
                  </a:solidFill>
                  <a:latin typeface="Poppins" panose="00000500000000000000" pitchFamily="2" charset="0"/>
                  <a:cs typeface="Poppins" panose="00000500000000000000" pitchFamily="2" charset="0"/>
                </a:endParaRPr>
              </a:p>
            </p:txBody>
          </p:sp>
        </p:grpSp>
      </p:grpSp>
      <p:grpSp>
        <p:nvGrpSpPr>
          <p:cNvPr id="27" name="Group 26">
            <a:extLst>
              <a:ext uri="{FF2B5EF4-FFF2-40B4-BE49-F238E27FC236}">
                <a16:creationId xmlns:a16="http://schemas.microsoft.com/office/drawing/2014/main" id="{ECD9AE46-D2B7-F736-3489-A4D9EF80CB75}"/>
              </a:ext>
            </a:extLst>
          </p:cNvPr>
          <p:cNvGrpSpPr/>
          <p:nvPr/>
        </p:nvGrpSpPr>
        <p:grpSpPr>
          <a:xfrm>
            <a:off x="7610950" y="2329420"/>
            <a:ext cx="1604488" cy="1884636"/>
            <a:chOff x="7610950" y="2329420"/>
            <a:chExt cx="1604488" cy="1884636"/>
          </a:xfrm>
        </p:grpSpPr>
        <p:sp>
          <p:nvSpPr>
            <p:cNvPr id="26" name="Rectangle 25">
              <a:extLst>
                <a:ext uri="{FF2B5EF4-FFF2-40B4-BE49-F238E27FC236}">
                  <a16:creationId xmlns:a16="http://schemas.microsoft.com/office/drawing/2014/main" id="{8BFC01C8-F2F7-BEC5-F6E9-3BF0D31818C9}"/>
                </a:ext>
              </a:extLst>
            </p:cNvPr>
            <p:cNvSpPr/>
            <p:nvPr/>
          </p:nvSpPr>
          <p:spPr>
            <a:xfrm>
              <a:off x="7610950" y="3813946"/>
              <a:ext cx="1604488" cy="400110"/>
            </a:xfrm>
            <a:prstGeom prst="rect">
              <a:avLst/>
            </a:prstGeom>
          </p:spPr>
          <p:txBody>
            <a:bodyPr wrap="square">
              <a:spAutoFit/>
            </a:bodyPr>
            <a:lstStyle/>
            <a:p>
              <a:pPr algn="ctr"/>
              <a:r>
                <a:rPr lang="en-CA" sz="1000" b="1" i="0" dirty="0">
                  <a:solidFill>
                    <a:srgbClr val="141517"/>
                  </a:solidFill>
                  <a:effectLst/>
                  <a:latin typeface="Montserrat" panose="00000500000000000000" pitchFamily="2" charset="0"/>
                </a:rPr>
                <a:t>MORE EFFECTIVE PRESENTATIONS</a:t>
              </a:r>
            </a:p>
          </p:txBody>
        </p:sp>
        <p:cxnSp>
          <p:nvCxnSpPr>
            <p:cNvPr id="34" name="Straight Connector 33">
              <a:extLst>
                <a:ext uri="{FF2B5EF4-FFF2-40B4-BE49-F238E27FC236}">
                  <a16:creationId xmlns:a16="http://schemas.microsoft.com/office/drawing/2014/main" id="{6F494B2E-44B9-8C84-D266-D9903E67F3BF}"/>
                </a:ext>
              </a:extLst>
            </p:cNvPr>
            <p:cNvCxnSpPr>
              <a:cxnSpLocks/>
              <a:stCxn id="52" idx="4"/>
            </p:cNvCxnSpPr>
            <p:nvPr/>
          </p:nvCxnSpPr>
          <p:spPr>
            <a:xfrm>
              <a:off x="8418725" y="2958987"/>
              <a:ext cx="0" cy="699023"/>
            </a:xfrm>
            <a:prstGeom prst="line">
              <a:avLst/>
            </a:prstGeom>
            <a:ln cap="rnd">
              <a:solidFill>
                <a:schemeClr val="tx1"/>
              </a:solidFill>
              <a:tailEnd type="oval"/>
            </a:ln>
          </p:spPr>
          <p:style>
            <a:lnRef idx="2">
              <a:schemeClr val="accent1"/>
            </a:lnRef>
            <a:fillRef idx="0">
              <a:schemeClr val="accent1"/>
            </a:fillRef>
            <a:effectRef idx="1">
              <a:schemeClr val="accent1"/>
            </a:effectRef>
            <a:fontRef idx="minor">
              <a:schemeClr val="tx1"/>
            </a:fontRef>
          </p:style>
        </p:cxnSp>
        <p:grpSp>
          <p:nvGrpSpPr>
            <p:cNvPr id="41" name="Group 40">
              <a:extLst>
                <a:ext uri="{FF2B5EF4-FFF2-40B4-BE49-F238E27FC236}">
                  <a16:creationId xmlns:a16="http://schemas.microsoft.com/office/drawing/2014/main" id="{67A963A4-AEC4-8F8F-C333-E30E6A390C2A}"/>
                </a:ext>
              </a:extLst>
            </p:cNvPr>
            <p:cNvGrpSpPr/>
            <p:nvPr/>
          </p:nvGrpSpPr>
          <p:grpSpPr>
            <a:xfrm>
              <a:off x="8001063" y="2329420"/>
              <a:ext cx="835325" cy="835324"/>
              <a:chOff x="7560700" y="2417910"/>
              <a:chExt cx="835325" cy="835324"/>
            </a:xfrm>
          </p:grpSpPr>
          <p:sp>
            <p:nvSpPr>
              <p:cNvPr id="51" name="Oval 50">
                <a:extLst>
                  <a:ext uri="{FF2B5EF4-FFF2-40B4-BE49-F238E27FC236}">
                    <a16:creationId xmlns:a16="http://schemas.microsoft.com/office/drawing/2014/main" id="{39E048AB-5C66-BC77-7CF9-2690F65BD765}"/>
                  </a:ext>
                </a:extLst>
              </p:cNvPr>
              <p:cNvSpPr/>
              <p:nvPr/>
            </p:nvSpPr>
            <p:spPr>
              <a:xfrm>
                <a:off x="7560700" y="2417910"/>
                <a:ext cx="835325" cy="835324"/>
              </a:xfrm>
              <a:prstGeom prst="ellipse">
                <a:avLst/>
              </a:prstGeom>
              <a:solidFill>
                <a:schemeClr val="bg1"/>
              </a:solidFill>
              <a:ln>
                <a:noFill/>
              </a:ln>
              <a:effectLst>
                <a:outerShdw blurRad="228600" dist="63500" dir="5400000" algn="ctr" rotWithShape="0">
                  <a:prstClr val="black">
                    <a:alpha val="22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b="1">
                  <a:latin typeface="Poppins" panose="00000500000000000000" pitchFamily="2" charset="0"/>
                  <a:cs typeface="Poppins" panose="00000500000000000000" pitchFamily="2" charset="0"/>
                </a:endParaRPr>
              </a:p>
            </p:txBody>
          </p:sp>
          <p:sp>
            <p:nvSpPr>
              <p:cNvPr id="52" name="Oval 51">
                <a:extLst>
                  <a:ext uri="{FF2B5EF4-FFF2-40B4-BE49-F238E27FC236}">
                    <a16:creationId xmlns:a16="http://schemas.microsoft.com/office/drawing/2014/main" id="{F9FF04CC-5ECE-82F1-68BB-5836BD3576A5}"/>
                  </a:ext>
                </a:extLst>
              </p:cNvPr>
              <p:cNvSpPr/>
              <p:nvPr/>
            </p:nvSpPr>
            <p:spPr>
              <a:xfrm>
                <a:off x="7766457" y="2623667"/>
                <a:ext cx="423810" cy="423810"/>
              </a:xfrm>
              <a:prstGeom prst="ellipse">
                <a:avLst/>
              </a:prstGeom>
              <a:solidFill>
                <a:schemeClr val="tx1">
                  <a:lumMod val="50000"/>
                  <a:lumOff val="50000"/>
                </a:schemeClr>
              </a:solidFill>
              <a:ln>
                <a:noFill/>
              </a:ln>
              <a:effectLst>
                <a:outerShdw blurRad="101600" algn="ctr" rotWithShape="0">
                  <a:prstClr val="black">
                    <a:alpha val="3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b="1">
                  <a:latin typeface="Poppins" panose="00000500000000000000" pitchFamily="2" charset="0"/>
                  <a:cs typeface="Poppins" panose="00000500000000000000" pitchFamily="2" charset="0"/>
                </a:endParaRPr>
              </a:p>
            </p:txBody>
          </p:sp>
          <p:sp>
            <p:nvSpPr>
              <p:cNvPr id="53" name="TextBox 52">
                <a:extLst>
                  <a:ext uri="{FF2B5EF4-FFF2-40B4-BE49-F238E27FC236}">
                    <a16:creationId xmlns:a16="http://schemas.microsoft.com/office/drawing/2014/main" id="{40B897C0-1B4A-F4EB-6FF3-95F461FB80B9}"/>
                  </a:ext>
                </a:extLst>
              </p:cNvPr>
              <p:cNvSpPr txBox="1"/>
              <p:nvPr/>
            </p:nvSpPr>
            <p:spPr>
              <a:xfrm>
                <a:off x="7762598" y="2683535"/>
                <a:ext cx="431528" cy="338554"/>
              </a:xfrm>
              <a:prstGeom prst="rect">
                <a:avLst/>
              </a:prstGeom>
              <a:noFill/>
            </p:spPr>
            <p:txBody>
              <a:bodyPr wrap="none" rtlCol="0">
                <a:spAutoFit/>
              </a:bodyPr>
              <a:lstStyle/>
              <a:p>
                <a:pPr algn="ctr"/>
                <a:r>
                  <a:rPr lang="en-US" sz="1600" b="1" dirty="0">
                    <a:solidFill>
                      <a:schemeClr val="bg1"/>
                    </a:solidFill>
                    <a:latin typeface="Poppins" panose="00000500000000000000" pitchFamily="2" charset="0"/>
                    <a:cs typeface="Poppins" panose="00000500000000000000" pitchFamily="2" charset="0"/>
                  </a:rPr>
                  <a:t>07</a:t>
                </a:r>
                <a:endParaRPr lang="en-PK" sz="1600" b="1" dirty="0">
                  <a:solidFill>
                    <a:schemeClr val="bg1"/>
                  </a:solidFill>
                  <a:latin typeface="Poppins" panose="00000500000000000000" pitchFamily="2" charset="0"/>
                  <a:cs typeface="Poppins" panose="00000500000000000000" pitchFamily="2" charset="0"/>
                </a:endParaRPr>
              </a:p>
            </p:txBody>
          </p:sp>
        </p:grpSp>
      </p:grpSp>
      <p:grpSp>
        <p:nvGrpSpPr>
          <p:cNvPr id="28" name="Group 27">
            <a:extLst>
              <a:ext uri="{FF2B5EF4-FFF2-40B4-BE49-F238E27FC236}">
                <a16:creationId xmlns:a16="http://schemas.microsoft.com/office/drawing/2014/main" id="{A97CAD55-2D83-2AD6-C6B5-347FC921E017}"/>
              </a:ext>
            </a:extLst>
          </p:cNvPr>
          <p:cNvGrpSpPr/>
          <p:nvPr/>
        </p:nvGrpSpPr>
        <p:grpSpPr>
          <a:xfrm>
            <a:off x="8601566" y="2329420"/>
            <a:ext cx="1843030" cy="2196903"/>
            <a:chOff x="8601566" y="2329420"/>
            <a:chExt cx="1843030" cy="2196903"/>
          </a:xfrm>
        </p:grpSpPr>
        <p:cxnSp>
          <p:nvCxnSpPr>
            <p:cNvPr id="29" name="Straight Connector 28">
              <a:extLst>
                <a:ext uri="{FF2B5EF4-FFF2-40B4-BE49-F238E27FC236}">
                  <a16:creationId xmlns:a16="http://schemas.microsoft.com/office/drawing/2014/main" id="{AD744C9D-1C7D-4154-DD34-2C439DD06D09}"/>
                </a:ext>
              </a:extLst>
            </p:cNvPr>
            <p:cNvCxnSpPr>
              <a:cxnSpLocks/>
              <a:stCxn id="49" idx="4"/>
            </p:cNvCxnSpPr>
            <p:nvPr/>
          </p:nvCxnSpPr>
          <p:spPr>
            <a:xfrm>
              <a:off x="9578970" y="2958987"/>
              <a:ext cx="0" cy="1200673"/>
            </a:xfrm>
            <a:prstGeom prst="line">
              <a:avLst/>
            </a:prstGeom>
            <a:ln cap="rnd">
              <a:solidFill>
                <a:schemeClr val="tx1"/>
              </a:solidFill>
              <a:tailEnd type="oval"/>
            </a:ln>
          </p:spPr>
          <p:style>
            <a:lnRef idx="2">
              <a:schemeClr val="accent1"/>
            </a:lnRef>
            <a:fillRef idx="0">
              <a:schemeClr val="accent1"/>
            </a:fillRef>
            <a:effectRef idx="1">
              <a:schemeClr val="accent1"/>
            </a:effectRef>
            <a:fontRef idx="minor">
              <a:schemeClr val="tx1"/>
            </a:fontRef>
          </p:style>
        </p:cxnSp>
        <p:sp>
          <p:nvSpPr>
            <p:cNvPr id="30" name="Rectangle 29">
              <a:extLst>
                <a:ext uri="{FF2B5EF4-FFF2-40B4-BE49-F238E27FC236}">
                  <a16:creationId xmlns:a16="http://schemas.microsoft.com/office/drawing/2014/main" id="{D3262392-D27D-F0AE-418D-6614F0869113}"/>
                </a:ext>
              </a:extLst>
            </p:cNvPr>
            <p:cNvSpPr/>
            <p:nvPr/>
          </p:nvSpPr>
          <p:spPr>
            <a:xfrm>
              <a:off x="8601566" y="4280102"/>
              <a:ext cx="1843030" cy="246221"/>
            </a:xfrm>
            <a:prstGeom prst="rect">
              <a:avLst/>
            </a:prstGeom>
          </p:spPr>
          <p:txBody>
            <a:bodyPr wrap="square">
              <a:spAutoFit/>
            </a:bodyPr>
            <a:lstStyle/>
            <a:p>
              <a:pPr algn="ctr"/>
              <a:r>
                <a:rPr lang="en-CA" sz="1000" b="1" i="0" dirty="0">
                  <a:solidFill>
                    <a:srgbClr val="141517"/>
                  </a:solidFill>
                  <a:effectLst/>
                  <a:latin typeface="Montserrat" panose="00000500000000000000" pitchFamily="2" charset="0"/>
                </a:rPr>
                <a:t>FINANCIAL BENEFITS</a:t>
              </a:r>
            </a:p>
          </p:txBody>
        </p:sp>
        <p:grpSp>
          <p:nvGrpSpPr>
            <p:cNvPr id="42" name="Group 41">
              <a:extLst>
                <a:ext uri="{FF2B5EF4-FFF2-40B4-BE49-F238E27FC236}">
                  <a16:creationId xmlns:a16="http://schemas.microsoft.com/office/drawing/2014/main" id="{FD7081FA-6B45-B84F-4E6E-D1B09203EB10}"/>
                </a:ext>
              </a:extLst>
            </p:cNvPr>
            <p:cNvGrpSpPr/>
            <p:nvPr/>
          </p:nvGrpSpPr>
          <p:grpSpPr>
            <a:xfrm>
              <a:off x="9161308" y="2329420"/>
              <a:ext cx="835325" cy="835324"/>
              <a:chOff x="8504431" y="2417910"/>
              <a:chExt cx="835325" cy="835324"/>
            </a:xfrm>
          </p:grpSpPr>
          <p:sp>
            <p:nvSpPr>
              <p:cNvPr id="48" name="Oval 47">
                <a:extLst>
                  <a:ext uri="{FF2B5EF4-FFF2-40B4-BE49-F238E27FC236}">
                    <a16:creationId xmlns:a16="http://schemas.microsoft.com/office/drawing/2014/main" id="{7D5390B5-A6C8-03D6-E591-3C27923670FC}"/>
                  </a:ext>
                </a:extLst>
              </p:cNvPr>
              <p:cNvSpPr/>
              <p:nvPr/>
            </p:nvSpPr>
            <p:spPr>
              <a:xfrm>
                <a:off x="8504431" y="2417910"/>
                <a:ext cx="835325" cy="835324"/>
              </a:xfrm>
              <a:prstGeom prst="ellipse">
                <a:avLst/>
              </a:prstGeom>
              <a:solidFill>
                <a:schemeClr val="bg1"/>
              </a:solidFill>
              <a:ln>
                <a:noFill/>
              </a:ln>
              <a:effectLst>
                <a:outerShdw blurRad="228600" dist="63500" dir="5400000" algn="ctr" rotWithShape="0">
                  <a:prstClr val="black">
                    <a:alpha val="22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b="1">
                  <a:latin typeface="Poppins" panose="00000500000000000000" pitchFamily="2" charset="0"/>
                  <a:cs typeface="Poppins" panose="00000500000000000000" pitchFamily="2" charset="0"/>
                </a:endParaRPr>
              </a:p>
            </p:txBody>
          </p:sp>
          <p:sp>
            <p:nvSpPr>
              <p:cNvPr id="49" name="Oval 48">
                <a:extLst>
                  <a:ext uri="{FF2B5EF4-FFF2-40B4-BE49-F238E27FC236}">
                    <a16:creationId xmlns:a16="http://schemas.microsoft.com/office/drawing/2014/main" id="{F4134C70-28AF-68A8-8688-C55801492464}"/>
                  </a:ext>
                </a:extLst>
              </p:cNvPr>
              <p:cNvSpPr/>
              <p:nvPr/>
            </p:nvSpPr>
            <p:spPr>
              <a:xfrm>
                <a:off x="8710188" y="2623667"/>
                <a:ext cx="423810" cy="423810"/>
              </a:xfrm>
              <a:prstGeom prst="ellipse">
                <a:avLst/>
              </a:prstGeom>
              <a:solidFill>
                <a:schemeClr val="tx1">
                  <a:lumMod val="50000"/>
                  <a:lumOff val="50000"/>
                </a:schemeClr>
              </a:solidFill>
              <a:ln>
                <a:noFill/>
              </a:ln>
              <a:effectLst>
                <a:outerShdw blurRad="101600" algn="ctr" rotWithShape="0">
                  <a:prstClr val="black">
                    <a:alpha val="3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b="1">
                  <a:latin typeface="Poppins" panose="00000500000000000000" pitchFamily="2" charset="0"/>
                  <a:cs typeface="Poppins" panose="00000500000000000000" pitchFamily="2" charset="0"/>
                </a:endParaRPr>
              </a:p>
            </p:txBody>
          </p:sp>
          <p:sp>
            <p:nvSpPr>
              <p:cNvPr id="50" name="TextBox 49">
                <a:extLst>
                  <a:ext uri="{FF2B5EF4-FFF2-40B4-BE49-F238E27FC236}">
                    <a16:creationId xmlns:a16="http://schemas.microsoft.com/office/drawing/2014/main" id="{E02C41BC-644C-7B9A-53FB-939321E2727B}"/>
                  </a:ext>
                </a:extLst>
              </p:cNvPr>
              <p:cNvSpPr txBox="1"/>
              <p:nvPr/>
            </p:nvSpPr>
            <p:spPr>
              <a:xfrm>
                <a:off x="8698314" y="2683535"/>
                <a:ext cx="447558" cy="338554"/>
              </a:xfrm>
              <a:prstGeom prst="rect">
                <a:avLst/>
              </a:prstGeom>
              <a:noFill/>
            </p:spPr>
            <p:txBody>
              <a:bodyPr wrap="none" rtlCol="0">
                <a:spAutoFit/>
              </a:bodyPr>
              <a:lstStyle/>
              <a:p>
                <a:pPr algn="ctr"/>
                <a:r>
                  <a:rPr lang="en-US" sz="1600" b="1" dirty="0">
                    <a:solidFill>
                      <a:schemeClr val="bg1"/>
                    </a:solidFill>
                    <a:latin typeface="Poppins" panose="00000500000000000000" pitchFamily="2" charset="0"/>
                    <a:cs typeface="Poppins" panose="00000500000000000000" pitchFamily="2" charset="0"/>
                  </a:rPr>
                  <a:t>08</a:t>
                </a:r>
                <a:endParaRPr lang="en-PK" sz="1600" b="1" dirty="0">
                  <a:solidFill>
                    <a:schemeClr val="bg1"/>
                  </a:solidFill>
                  <a:latin typeface="Poppins" panose="00000500000000000000" pitchFamily="2" charset="0"/>
                  <a:cs typeface="Poppins" panose="00000500000000000000" pitchFamily="2" charset="0"/>
                </a:endParaRPr>
              </a:p>
            </p:txBody>
          </p:sp>
        </p:grpSp>
      </p:grpSp>
      <p:grpSp>
        <p:nvGrpSpPr>
          <p:cNvPr id="55" name="Group 54">
            <a:extLst>
              <a:ext uri="{FF2B5EF4-FFF2-40B4-BE49-F238E27FC236}">
                <a16:creationId xmlns:a16="http://schemas.microsoft.com/office/drawing/2014/main" id="{98E13396-C636-DA4C-7B5B-3FD540D4636A}"/>
              </a:ext>
            </a:extLst>
          </p:cNvPr>
          <p:cNvGrpSpPr/>
          <p:nvPr/>
        </p:nvGrpSpPr>
        <p:grpSpPr>
          <a:xfrm>
            <a:off x="9878433" y="2329420"/>
            <a:ext cx="1791926" cy="2705012"/>
            <a:chOff x="9878433" y="2329420"/>
            <a:chExt cx="1791926" cy="2705012"/>
          </a:xfrm>
        </p:grpSpPr>
        <p:cxnSp>
          <p:nvCxnSpPr>
            <p:cNvPr id="31" name="Straight Connector 30">
              <a:extLst>
                <a:ext uri="{FF2B5EF4-FFF2-40B4-BE49-F238E27FC236}">
                  <a16:creationId xmlns:a16="http://schemas.microsoft.com/office/drawing/2014/main" id="{69A9303A-A403-07E2-96F3-FD46E9591AEA}"/>
                </a:ext>
              </a:extLst>
            </p:cNvPr>
            <p:cNvCxnSpPr>
              <a:cxnSpLocks/>
              <a:stCxn id="46" idx="4"/>
            </p:cNvCxnSpPr>
            <p:nvPr/>
          </p:nvCxnSpPr>
          <p:spPr>
            <a:xfrm>
              <a:off x="10739211" y="2958987"/>
              <a:ext cx="0" cy="1627301"/>
            </a:xfrm>
            <a:prstGeom prst="line">
              <a:avLst/>
            </a:prstGeom>
            <a:ln cap="rnd">
              <a:solidFill>
                <a:schemeClr val="tx1"/>
              </a:solidFill>
              <a:tailEnd type="oval"/>
            </a:ln>
          </p:spPr>
          <p:style>
            <a:lnRef idx="2">
              <a:schemeClr val="accent1"/>
            </a:lnRef>
            <a:fillRef idx="0">
              <a:schemeClr val="accent1"/>
            </a:fillRef>
            <a:effectRef idx="1">
              <a:schemeClr val="accent1"/>
            </a:effectRef>
            <a:fontRef idx="minor">
              <a:schemeClr val="tx1"/>
            </a:fontRef>
          </p:style>
        </p:cxnSp>
        <p:grpSp>
          <p:nvGrpSpPr>
            <p:cNvPr id="43" name="Group 42">
              <a:extLst>
                <a:ext uri="{FF2B5EF4-FFF2-40B4-BE49-F238E27FC236}">
                  <a16:creationId xmlns:a16="http://schemas.microsoft.com/office/drawing/2014/main" id="{5B71065A-F87F-150C-D5EA-BFA082D38870}"/>
                </a:ext>
              </a:extLst>
            </p:cNvPr>
            <p:cNvGrpSpPr/>
            <p:nvPr/>
          </p:nvGrpSpPr>
          <p:grpSpPr>
            <a:xfrm>
              <a:off x="10321549" y="2329420"/>
              <a:ext cx="835325" cy="835324"/>
              <a:chOff x="9451675" y="2417910"/>
              <a:chExt cx="835325" cy="835324"/>
            </a:xfrm>
          </p:grpSpPr>
          <p:sp>
            <p:nvSpPr>
              <p:cNvPr id="45" name="Oval 44">
                <a:extLst>
                  <a:ext uri="{FF2B5EF4-FFF2-40B4-BE49-F238E27FC236}">
                    <a16:creationId xmlns:a16="http://schemas.microsoft.com/office/drawing/2014/main" id="{0E8F8CEC-A110-0844-1795-0FEF3FD84CF0}"/>
                  </a:ext>
                </a:extLst>
              </p:cNvPr>
              <p:cNvSpPr/>
              <p:nvPr/>
            </p:nvSpPr>
            <p:spPr>
              <a:xfrm>
                <a:off x="9451675" y="2417910"/>
                <a:ext cx="835325" cy="835324"/>
              </a:xfrm>
              <a:prstGeom prst="ellipse">
                <a:avLst/>
              </a:prstGeom>
              <a:solidFill>
                <a:schemeClr val="bg1"/>
              </a:solidFill>
              <a:ln>
                <a:noFill/>
              </a:ln>
              <a:effectLst>
                <a:outerShdw blurRad="228600" dist="63500" dir="5400000" algn="ctr" rotWithShape="0">
                  <a:prstClr val="black">
                    <a:alpha val="22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b="1">
                  <a:latin typeface="Poppins" panose="00000500000000000000" pitchFamily="2" charset="0"/>
                  <a:cs typeface="Poppins" panose="00000500000000000000" pitchFamily="2" charset="0"/>
                </a:endParaRPr>
              </a:p>
            </p:txBody>
          </p:sp>
          <p:sp>
            <p:nvSpPr>
              <p:cNvPr id="46" name="Oval 45">
                <a:extLst>
                  <a:ext uri="{FF2B5EF4-FFF2-40B4-BE49-F238E27FC236}">
                    <a16:creationId xmlns:a16="http://schemas.microsoft.com/office/drawing/2014/main" id="{013C7069-4418-A6F2-47D3-7FD59F14BF51}"/>
                  </a:ext>
                </a:extLst>
              </p:cNvPr>
              <p:cNvSpPr/>
              <p:nvPr/>
            </p:nvSpPr>
            <p:spPr>
              <a:xfrm>
                <a:off x="9657432" y="2623667"/>
                <a:ext cx="423810" cy="423810"/>
              </a:xfrm>
              <a:prstGeom prst="ellipse">
                <a:avLst/>
              </a:prstGeom>
              <a:solidFill>
                <a:schemeClr val="tx1">
                  <a:lumMod val="50000"/>
                  <a:lumOff val="50000"/>
                </a:schemeClr>
              </a:solidFill>
              <a:ln>
                <a:noFill/>
              </a:ln>
              <a:effectLst>
                <a:outerShdw blurRad="101600" algn="ctr" rotWithShape="0">
                  <a:prstClr val="black">
                    <a:alpha val="3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b="1">
                  <a:latin typeface="Poppins" panose="00000500000000000000" pitchFamily="2" charset="0"/>
                  <a:cs typeface="Poppins" panose="00000500000000000000" pitchFamily="2" charset="0"/>
                </a:endParaRPr>
              </a:p>
            </p:txBody>
          </p:sp>
          <p:sp>
            <p:nvSpPr>
              <p:cNvPr id="47" name="TextBox 46">
                <a:extLst>
                  <a:ext uri="{FF2B5EF4-FFF2-40B4-BE49-F238E27FC236}">
                    <a16:creationId xmlns:a16="http://schemas.microsoft.com/office/drawing/2014/main" id="{D2944C7F-0C39-CCBA-8E03-D3DA2AAD2801}"/>
                  </a:ext>
                </a:extLst>
              </p:cNvPr>
              <p:cNvSpPr txBox="1"/>
              <p:nvPr/>
            </p:nvSpPr>
            <p:spPr>
              <a:xfrm>
                <a:off x="9646359" y="2683535"/>
                <a:ext cx="445955" cy="338554"/>
              </a:xfrm>
              <a:prstGeom prst="rect">
                <a:avLst/>
              </a:prstGeom>
              <a:noFill/>
            </p:spPr>
            <p:txBody>
              <a:bodyPr wrap="none" rtlCol="0">
                <a:spAutoFit/>
              </a:bodyPr>
              <a:lstStyle/>
              <a:p>
                <a:pPr algn="ctr"/>
                <a:r>
                  <a:rPr lang="en-US" sz="1600" b="1" dirty="0">
                    <a:solidFill>
                      <a:schemeClr val="bg1"/>
                    </a:solidFill>
                    <a:latin typeface="Poppins" panose="00000500000000000000" pitchFamily="2" charset="0"/>
                    <a:cs typeface="Poppins" panose="00000500000000000000" pitchFamily="2" charset="0"/>
                  </a:rPr>
                  <a:t>09</a:t>
                </a:r>
                <a:endParaRPr lang="en-PK" sz="1600" b="1" dirty="0">
                  <a:solidFill>
                    <a:schemeClr val="bg1"/>
                  </a:solidFill>
                  <a:latin typeface="Poppins" panose="00000500000000000000" pitchFamily="2" charset="0"/>
                  <a:cs typeface="Poppins" panose="00000500000000000000" pitchFamily="2" charset="0"/>
                </a:endParaRPr>
              </a:p>
            </p:txBody>
          </p:sp>
        </p:grpSp>
        <p:sp>
          <p:nvSpPr>
            <p:cNvPr id="44" name="Rectangle 43">
              <a:extLst>
                <a:ext uri="{FF2B5EF4-FFF2-40B4-BE49-F238E27FC236}">
                  <a16:creationId xmlns:a16="http://schemas.microsoft.com/office/drawing/2014/main" id="{C97CE404-A6B9-D9FC-F83E-26CBFCB7766E}"/>
                </a:ext>
              </a:extLst>
            </p:cNvPr>
            <p:cNvSpPr/>
            <p:nvPr/>
          </p:nvSpPr>
          <p:spPr>
            <a:xfrm>
              <a:off x="9878433" y="4788211"/>
              <a:ext cx="1791926" cy="246221"/>
            </a:xfrm>
            <a:prstGeom prst="rect">
              <a:avLst/>
            </a:prstGeom>
          </p:spPr>
          <p:txBody>
            <a:bodyPr wrap="square">
              <a:spAutoFit/>
            </a:bodyPr>
            <a:lstStyle/>
            <a:p>
              <a:pPr algn="ctr">
                <a:spcBef>
                  <a:spcPts val="300"/>
                </a:spcBef>
                <a:spcAft>
                  <a:spcPts val="300"/>
                </a:spcAft>
              </a:pPr>
              <a:r>
                <a:rPr lang="en-US" sz="1000" b="1" dirty="0">
                  <a:latin typeface="Poppins" panose="00000500000000000000" pitchFamily="2" charset="0"/>
                  <a:cs typeface="Poppins" panose="00000500000000000000" pitchFamily="2" charset="0"/>
                </a:rPr>
                <a:t>IMPRESSIVE</a:t>
              </a:r>
            </a:p>
          </p:txBody>
        </p:sp>
      </p:grpSp>
      <p:sp>
        <p:nvSpPr>
          <p:cNvPr id="78" name="Rectangle 77">
            <a:extLst>
              <a:ext uri="{FF2B5EF4-FFF2-40B4-BE49-F238E27FC236}">
                <a16:creationId xmlns:a16="http://schemas.microsoft.com/office/drawing/2014/main" id="{F5265A0B-9951-33EF-5171-F524A1041833}"/>
              </a:ext>
            </a:extLst>
          </p:cNvPr>
          <p:cNvSpPr/>
          <p:nvPr/>
        </p:nvSpPr>
        <p:spPr>
          <a:xfrm>
            <a:off x="0" y="0"/>
            <a:ext cx="933307" cy="933306"/>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200"/>
          </a:p>
        </p:txBody>
      </p:sp>
      <p:pic>
        <p:nvPicPr>
          <p:cNvPr id="81" name="Picture 80">
            <a:extLst>
              <a:ext uri="{FF2B5EF4-FFF2-40B4-BE49-F238E27FC236}">
                <a16:creationId xmlns:a16="http://schemas.microsoft.com/office/drawing/2014/main" id="{0A0ABCF3-88E5-2C10-8459-CBB1190834DF}"/>
              </a:ext>
            </a:extLst>
          </p:cNvPr>
          <p:cNvPicPr>
            <a:picLocks noChangeAspect="1"/>
          </p:cNvPicPr>
          <p:nvPr/>
        </p:nvPicPr>
        <p:blipFill rotWithShape="1">
          <a:blip r:embed="rId2">
            <a:duotone>
              <a:prstClr val="black"/>
              <a:srgbClr val="5A5A5A">
                <a:tint val="45000"/>
                <a:satMod val="400000"/>
              </a:srgbClr>
            </a:duotone>
          </a:blip>
          <a:srcRect l="19472" r="19763" b="16966"/>
          <a:stretch/>
        </p:blipFill>
        <p:spPr>
          <a:xfrm>
            <a:off x="126198" y="274217"/>
            <a:ext cx="625393" cy="394242"/>
          </a:xfrm>
          <a:prstGeom prst="rect">
            <a:avLst/>
          </a:prstGeom>
        </p:spPr>
      </p:pic>
      <p:sp>
        <p:nvSpPr>
          <p:cNvPr id="85" name="Title 2">
            <a:extLst>
              <a:ext uri="{FF2B5EF4-FFF2-40B4-BE49-F238E27FC236}">
                <a16:creationId xmlns:a16="http://schemas.microsoft.com/office/drawing/2014/main" id="{52E7A7AF-F505-5A71-69F2-760CBDB44FA5}"/>
              </a:ext>
            </a:extLst>
          </p:cNvPr>
          <p:cNvSpPr txBox="1">
            <a:spLocks/>
          </p:cNvSpPr>
          <p:nvPr/>
        </p:nvSpPr>
        <p:spPr>
          <a:xfrm>
            <a:off x="1868131" y="672499"/>
            <a:ext cx="8455740" cy="1176603"/>
          </a:xfrm>
        </p:spPr>
        <p:txBody>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600" b="0" i="0" u="none" strike="noStrike" kern="1200" cap="none" spc="0" normalizeH="0" baseline="0" noProof="0" dirty="0">
                <a:ln>
                  <a:noFill/>
                </a:ln>
                <a:solidFill>
                  <a:srgbClr val="000000"/>
                </a:solidFill>
                <a:effectLst/>
                <a:uLnTx/>
                <a:uFillTx/>
                <a:latin typeface="Poppins Medium"/>
                <a:ea typeface="+mj-ea"/>
                <a:cs typeface="+mj-cs"/>
              </a:rPr>
              <a:t>How Business Can Benefit From </a:t>
            </a:r>
          </a:p>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600" b="0" i="0" u="none" strike="noStrike" kern="1200" cap="none" spc="0" normalizeH="0" baseline="0" noProof="0" dirty="0">
                <a:ln>
                  <a:noFill/>
                </a:ln>
                <a:solidFill>
                  <a:srgbClr val="000000"/>
                </a:solidFill>
                <a:effectLst/>
                <a:uLnTx/>
                <a:uFillTx/>
                <a:latin typeface="Poppins Medium"/>
                <a:ea typeface="+mj-ea"/>
                <a:cs typeface="+mj-cs"/>
              </a:rPr>
              <a:t>3D </a:t>
            </a:r>
            <a:r>
              <a:rPr kumimoji="0" lang="en-US" sz="3600" b="0" i="0" u="none" strike="noStrike" kern="1200" cap="none" spc="0" normalizeH="0" baseline="0" noProof="0" dirty="0" err="1">
                <a:ln>
                  <a:noFill/>
                </a:ln>
                <a:solidFill>
                  <a:srgbClr val="000000"/>
                </a:solidFill>
                <a:effectLst/>
                <a:uLnTx/>
                <a:uFillTx/>
                <a:latin typeface="Poppins Medium"/>
                <a:ea typeface="+mj-ea"/>
                <a:cs typeface="+mj-cs"/>
              </a:rPr>
              <a:t>Vizualization</a:t>
            </a:r>
            <a:endParaRPr kumimoji="0" lang="en-US" sz="3600" b="0" i="0" u="none" strike="noStrike" kern="1200" cap="none" spc="0" normalizeH="0" baseline="0" noProof="0" dirty="0">
              <a:ln>
                <a:noFill/>
              </a:ln>
              <a:solidFill>
                <a:srgbClr val="000000"/>
              </a:solidFill>
              <a:effectLst/>
              <a:uLnTx/>
              <a:uFillTx/>
              <a:latin typeface="Poppins Medium"/>
              <a:ea typeface="+mj-ea"/>
              <a:cs typeface="+mj-cs"/>
            </a:endParaRPr>
          </a:p>
        </p:txBody>
      </p:sp>
    </p:spTree>
    <p:extLst>
      <p:ext uri="{BB962C8B-B14F-4D97-AF65-F5344CB8AC3E}">
        <p14:creationId xmlns:p14="http://schemas.microsoft.com/office/powerpoint/2010/main" val="20152162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85"/>
                                        </p:tgtEl>
                                        <p:attrNameLst>
                                          <p:attrName>style.visibility</p:attrName>
                                        </p:attrNameLst>
                                      </p:cBhvr>
                                      <p:to>
                                        <p:strVal val="visible"/>
                                      </p:to>
                                    </p:set>
                                    <p:anim calcmode="lin" valueType="num">
                                      <p:cBhvr additive="base">
                                        <p:cTn id="7" dur="750" fill="hold"/>
                                        <p:tgtEl>
                                          <p:spTgt spid="85"/>
                                        </p:tgtEl>
                                        <p:attrNameLst>
                                          <p:attrName>ppt_x</p:attrName>
                                        </p:attrNameLst>
                                      </p:cBhvr>
                                      <p:tavLst>
                                        <p:tav tm="0">
                                          <p:val>
                                            <p:strVal val="#ppt_x"/>
                                          </p:val>
                                        </p:tav>
                                        <p:tav tm="100000">
                                          <p:val>
                                            <p:strVal val="#ppt_x"/>
                                          </p:val>
                                        </p:tav>
                                      </p:tavLst>
                                    </p:anim>
                                    <p:anim calcmode="lin" valueType="num">
                                      <p:cBhvr additive="base">
                                        <p:cTn id="8" dur="750" fill="hold"/>
                                        <p:tgtEl>
                                          <p:spTgt spid="85"/>
                                        </p:tgtEl>
                                        <p:attrNameLst>
                                          <p:attrName>ppt_y</p:attrName>
                                        </p:attrNameLst>
                                      </p:cBhvr>
                                      <p:tavLst>
                                        <p:tav tm="0">
                                          <p:val>
                                            <p:strVal val="0-#ppt_h/2"/>
                                          </p:val>
                                        </p:tav>
                                        <p:tav tm="100000">
                                          <p:val>
                                            <p:strVal val="#ppt_y"/>
                                          </p:val>
                                        </p:tav>
                                      </p:tavLst>
                                    </p:anim>
                                  </p:childTnLst>
                                </p:cTn>
                              </p:par>
                              <p:par>
                                <p:cTn id="9" presetID="37" presetClass="entr" presetSubtype="0" fill="hold" nodeType="withEffect">
                                  <p:stCondLst>
                                    <p:cond delay="25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750"/>
                                        <p:tgtEl>
                                          <p:spTgt spid="11"/>
                                        </p:tgtEl>
                                      </p:cBhvr>
                                    </p:animEffect>
                                    <p:anim calcmode="lin" valueType="num">
                                      <p:cBhvr>
                                        <p:cTn id="12" dur="750" fill="hold"/>
                                        <p:tgtEl>
                                          <p:spTgt spid="11"/>
                                        </p:tgtEl>
                                        <p:attrNameLst>
                                          <p:attrName>ppt_x</p:attrName>
                                        </p:attrNameLst>
                                      </p:cBhvr>
                                      <p:tavLst>
                                        <p:tav tm="0">
                                          <p:val>
                                            <p:strVal val="#ppt_x"/>
                                          </p:val>
                                        </p:tav>
                                        <p:tav tm="100000">
                                          <p:val>
                                            <p:strVal val="#ppt_x"/>
                                          </p:val>
                                        </p:tav>
                                      </p:tavLst>
                                    </p:anim>
                                    <p:anim calcmode="lin" valueType="num">
                                      <p:cBhvr>
                                        <p:cTn id="13" dur="675" decel="100000" fill="hold"/>
                                        <p:tgtEl>
                                          <p:spTgt spid="11"/>
                                        </p:tgtEl>
                                        <p:attrNameLst>
                                          <p:attrName>ppt_y</p:attrName>
                                        </p:attrNameLst>
                                      </p:cBhvr>
                                      <p:tavLst>
                                        <p:tav tm="0">
                                          <p:val>
                                            <p:strVal val="#ppt_y+1"/>
                                          </p:val>
                                        </p:tav>
                                        <p:tav tm="100000">
                                          <p:val>
                                            <p:strVal val="#ppt_y-.03"/>
                                          </p:val>
                                        </p:tav>
                                      </p:tavLst>
                                    </p:anim>
                                    <p:anim calcmode="lin" valueType="num">
                                      <p:cBhvr>
                                        <p:cTn id="14" dur="75" accel="100000" fill="hold">
                                          <p:stCondLst>
                                            <p:cond delay="675"/>
                                          </p:stCondLst>
                                        </p:cTn>
                                        <p:tgtEl>
                                          <p:spTgt spid="11"/>
                                        </p:tgtEl>
                                        <p:attrNameLst>
                                          <p:attrName>ppt_y</p:attrName>
                                        </p:attrNameLst>
                                      </p:cBhvr>
                                      <p:tavLst>
                                        <p:tav tm="0">
                                          <p:val>
                                            <p:strVal val="#ppt_y-.03"/>
                                          </p:val>
                                        </p:tav>
                                        <p:tav tm="100000">
                                          <p:val>
                                            <p:strVal val="#ppt_y"/>
                                          </p:val>
                                        </p:tav>
                                      </p:tavLst>
                                    </p:anim>
                                  </p:childTnLst>
                                </p:cTn>
                              </p:par>
                              <p:par>
                                <p:cTn id="15" presetID="37" presetClass="entr" presetSubtype="0" fill="hold" nodeType="withEffect">
                                  <p:stCondLst>
                                    <p:cond delay="50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750"/>
                                        <p:tgtEl>
                                          <p:spTgt spid="16"/>
                                        </p:tgtEl>
                                      </p:cBhvr>
                                    </p:animEffect>
                                    <p:anim calcmode="lin" valueType="num">
                                      <p:cBhvr>
                                        <p:cTn id="18" dur="750" fill="hold"/>
                                        <p:tgtEl>
                                          <p:spTgt spid="16"/>
                                        </p:tgtEl>
                                        <p:attrNameLst>
                                          <p:attrName>ppt_x</p:attrName>
                                        </p:attrNameLst>
                                      </p:cBhvr>
                                      <p:tavLst>
                                        <p:tav tm="0">
                                          <p:val>
                                            <p:strVal val="#ppt_x"/>
                                          </p:val>
                                        </p:tav>
                                        <p:tav tm="100000">
                                          <p:val>
                                            <p:strVal val="#ppt_x"/>
                                          </p:val>
                                        </p:tav>
                                      </p:tavLst>
                                    </p:anim>
                                    <p:anim calcmode="lin" valueType="num">
                                      <p:cBhvr>
                                        <p:cTn id="19" dur="675" decel="100000" fill="hold"/>
                                        <p:tgtEl>
                                          <p:spTgt spid="16"/>
                                        </p:tgtEl>
                                        <p:attrNameLst>
                                          <p:attrName>ppt_y</p:attrName>
                                        </p:attrNameLst>
                                      </p:cBhvr>
                                      <p:tavLst>
                                        <p:tav tm="0">
                                          <p:val>
                                            <p:strVal val="#ppt_y+1"/>
                                          </p:val>
                                        </p:tav>
                                        <p:tav tm="100000">
                                          <p:val>
                                            <p:strVal val="#ppt_y-.03"/>
                                          </p:val>
                                        </p:tav>
                                      </p:tavLst>
                                    </p:anim>
                                    <p:anim calcmode="lin" valueType="num">
                                      <p:cBhvr>
                                        <p:cTn id="20" dur="75" accel="100000" fill="hold">
                                          <p:stCondLst>
                                            <p:cond delay="675"/>
                                          </p:stCondLst>
                                        </p:cTn>
                                        <p:tgtEl>
                                          <p:spTgt spid="16"/>
                                        </p:tgtEl>
                                        <p:attrNameLst>
                                          <p:attrName>ppt_y</p:attrName>
                                        </p:attrNameLst>
                                      </p:cBhvr>
                                      <p:tavLst>
                                        <p:tav tm="0">
                                          <p:val>
                                            <p:strVal val="#ppt_y-.03"/>
                                          </p:val>
                                        </p:tav>
                                        <p:tav tm="100000">
                                          <p:val>
                                            <p:strVal val="#ppt_y"/>
                                          </p:val>
                                        </p:tav>
                                      </p:tavLst>
                                    </p:anim>
                                  </p:childTnLst>
                                </p:cTn>
                              </p:par>
                              <p:par>
                                <p:cTn id="21" presetID="37" presetClass="entr" presetSubtype="0" fill="hold" nodeType="withEffect">
                                  <p:stCondLst>
                                    <p:cond delay="750"/>
                                  </p:stCondLst>
                                  <p:childTnLst>
                                    <p:set>
                                      <p:cBhvr>
                                        <p:cTn id="22" dur="1" fill="hold">
                                          <p:stCondLst>
                                            <p:cond delay="0"/>
                                          </p:stCondLst>
                                        </p:cTn>
                                        <p:tgtEl>
                                          <p:spTgt spid="17"/>
                                        </p:tgtEl>
                                        <p:attrNameLst>
                                          <p:attrName>style.visibility</p:attrName>
                                        </p:attrNameLst>
                                      </p:cBhvr>
                                      <p:to>
                                        <p:strVal val="visible"/>
                                      </p:to>
                                    </p:set>
                                    <p:animEffect transition="in" filter="fade">
                                      <p:cBhvr>
                                        <p:cTn id="23" dur="750"/>
                                        <p:tgtEl>
                                          <p:spTgt spid="17"/>
                                        </p:tgtEl>
                                      </p:cBhvr>
                                    </p:animEffect>
                                    <p:anim calcmode="lin" valueType="num">
                                      <p:cBhvr>
                                        <p:cTn id="24" dur="750" fill="hold"/>
                                        <p:tgtEl>
                                          <p:spTgt spid="17"/>
                                        </p:tgtEl>
                                        <p:attrNameLst>
                                          <p:attrName>ppt_x</p:attrName>
                                        </p:attrNameLst>
                                      </p:cBhvr>
                                      <p:tavLst>
                                        <p:tav tm="0">
                                          <p:val>
                                            <p:strVal val="#ppt_x"/>
                                          </p:val>
                                        </p:tav>
                                        <p:tav tm="100000">
                                          <p:val>
                                            <p:strVal val="#ppt_x"/>
                                          </p:val>
                                        </p:tav>
                                      </p:tavLst>
                                    </p:anim>
                                    <p:anim calcmode="lin" valueType="num">
                                      <p:cBhvr>
                                        <p:cTn id="25" dur="675" decel="100000" fill="hold"/>
                                        <p:tgtEl>
                                          <p:spTgt spid="17"/>
                                        </p:tgtEl>
                                        <p:attrNameLst>
                                          <p:attrName>ppt_y</p:attrName>
                                        </p:attrNameLst>
                                      </p:cBhvr>
                                      <p:tavLst>
                                        <p:tav tm="0">
                                          <p:val>
                                            <p:strVal val="#ppt_y+1"/>
                                          </p:val>
                                        </p:tav>
                                        <p:tav tm="100000">
                                          <p:val>
                                            <p:strVal val="#ppt_y-.03"/>
                                          </p:val>
                                        </p:tav>
                                      </p:tavLst>
                                    </p:anim>
                                    <p:anim calcmode="lin" valueType="num">
                                      <p:cBhvr>
                                        <p:cTn id="26" dur="75" accel="100000" fill="hold">
                                          <p:stCondLst>
                                            <p:cond delay="675"/>
                                          </p:stCondLst>
                                        </p:cTn>
                                        <p:tgtEl>
                                          <p:spTgt spid="17"/>
                                        </p:tgtEl>
                                        <p:attrNameLst>
                                          <p:attrName>ppt_y</p:attrName>
                                        </p:attrNameLst>
                                      </p:cBhvr>
                                      <p:tavLst>
                                        <p:tav tm="0">
                                          <p:val>
                                            <p:strVal val="#ppt_y-.03"/>
                                          </p:val>
                                        </p:tav>
                                        <p:tav tm="100000">
                                          <p:val>
                                            <p:strVal val="#ppt_y"/>
                                          </p:val>
                                        </p:tav>
                                      </p:tavLst>
                                    </p:anim>
                                  </p:childTnLst>
                                </p:cTn>
                              </p:par>
                              <p:par>
                                <p:cTn id="27" presetID="37" presetClass="entr" presetSubtype="0" fill="hold" nodeType="withEffect">
                                  <p:stCondLst>
                                    <p:cond delay="1000"/>
                                  </p:stCondLst>
                                  <p:childTnLst>
                                    <p:set>
                                      <p:cBhvr>
                                        <p:cTn id="28" dur="1" fill="hold">
                                          <p:stCondLst>
                                            <p:cond delay="0"/>
                                          </p:stCondLst>
                                        </p:cTn>
                                        <p:tgtEl>
                                          <p:spTgt spid="19"/>
                                        </p:tgtEl>
                                        <p:attrNameLst>
                                          <p:attrName>style.visibility</p:attrName>
                                        </p:attrNameLst>
                                      </p:cBhvr>
                                      <p:to>
                                        <p:strVal val="visible"/>
                                      </p:to>
                                    </p:set>
                                    <p:animEffect transition="in" filter="fade">
                                      <p:cBhvr>
                                        <p:cTn id="29" dur="750"/>
                                        <p:tgtEl>
                                          <p:spTgt spid="19"/>
                                        </p:tgtEl>
                                      </p:cBhvr>
                                    </p:animEffect>
                                    <p:anim calcmode="lin" valueType="num">
                                      <p:cBhvr>
                                        <p:cTn id="30" dur="750" fill="hold"/>
                                        <p:tgtEl>
                                          <p:spTgt spid="19"/>
                                        </p:tgtEl>
                                        <p:attrNameLst>
                                          <p:attrName>ppt_x</p:attrName>
                                        </p:attrNameLst>
                                      </p:cBhvr>
                                      <p:tavLst>
                                        <p:tav tm="0">
                                          <p:val>
                                            <p:strVal val="#ppt_x"/>
                                          </p:val>
                                        </p:tav>
                                        <p:tav tm="100000">
                                          <p:val>
                                            <p:strVal val="#ppt_x"/>
                                          </p:val>
                                        </p:tav>
                                      </p:tavLst>
                                    </p:anim>
                                    <p:anim calcmode="lin" valueType="num">
                                      <p:cBhvr>
                                        <p:cTn id="31" dur="675" decel="100000" fill="hold"/>
                                        <p:tgtEl>
                                          <p:spTgt spid="19"/>
                                        </p:tgtEl>
                                        <p:attrNameLst>
                                          <p:attrName>ppt_y</p:attrName>
                                        </p:attrNameLst>
                                      </p:cBhvr>
                                      <p:tavLst>
                                        <p:tav tm="0">
                                          <p:val>
                                            <p:strVal val="#ppt_y+1"/>
                                          </p:val>
                                        </p:tav>
                                        <p:tav tm="100000">
                                          <p:val>
                                            <p:strVal val="#ppt_y-.03"/>
                                          </p:val>
                                        </p:tav>
                                      </p:tavLst>
                                    </p:anim>
                                    <p:anim calcmode="lin" valueType="num">
                                      <p:cBhvr>
                                        <p:cTn id="32" dur="75" accel="100000" fill="hold">
                                          <p:stCondLst>
                                            <p:cond delay="675"/>
                                          </p:stCondLst>
                                        </p:cTn>
                                        <p:tgtEl>
                                          <p:spTgt spid="19"/>
                                        </p:tgtEl>
                                        <p:attrNameLst>
                                          <p:attrName>ppt_y</p:attrName>
                                        </p:attrNameLst>
                                      </p:cBhvr>
                                      <p:tavLst>
                                        <p:tav tm="0">
                                          <p:val>
                                            <p:strVal val="#ppt_y-.03"/>
                                          </p:val>
                                        </p:tav>
                                        <p:tav tm="100000">
                                          <p:val>
                                            <p:strVal val="#ppt_y"/>
                                          </p:val>
                                        </p:tav>
                                      </p:tavLst>
                                    </p:anim>
                                  </p:childTnLst>
                                </p:cTn>
                              </p:par>
                              <p:par>
                                <p:cTn id="33" presetID="37" presetClass="entr" presetSubtype="0" fill="hold" nodeType="withEffect">
                                  <p:stCondLst>
                                    <p:cond delay="1250"/>
                                  </p:stCondLst>
                                  <p:childTnLst>
                                    <p:set>
                                      <p:cBhvr>
                                        <p:cTn id="34" dur="1" fill="hold">
                                          <p:stCondLst>
                                            <p:cond delay="0"/>
                                          </p:stCondLst>
                                        </p:cTn>
                                        <p:tgtEl>
                                          <p:spTgt spid="23"/>
                                        </p:tgtEl>
                                        <p:attrNameLst>
                                          <p:attrName>style.visibility</p:attrName>
                                        </p:attrNameLst>
                                      </p:cBhvr>
                                      <p:to>
                                        <p:strVal val="visible"/>
                                      </p:to>
                                    </p:set>
                                    <p:animEffect transition="in" filter="fade">
                                      <p:cBhvr>
                                        <p:cTn id="35" dur="750"/>
                                        <p:tgtEl>
                                          <p:spTgt spid="23"/>
                                        </p:tgtEl>
                                      </p:cBhvr>
                                    </p:animEffect>
                                    <p:anim calcmode="lin" valueType="num">
                                      <p:cBhvr>
                                        <p:cTn id="36" dur="750" fill="hold"/>
                                        <p:tgtEl>
                                          <p:spTgt spid="23"/>
                                        </p:tgtEl>
                                        <p:attrNameLst>
                                          <p:attrName>ppt_x</p:attrName>
                                        </p:attrNameLst>
                                      </p:cBhvr>
                                      <p:tavLst>
                                        <p:tav tm="0">
                                          <p:val>
                                            <p:strVal val="#ppt_x"/>
                                          </p:val>
                                        </p:tav>
                                        <p:tav tm="100000">
                                          <p:val>
                                            <p:strVal val="#ppt_x"/>
                                          </p:val>
                                        </p:tav>
                                      </p:tavLst>
                                    </p:anim>
                                    <p:anim calcmode="lin" valueType="num">
                                      <p:cBhvr>
                                        <p:cTn id="37" dur="675" decel="100000" fill="hold"/>
                                        <p:tgtEl>
                                          <p:spTgt spid="23"/>
                                        </p:tgtEl>
                                        <p:attrNameLst>
                                          <p:attrName>ppt_y</p:attrName>
                                        </p:attrNameLst>
                                      </p:cBhvr>
                                      <p:tavLst>
                                        <p:tav tm="0">
                                          <p:val>
                                            <p:strVal val="#ppt_y+1"/>
                                          </p:val>
                                        </p:tav>
                                        <p:tav tm="100000">
                                          <p:val>
                                            <p:strVal val="#ppt_y-.03"/>
                                          </p:val>
                                        </p:tav>
                                      </p:tavLst>
                                    </p:anim>
                                    <p:anim calcmode="lin" valueType="num">
                                      <p:cBhvr>
                                        <p:cTn id="38" dur="75" accel="100000" fill="hold">
                                          <p:stCondLst>
                                            <p:cond delay="675"/>
                                          </p:stCondLst>
                                        </p:cTn>
                                        <p:tgtEl>
                                          <p:spTgt spid="23"/>
                                        </p:tgtEl>
                                        <p:attrNameLst>
                                          <p:attrName>ppt_y</p:attrName>
                                        </p:attrNameLst>
                                      </p:cBhvr>
                                      <p:tavLst>
                                        <p:tav tm="0">
                                          <p:val>
                                            <p:strVal val="#ppt_y-.03"/>
                                          </p:val>
                                        </p:tav>
                                        <p:tav tm="100000">
                                          <p:val>
                                            <p:strVal val="#ppt_y"/>
                                          </p:val>
                                        </p:tav>
                                      </p:tavLst>
                                    </p:anim>
                                  </p:childTnLst>
                                </p:cTn>
                              </p:par>
                              <p:par>
                                <p:cTn id="39" presetID="37" presetClass="entr" presetSubtype="0" fill="hold" nodeType="withEffect">
                                  <p:stCondLst>
                                    <p:cond delay="1500"/>
                                  </p:stCondLst>
                                  <p:childTnLst>
                                    <p:set>
                                      <p:cBhvr>
                                        <p:cTn id="40" dur="1" fill="hold">
                                          <p:stCondLst>
                                            <p:cond delay="0"/>
                                          </p:stCondLst>
                                        </p:cTn>
                                        <p:tgtEl>
                                          <p:spTgt spid="24"/>
                                        </p:tgtEl>
                                        <p:attrNameLst>
                                          <p:attrName>style.visibility</p:attrName>
                                        </p:attrNameLst>
                                      </p:cBhvr>
                                      <p:to>
                                        <p:strVal val="visible"/>
                                      </p:to>
                                    </p:set>
                                    <p:animEffect transition="in" filter="fade">
                                      <p:cBhvr>
                                        <p:cTn id="41" dur="750"/>
                                        <p:tgtEl>
                                          <p:spTgt spid="24"/>
                                        </p:tgtEl>
                                      </p:cBhvr>
                                    </p:animEffect>
                                    <p:anim calcmode="lin" valueType="num">
                                      <p:cBhvr>
                                        <p:cTn id="42" dur="750" fill="hold"/>
                                        <p:tgtEl>
                                          <p:spTgt spid="24"/>
                                        </p:tgtEl>
                                        <p:attrNameLst>
                                          <p:attrName>ppt_x</p:attrName>
                                        </p:attrNameLst>
                                      </p:cBhvr>
                                      <p:tavLst>
                                        <p:tav tm="0">
                                          <p:val>
                                            <p:strVal val="#ppt_x"/>
                                          </p:val>
                                        </p:tav>
                                        <p:tav tm="100000">
                                          <p:val>
                                            <p:strVal val="#ppt_x"/>
                                          </p:val>
                                        </p:tav>
                                      </p:tavLst>
                                    </p:anim>
                                    <p:anim calcmode="lin" valueType="num">
                                      <p:cBhvr>
                                        <p:cTn id="43" dur="675" decel="100000" fill="hold"/>
                                        <p:tgtEl>
                                          <p:spTgt spid="24"/>
                                        </p:tgtEl>
                                        <p:attrNameLst>
                                          <p:attrName>ppt_y</p:attrName>
                                        </p:attrNameLst>
                                      </p:cBhvr>
                                      <p:tavLst>
                                        <p:tav tm="0">
                                          <p:val>
                                            <p:strVal val="#ppt_y+1"/>
                                          </p:val>
                                        </p:tav>
                                        <p:tav tm="100000">
                                          <p:val>
                                            <p:strVal val="#ppt_y-.03"/>
                                          </p:val>
                                        </p:tav>
                                      </p:tavLst>
                                    </p:anim>
                                    <p:anim calcmode="lin" valueType="num">
                                      <p:cBhvr>
                                        <p:cTn id="44" dur="75" accel="100000" fill="hold">
                                          <p:stCondLst>
                                            <p:cond delay="675"/>
                                          </p:stCondLst>
                                        </p:cTn>
                                        <p:tgtEl>
                                          <p:spTgt spid="24"/>
                                        </p:tgtEl>
                                        <p:attrNameLst>
                                          <p:attrName>ppt_y</p:attrName>
                                        </p:attrNameLst>
                                      </p:cBhvr>
                                      <p:tavLst>
                                        <p:tav tm="0">
                                          <p:val>
                                            <p:strVal val="#ppt_y-.03"/>
                                          </p:val>
                                        </p:tav>
                                        <p:tav tm="100000">
                                          <p:val>
                                            <p:strVal val="#ppt_y"/>
                                          </p:val>
                                        </p:tav>
                                      </p:tavLst>
                                    </p:anim>
                                  </p:childTnLst>
                                </p:cTn>
                              </p:par>
                              <p:par>
                                <p:cTn id="45" presetID="37" presetClass="entr" presetSubtype="0" fill="hold" nodeType="withEffect">
                                  <p:stCondLst>
                                    <p:cond delay="1750"/>
                                  </p:stCondLst>
                                  <p:childTnLst>
                                    <p:set>
                                      <p:cBhvr>
                                        <p:cTn id="46" dur="1" fill="hold">
                                          <p:stCondLst>
                                            <p:cond delay="0"/>
                                          </p:stCondLst>
                                        </p:cTn>
                                        <p:tgtEl>
                                          <p:spTgt spid="27"/>
                                        </p:tgtEl>
                                        <p:attrNameLst>
                                          <p:attrName>style.visibility</p:attrName>
                                        </p:attrNameLst>
                                      </p:cBhvr>
                                      <p:to>
                                        <p:strVal val="visible"/>
                                      </p:to>
                                    </p:set>
                                    <p:animEffect transition="in" filter="fade">
                                      <p:cBhvr>
                                        <p:cTn id="47" dur="750"/>
                                        <p:tgtEl>
                                          <p:spTgt spid="27"/>
                                        </p:tgtEl>
                                      </p:cBhvr>
                                    </p:animEffect>
                                    <p:anim calcmode="lin" valueType="num">
                                      <p:cBhvr>
                                        <p:cTn id="48" dur="750" fill="hold"/>
                                        <p:tgtEl>
                                          <p:spTgt spid="27"/>
                                        </p:tgtEl>
                                        <p:attrNameLst>
                                          <p:attrName>ppt_x</p:attrName>
                                        </p:attrNameLst>
                                      </p:cBhvr>
                                      <p:tavLst>
                                        <p:tav tm="0">
                                          <p:val>
                                            <p:strVal val="#ppt_x"/>
                                          </p:val>
                                        </p:tav>
                                        <p:tav tm="100000">
                                          <p:val>
                                            <p:strVal val="#ppt_x"/>
                                          </p:val>
                                        </p:tav>
                                      </p:tavLst>
                                    </p:anim>
                                    <p:anim calcmode="lin" valueType="num">
                                      <p:cBhvr>
                                        <p:cTn id="49" dur="675" decel="100000" fill="hold"/>
                                        <p:tgtEl>
                                          <p:spTgt spid="27"/>
                                        </p:tgtEl>
                                        <p:attrNameLst>
                                          <p:attrName>ppt_y</p:attrName>
                                        </p:attrNameLst>
                                      </p:cBhvr>
                                      <p:tavLst>
                                        <p:tav tm="0">
                                          <p:val>
                                            <p:strVal val="#ppt_y+1"/>
                                          </p:val>
                                        </p:tav>
                                        <p:tav tm="100000">
                                          <p:val>
                                            <p:strVal val="#ppt_y-.03"/>
                                          </p:val>
                                        </p:tav>
                                      </p:tavLst>
                                    </p:anim>
                                    <p:anim calcmode="lin" valueType="num">
                                      <p:cBhvr>
                                        <p:cTn id="50" dur="75" accel="100000" fill="hold">
                                          <p:stCondLst>
                                            <p:cond delay="675"/>
                                          </p:stCondLst>
                                        </p:cTn>
                                        <p:tgtEl>
                                          <p:spTgt spid="27"/>
                                        </p:tgtEl>
                                        <p:attrNameLst>
                                          <p:attrName>ppt_y</p:attrName>
                                        </p:attrNameLst>
                                      </p:cBhvr>
                                      <p:tavLst>
                                        <p:tav tm="0">
                                          <p:val>
                                            <p:strVal val="#ppt_y-.03"/>
                                          </p:val>
                                        </p:tav>
                                        <p:tav tm="100000">
                                          <p:val>
                                            <p:strVal val="#ppt_y"/>
                                          </p:val>
                                        </p:tav>
                                      </p:tavLst>
                                    </p:anim>
                                  </p:childTnLst>
                                </p:cTn>
                              </p:par>
                              <p:par>
                                <p:cTn id="51" presetID="37" presetClass="entr" presetSubtype="0" fill="hold" nodeType="withEffect">
                                  <p:stCondLst>
                                    <p:cond delay="2000"/>
                                  </p:stCondLst>
                                  <p:childTnLst>
                                    <p:set>
                                      <p:cBhvr>
                                        <p:cTn id="52" dur="1" fill="hold">
                                          <p:stCondLst>
                                            <p:cond delay="0"/>
                                          </p:stCondLst>
                                        </p:cTn>
                                        <p:tgtEl>
                                          <p:spTgt spid="28"/>
                                        </p:tgtEl>
                                        <p:attrNameLst>
                                          <p:attrName>style.visibility</p:attrName>
                                        </p:attrNameLst>
                                      </p:cBhvr>
                                      <p:to>
                                        <p:strVal val="visible"/>
                                      </p:to>
                                    </p:set>
                                    <p:animEffect transition="in" filter="fade">
                                      <p:cBhvr>
                                        <p:cTn id="53" dur="750"/>
                                        <p:tgtEl>
                                          <p:spTgt spid="28"/>
                                        </p:tgtEl>
                                      </p:cBhvr>
                                    </p:animEffect>
                                    <p:anim calcmode="lin" valueType="num">
                                      <p:cBhvr>
                                        <p:cTn id="54" dur="750" fill="hold"/>
                                        <p:tgtEl>
                                          <p:spTgt spid="28"/>
                                        </p:tgtEl>
                                        <p:attrNameLst>
                                          <p:attrName>ppt_x</p:attrName>
                                        </p:attrNameLst>
                                      </p:cBhvr>
                                      <p:tavLst>
                                        <p:tav tm="0">
                                          <p:val>
                                            <p:strVal val="#ppt_x"/>
                                          </p:val>
                                        </p:tav>
                                        <p:tav tm="100000">
                                          <p:val>
                                            <p:strVal val="#ppt_x"/>
                                          </p:val>
                                        </p:tav>
                                      </p:tavLst>
                                    </p:anim>
                                    <p:anim calcmode="lin" valueType="num">
                                      <p:cBhvr>
                                        <p:cTn id="55" dur="675" decel="100000" fill="hold"/>
                                        <p:tgtEl>
                                          <p:spTgt spid="28"/>
                                        </p:tgtEl>
                                        <p:attrNameLst>
                                          <p:attrName>ppt_y</p:attrName>
                                        </p:attrNameLst>
                                      </p:cBhvr>
                                      <p:tavLst>
                                        <p:tav tm="0">
                                          <p:val>
                                            <p:strVal val="#ppt_y+1"/>
                                          </p:val>
                                        </p:tav>
                                        <p:tav tm="100000">
                                          <p:val>
                                            <p:strVal val="#ppt_y-.03"/>
                                          </p:val>
                                        </p:tav>
                                      </p:tavLst>
                                    </p:anim>
                                    <p:anim calcmode="lin" valueType="num">
                                      <p:cBhvr>
                                        <p:cTn id="56" dur="75" accel="100000" fill="hold">
                                          <p:stCondLst>
                                            <p:cond delay="675"/>
                                          </p:stCondLst>
                                        </p:cTn>
                                        <p:tgtEl>
                                          <p:spTgt spid="28"/>
                                        </p:tgtEl>
                                        <p:attrNameLst>
                                          <p:attrName>ppt_y</p:attrName>
                                        </p:attrNameLst>
                                      </p:cBhvr>
                                      <p:tavLst>
                                        <p:tav tm="0">
                                          <p:val>
                                            <p:strVal val="#ppt_y-.03"/>
                                          </p:val>
                                        </p:tav>
                                        <p:tav tm="100000">
                                          <p:val>
                                            <p:strVal val="#ppt_y"/>
                                          </p:val>
                                        </p:tav>
                                      </p:tavLst>
                                    </p:anim>
                                  </p:childTnLst>
                                </p:cTn>
                              </p:par>
                              <p:par>
                                <p:cTn id="57" presetID="37" presetClass="entr" presetSubtype="0" fill="hold" nodeType="withEffect">
                                  <p:stCondLst>
                                    <p:cond delay="2250"/>
                                  </p:stCondLst>
                                  <p:childTnLst>
                                    <p:set>
                                      <p:cBhvr>
                                        <p:cTn id="58" dur="1" fill="hold">
                                          <p:stCondLst>
                                            <p:cond delay="0"/>
                                          </p:stCondLst>
                                        </p:cTn>
                                        <p:tgtEl>
                                          <p:spTgt spid="55"/>
                                        </p:tgtEl>
                                        <p:attrNameLst>
                                          <p:attrName>style.visibility</p:attrName>
                                        </p:attrNameLst>
                                      </p:cBhvr>
                                      <p:to>
                                        <p:strVal val="visible"/>
                                      </p:to>
                                    </p:set>
                                    <p:animEffect transition="in" filter="fade">
                                      <p:cBhvr>
                                        <p:cTn id="59" dur="750"/>
                                        <p:tgtEl>
                                          <p:spTgt spid="55"/>
                                        </p:tgtEl>
                                      </p:cBhvr>
                                    </p:animEffect>
                                    <p:anim calcmode="lin" valueType="num">
                                      <p:cBhvr>
                                        <p:cTn id="60" dur="750" fill="hold"/>
                                        <p:tgtEl>
                                          <p:spTgt spid="55"/>
                                        </p:tgtEl>
                                        <p:attrNameLst>
                                          <p:attrName>ppt_x</p:attrName>
                                        </p:attrNameLst>
                                      </p:cBhvr>
                                      <p:tavLst>
                                        <p:tav tm="0">
                                          <p:val>
                                            <p:strVal val="#ppt_x"/>
                                          </p:val>
                                        </p:tav>
                                        <p:tav tm="100000">
                                          <p:val>
                                            <p:strVal val="#ppt_x"/>
                                          </p:val>
                                        </p:tav>
                                      </p:tavLst>
                                    </p:anim>
                                    <p:anim calcmode="lin" valueType="num">
                                      <p:cBhvr>
                                        <p:cTn id="61" dur="675" decel="100000" fill="hold"/>
                                        <p:tgtEl>
                                          <p:spTgt spid="55"/>
                                        </p:tgtEl>
                                        <p:attrNameLst>
                                          <p:attrName>ppt_y</p:attrName>
                                        </p:attrNameLst>
                                      </p:cBhvr>
                                      <p:tavLst>
                                        <p:tav tm="0">
                                          <p:val>
                                            <p:strVal val="#ppt_y+1"/>
                                          </p:val>
                                        </p:tav>
                                        <p:tav tm="100000">
                                          <p:val>
                                            <p:strVal val="#ppt_y-.03"/>
                                          </p:val>
                                        </p:tav>
                                      </p:tavLst>
                                    </p:anim>
                                    <p:anim calcmode="lin" valueType="num">
                                      <p:cBhvr>
                                        <p:cTn id="62" dur="75" accel="100000" fill="hold">
                                          <p:stCondLst>
                                            <p:cond delay="675"/>
                                          </p:stCondLst>
                                        </p:cTn>
                                        <p:tgtEl>
                                          <p:spTgt spid="55"/>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1D707DFA-5CBF-4392-861D-8DAA9F2607FB}"/>
              </a:ext>
            </a:extLst>
          </p:cNvPr>
          <p:cNvSpPr txBox="1"/>
          <p:nvPr/>
        </p:nvSpPr>
        <p:spPr>
          <a:xfrm>
            <a:off x="796742" y="1159858"/>
            <a:ext cx="5025735" cy="646331"/>
          </a:xfrm>
          <a:prstGeom prst="rect">
            <a:avLst/>
          </a:prstGeom>
          <a:noFill/>
        </p:spPr>
        <p:txBody>
          <a:bodyPr wrap="none" rtlCol="0">
            <a:spAutoFit/>
          </a:bodyPr>
          <a:lstStyle/>
          <a:p>
            <a:r>
              <a:rPr lang="en-CA" sz="3600" dirty="0">
                <a:solidFill>
                  <a:schemeClr val="accent1"/>
                </a:solidFill>
                <a:latin typeface="Poppins Medium" panose="00000600000000000000" pitchFamily="2" charset="0"/>
                <a:cs typeface="Poppins Medium" panose="00000600000000000000" pitchFamily="2" charset="0"/>
              </a:rPr>
              <a:t>4. Branding &amp; Design</a:t>
            </a:r>
            <a:endParaRPr lang="en-US" sz="3600" dirty="0">
              <a:solidFill>
                <a:schemeClr val="accent1"/>
              </a:solidFill>
              <a:latin typeface="Poppins Medium" panose="00000600000000000000" pitchFamily="2" charset="0"/>
              <a:cs typeface="Poppins Medium" panose="00000600000000000000" pitchFamily="2" charset="0"/>
            </a:endParaRPr>
          </a:p>
        </p:txBody>
      </p:sp>
      <p:sp>
        <p:nvSpPr>
          <p:cNvPr id="23" name="Rectangle 22">
            <a:extLst>
              <a:ext uri="{FF2B5EF4-FFF2-40B4-BE49-F238E27FC236}">
                <a16:creationId xmlns:a16="http://schemas.microsoft.com/office/drawing/2014/main" id="{7073FBB1-D31B-465A-86A0-BD7FC2A60A25}"/>
              </a:ext>
            </a:extLst>
          </p:cNvPr>
          <p:cNvSpPr/>
          <p:nvPr/>
        </p:nvSpPr>
        <p:spPr>
          <a:xfrm>
            <a:off x="796742" y="1825116"/>
            <a:ext cx="5177528" cy="2955937"/>
          </a:xfrm>
          <a:prstGeom prst="rect">
            <a:avLst/>
          </a:prstGeom>
        </p:spPr>
        <p:txBody>
          <a:bodyPr wrap="square">
            <a:spAutoFit/>
          </a:bodyPr>
          <a:lstStyle/>
          <a:p>
            <a:pPr algn="just">
              <a:lnSpc>
                <a:spcPct val="130000"/>
              </a:lnSpc>
              <a:spcBef>
                <a:spcPts val="300"/>
              </a:spcBef>
              <a:spcAft>
                <a:spcPts val="300"/>
              </a:spcAft>
            </a:pPr>
            <a:r>
              <a:rPr lang="en-US" sz="1000" dirty="0">
                <a:solidFill>
                  <a:schemeClr val="tx1">
                    <a:lumMod val="85000"/>
                    <a:lumOff val="15000"/>
                  </a:schemeClr>
                </a:solidFill>
                <a:latin typeface="Poppins" panose="00000500000000000000" pitchFamily="2" charset="0"/>
                <a:cs typeface="Poppins" panose="00000500000000000000" pitchFamily="2" charset="0"/>
              </a:rPr>
              <a:t>We offer branding &amp; design services to the target audience of Wave Break Design. We create brands to introduce, sell real estate projects or products to companies' audiences.</a:t>
            </a:r>
          </a:p>
          <a:p>
            <a:pPr algn="just">
              <a:lnSpc>
                <a:spcPct val="130000"/>
              </a:lnSpc>
              <a:spcBef>
                <a:spcPts val="300"/>
              </a:spcBef>
              <a:spcAft>
                <a:spcPts val="300"/>
              </a:spcAft>
            </a:pPr>
            <a:r>
              <a:rPr lang="en-US" sz="1000" dirty="0">
                <a:solidFill>
                  <a:schemeClr val="tx1">
                    <a:lumMod val="85000"/>
                    <a:lumOff val="15000"/>
                  </a:schemeClr>
                </a:solidFill>
                <a:latin typeface="Poppins" panose="00000500000000000000" pitchFamily="2" charset="0"/>
                <a:cs typeface="Poppins" panose="00000500000000000000" pitchFamily="2" charset="0"/>
              </a:rPr>
              <a:t>The brand creates an original concept that, together with professional design services, gives customers an impression and best reflects the companies' business. Also, we offer services to help present corporate identity in a variety of visual and interactive formats because in today's age brand activation is extremely important. It’s the first impression you give to your audience and it’s what makes you stand out among your competition. Your brand is a direct reflection of what your customers should expect from you. It’s your voice, your mission, your marketing materials, your packaging, your website. It’s the reason people will choose you over others. Simply put, branding is not just a logo. For small businesses especially, it’s important to attract and retain loyal customers and branding will do just that. </a:t>
            </a:r>
          </a:p>
        </p:txBody>
      </p:sp>
      <p:pic>
        <p:nvPicPr>
          <p:cNvPr id="3" name="Picture 2">
            <a:extLst>
              <a:ext uri="{FF2B5EF4-FFF2-40B4-BE49-F238E27FC236}">
                <a16:creationId xmlns:a16="http://schemas.microsoft.com/office/drawing/2014/main" id="{56E25FE6-6769-490C-9D5B-00495909DECA}"/>
              </a:ext>
            </a:extLst>
          </p:cNvPr>
          <p:cNvPicPr>
            <a:picLocks noChangeAspect="1"/>
          </p:cNvPicPr>
          <p:nvPr/>
        </p:nvPicPr>
        <p:blipFill rotWithShape="1">
          <a:blip r:embed="rId2">
            <a:extLst>
              <a:ext uri="{28A0092B-C50C-407E-A947-70E740481C1C}">
                <a14:useLocalDpi xmlns:a14="http://schemas.microsoft.com/office/drawing/2010/main" val="0"/>
              </a:ext>
            </a:extLst>
          </a:blip>
          <a:srcRect r="14815"/>
          <a:stretch/>
        </p:blipFill>
        <p:spPr>
          <a:xfrm>
            <a:off x="4870780" y="351212"/>
            <a:ext cx="7183266" cy="4743301"/>
          </a:xfrm>
          <a:prstGeom prst="rect">
            <a:avLst/>
          </a:prstGeom>
        </p:spPr>
      </p:pic>
      <p:grpSp>
        <p:nvGrpSpPr>
          <p:cNvPr id="2" name="Group 1">
            <a:extLst>
              <a:ext uri="{FF2B5EF4-FFF2-40B4-BE49-F238E27FC236}">
                <a16:creationId xmlns:a16="http://schemas.microsoft.com/office/drawing/2014/main" id="{2C95BF99-B8A0-9070-3AD0-A14FD66A010B}"/>
              </a:ext>
            </a:extLst>
          </p:cNvPr>
          <p:cNvGrpSpPr/>
          <p:nvPr/>
        </p:nvGrpSpPr>
        <p:grpSpPr>
          <a:xfrm>
            <a:off x="531664" y="5094513"/>
            <a:ext cx="1620986" cy="1275597"/>
            <a:chOff x="531664" y="5094513"/>
            <a:chExt cx="1620986" cy="1275597"/>
          </a:xfrm>
        </p:grpSpPr>
        <p:sp>
          <p:nvSpPr>
            <p:cNvPr id="14" name="TextBox 13">
              <a:extLst>
                <a:ext uri="{FF2B5EF4-FFF2-40B4-BE49-F238E27FC236}">
                  <a16:creationId xmlns:a16="http://schemas.microsoft.com/office/drawing/2014/main" id="{C7CEECEA-9275-344E-4BC8-98608DB8E95B}"/>
                </a:ext>
              </a:extLst>
            </p:cNvPr>
            <p:cNvSpPr txBox="1"/>
            <p:nvPr/>
          </p:nvSpPr>
          <p:spPr>
            <a:xfrm>
              <a:off x="531664" y="5970000"/>
              <a:ext cx="1620986" cy="400110"/>
            </a:xfrm>
            <a:prstGeom prst="rect">
              <a:avLst/>
            </a:prstGeom>
            <a:noFill/>
          </p:spPr>
          <p:txBody>
            <a:bodyPr wrap="square" rtlCol="0">
              <a:spAutoFit/>
            </a:bodyPr>
            <a:lstStyle/>
            <a:p>
              <a:pPr algn="ctr"/>
              <a:r>
                <a:rPr lang="en-US" sz="1000" dirty="0">
                  <a:solidFill>
                    <a:schemeClr val="tx1">
                      <a:lumMod val="85000"/>
                      <a:lumOff val="15000"/>
                    </a:schemeClr>
                  </a:solidFill>
                  <a:latin typeface="Poppins" panose="00000500000000000000" pitchFamily="2" charset="0"/>
                  <a:cs typeface="Poppins" panose="00000500000000000000" pitchFamily="2" charset="0"/>
                </a:rPr>
                <a:t>LOGO &amp; </a:t>
              </a:r>
            </a:p>
            <a:p>
              <a:pPr algn="ctr"/>
              <a:r>
                <a:rPr lang="en-US" sz="1000" dirty="0">
                  <a:solidFill>
                    <a:schemeClr val="tx1">
                      <a:lumMod val="85000"/>
                      <a:lumOff val="15000"/>
                    </a:schemeClr>
                  </a:solidFill>
                  <a:latin typeface="Poppins" panose="00000500000000000000" pitchFamily="2" charset="0"/>
                  <a:cs typeface="Poppins" panose="00000500000000000000" pitchFamily="2" charset="0"/>
                </a:rPr>
                <a:t>BRANDING</a:t>
              </a:r>
            </a:p>
          </p:txBody>
        </p:sp>
        <p:pic>
          <p:nvPicPr>
            <p:cNvPr id="7" name="Picture 6">
              <a:extLst>
                <a:ext uri="{FF2B5EF4-FFF2-40B4-BE49-F238E27FC236}">
                  <a16:creationId xmlns:a16="http://schemas.microsoft.com/office/drawing/2014/main" id="{78D4F105-85BD-A146-C9C8-3842D3E865B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1816" y="5094513"/>
              <a:ext cx="648872" cy="648872"/>
            </a:xfrm>
            <a:prstGeom prst="rect">
              <a:avLst/>
            </a:prstGeom>
          </p:spPr>
        </p:pic>
      </p:grpSp>
      <p:grpSp>
        <p:nvGrpSpPr>
          <p:cNvPr id="4" name="Group 3">
            <a:extLst>
              <a:ext uri="{FF2B5EF4-FFF2-40B4-BE49-F238E27FC236}">
                <a16:creationId xmlns:a16="http://schemas.microsoft.com/office/drawing/2014/main" id="{419B3576-5D48-7CCD-BF41-767A657A24EB}"/>
              </a:ext>
            </a:extLst>
          </p:cNvPr>
          <p:cNvGrpSpPr/>
          <p:nvPr/>
        </p:nvGrpSpPr>
        <p:grpSpPr>
          <a:xfrm>
            <a:off x="2270159" y="5087620"/>
            <a:ext cx="996102" cy="1259808"/>
            <a:chOff x="2270159" y="5087620"/>
            <a:chExt cx="996102" cy="1259808"/>
          </a:xfrm>
        </p:grpSpPr>
        <p:sp>
          <p:nvSpPr>
            <p:cNvPr id="24" name="TextBox 23">
              <a:extLst>
                <a:ext uri="{FF2B5EF4-FFF2-40B4-BE49-F238E27FC236}">
                  <a16:creationId xmlns:a16="http://schemas.microsoft.com/office/drawing/2014/main" id="{3C6AADF2-4E46-E7AD-3C56-65FD69643C22}"/>
                </a:ext>
              </a:extLst>
            </p:cNvPr>
            <p:cNvSpPr txBox="1"/>
            <p:nvPr/>
          </p:nvSpPr>
          <p:spPr>
            <a:xfrm>
              <a:off x="2270159" y="5947318"/>
              <a:ext cx="996102" cy="400110"/>
            </a:xfrm>
            <a:prstGeom prst="rect">
              <a:avLst/>
            </a:prstGeom>
            <a:noFill/>
          </p:spPr>
          <p:txBody>
            <a:bodyPr wrap="square" rtlCol="0">
              <a:spAutoFit/>
            </a:bodyPr>
            <a:lstStyle/>
            <a:p>
              <a:pPr algn="ctr"/>
              <a:r>
                <a:rPr lang="pt-BR" sz="1000" dirty="0">
                  <a:solidFill>
                    <a:schemeClr val="tx1">
                      <a:lumMod val="85000"/>
                      <a:lumOff val="15000"/>
                    </a:schemeClr>
                  </a:solidFill>
                  <a:latin typeface="Poppins" panose="00000500000000000000" pitchFamily="2" charset="0"/>
                  <a:cs typeface="Poppins" panose="00000500000000000000" pitchFamily="2" charset="0"/>
                </a:rPr>
                <a:t>WEB &amp; APP DESIGN</a:t>
              </a:r>
            </a:p>
          </p:txBody>
        </p:sp>
        <p:pic>
          <p:nvPicPr>
            <p:cNvPr id="10" name="Picture 9">
              <a:extLst>
                <a:ext uri="{FF2B5EF4-FFF2-40B4-BE49-F238E27FC236}">
                  <a16:creationId xmlns:a16="http://schemas.microsoft.com/office/drawing/2014/main" id="{76084E67-AC10-C1C2-BFD2-D1FD8F85412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37773" y="5087620"/>
              <a:ext cx="707208" cy="707208"/>
            </a:xfrm>
            <a:prstGeom prst="rect">
              <a:avLst/>
            </a:prstGeom>
          </p:spPr>
        </p:pic>
      </p:grpSp>
      <p:grpSp>
        <p:nvGrpSpPr>
          <p:cNvPr id="5" name="Group 4">
            <a:extLst>
              <a:ext uri="{FF2B5EF4-FFF2-40B4-BE49-F238E27FC236}">
                <a16:creationId xmlns:a16="http://schemas.microsoft.com/office/drawing/2014/main" id="{1D44F1F2-0D09-7F25-C67F-6F814BC16121}"/>
              </a:ext>
            </a:extLst>
          </p:cNvPr>
          <p:cNvGrpSpPr/>
          <p:nvPr/>
        </p:nvGrpSpPr>
        <p:grpSpPr>
          <a:xfrm>
            <a:off x="3383770" y="5078548"/>
            <a:ext cx="1374832" cy="1246198"/>
            <a:chOff x="3383770" y="5078548"/>
            <a:chExt cx="1374832" cy="1246198"/>
          </a:xfrm>
        </p:grpSpPr>
        <p:sp>
          <p:nvSpPr>
            <p:cNvPr id="9" name="TextBox 8">
              <a:extLst>
                <a:ext uri="{FF2B5EF4-FFF2-40B4-BE49-F238E27FC236}">
                  <a16:creationId xmlns:a16="http://schemas.microsoft.com/office/drawing/2014/main" id="{6D347F88-8913-FB90-D159-361CE3C11879}"/>
                </a:ext>
              </a:extLst>
            </p:cNvPr>
            <p:cNvSpPr txBox="1"/>
            <p:nvPr/>
          </p:nvSpPr>
          <p:spPr>
            <a:xfrm>
              <a:off x="3383770" y="5924636"/>
              <a:ext cx="1374832" cy="400110"/>
            </a:xfrm>
            <a:prstGeom prst="rect">
              <a:avLst/>
            </a:prstGeom>
            <a:noFill/>
          </p:spPr>
          <p:txBody>
            <a:bodyPr wrap="square" rtlCol="0">
              <a:spAutoFit/>
            </a:bodyPr>
            <a:lstStyle/>
            <a:p>
              <a:pPr algn="ctr"/>
              <a:r>
                <a:rPr lang="en-US" sz="1000" dirty="0">
                  <a:solidFill>
                    <a:schemeClr val="tx1">
                      <a:lumMod val="85000"/>
                      <a:lumOff val="15000"/>
                    </a:schemeClr>
                  </a:solidFill>
                  <a:latin typeface="Poppins" panose="00000500000000000000" pitchFamily="2" charset="0"/>
                  <a:cs typeface="Poppins" panose="00000500000000000000" pitchFamily="2" charset="0"/>
                </a:rPr>
                <a:t>CUSTOM </a:t>
              </a:r>
            </a:p>
            <a:p>
              <a:pPr algn="ctr"/>
              <a:r>
                <a:rPr lang="en-US" sz="1000" dirty="0">
                  <a:solidFill>
                    <a:schemeClr val="tx1">
                      <a:lumMod val="85000"/>
                      <a:lumOff val="15000"/>
                    </a:schemeClr>
                  </a:solidFill>
                  <a:latin typeface="Poppins" panose="00000500000000000000" pitchFamily="2" charset="0"/>
                  <a:cs typeface="Poppins" panose="00000500000000000000" pitchFamily="2" charset="0"/>
                </a:rPr>
                <a:t>DESIGN</a:t>
              </a:r>
            </a:p>
          </p:txBody>
        </p:sp>
        <p:pic>
          <p:nvPicPr>
            <p:cNvPr id="13" name="Picture 12">
              <a:extLst>
                <a:ext uri="{FF2B5EF4-FFF2-40B4-BE49-F238E27FC236}">
                  <a16:creationId xmlns:a16="http://schemas.microsoft.com/office/drawing/2014/main" id="{FBEF97E5-A006-79C5-7A54-698C8C2FEA5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748606" y="5078548"/>
              <a:ext cx="716280" cy="716280"/>
            </a:xfrm>
            <a:prstGeom prst="rect">
              <a:avLst/>
            </a:prstGeom>
          </p:spPr>
        </p:pic>
      </p:grpSp>
      <p:grpSp>
        <p:nvGrpSpPr>
          <p:cNvPr id="6" name="Group 5">
            <a:extLst>
              <a:ext uri="{FF2B5EF4-FFF2-40B4-BE49-F238E27FC236}">
                <a16:creationId xmlns:a16="http://schemas.microsoft.com/office/drawing/2014/main" id="{365AA7C1-ECA1-037A-DD24-316D400957ED}"/>
              </a:ext>
            </a:extLst>
          </p:cNvPr>
          <p:cNvGrpSpPr/>
          <p:nvPr/>
        </p:nvGrpSpPr>
        <p:grpSpPr>
          <a:xfrm>
            <a:off x="4870780" y="5067938"/>
            <a:ext cx="1218870" cy="1256808"/>
            <a:chOff x="4870780" y="5067938"/>
            <a:chExt cx="1218870" cy="1256808"/>
          </a:xfrm>
        </p:grpSpPr>
        <p:sp>
          <p:nvSpPr>
            <p:cNvPr id="28" name="TextBox 27">
              <a:extLst>
                <a:ext uri="{FF2B5EF4-FFF2-40B4-BE49-F238E27FC236}">
                  <a16:creationId xmlns:a16="http://schemas.microsoft.com/office/drawing/2014/main" id="{D1C51CFE-D456-8107-7A0B-C4AB7E06DCD6}"/>
                </a:ext>
              </a:extLst>
            </p:cNvPr>
            <p:cNvSpPr txBox="1"/>
            <p:nvPr/>
          </p:nvSpPr>
          <p:spPr>
            <a:xfrm>
              <a:off x="4870780" y="5924636"/>
              <a:ext cx="1218870" cy="400110"/>
            </a:xfrm>
            <a:prstGeom prst="rect">
              <a:avLst/>
            </a:prstGeom>
            <a:noFill/>
          </p:spPr>
          <p:txBody>
            <a:bodyPr wrap="square" rtlCol="0">
              <a:spAutoFit/>
            </a:bodyPr>
            <a:lstStyle/>
            <a:p>
              <a:pPr algn="ctr"/>
              <a:r>
                <a:rPr lang="en-US" sz="1000" dirty="0">
                  <a:solidFill>
                    <a:schemeClr val="tx1">
                      <a:lumMod val="85000"/>
                      <a:lumOff val="15000"/>
                    </a:schemeClr>
                  </a:solidFill>
                  <a:latin typeface="Poppins" panose="00000500000000000000" pitchFamily="2" charset="0"/>
                  <a:cs typeface="Poppins" panose="00000500000000000000" pitchFamily="2" charset="0"/>
                </a:rPr>
                <a:t>BRANDING ENVIRONMENTS</a:t>
              </a:r>
            </a:p>
          </p:txBody>
        </p:sp>
        <p:pic>
          <p:nvPicPr>
            <p:cNvPr id="16" name="Picture 15">
              <a:extLst>
                <a:ext uri="{FF2B5EF4-FFF2-40B4-BE49-F238E27FC236}">
                  <a16:creationId xmlns:a16="http://schemas.microsoft.com/office/drawing/2014/main" id="{A9893B3E-6906-CE00-FE61-38CB3B41AF1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157635" y="5067938"/>
              <a:ext cx="664842" cy="664842"/>
            </a:xfrm>
            <a:prstGeom prst="rect">
              <a:avLst/>
            </a:prstGeom>
          </p:spPr>
        </p:pic>
      </p:grpSp>
      <p:sp>
        <p:nvSpPr>
          <p:cNvPr id="17" name="Rectangle 16">
            <a:hlinkClick r:id="rId7"/>
            <a:extLst>
              <a:ext uri="{FF2B5EF4-FFF2-40B4-BE49-F238E27FC236}">
                <a16:creationId xmlns:a16="http://schemas.microsoft.com/office/drawing/2014/main" id="{C357454A-AAA0-481D-ACBB-141DCADAF25A}"/>
              </a:ext>
            </a:extLst>
          </p:cNvPr>
          <p:cNvSpPr/>
          <p:nvPr/>
        </p:nvSpPr>
        <p:spPr>
          <a:xfrm>
            <a:off x="8204914" y="5241998"/>
            <a:ext cx="1842521" cy="376493"/>
          </a:xfrm>
          <a:prstGeom prst="rec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b="1" dirty="0">
                <a:solidFill>
                  <a:schemeClr val="tx1"/>
                </a:solidFill>
                <a:latin typeface="Poppins" panose="00000500000000000000" pitchFamily="2" charset="0"/>
                <a:cs typeface="Poppins" panose="00000500000000000000" pitchFamily="2" charset="0"/>
              </a:rPr>
              <a:t>READ MORE</a:t>
            </a:r>
          </a:p>
        </p:txBody>
      </p:sp>
    </p:spTree>
    <p:extLst>
      <p:ext uri="{BB962C8B-B14F-4D97-AF65-F5344CB8AC3E}">
        <p14:creationId xmlns:p14="http://schemas.microsoft.com/office/powerpoint/2010/main" val="4686844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1000" fill="hold"/>
                                        <p:tgtEl>
                                          <p:spTgt spid="11"/>
                                        </p:tgtEl>
                                        <p:attrNameLst>
                                          <p:attrName>ppt_x</p:attrName>
                                        </p:attrNameLst>
                                      </p:cBhvr>
                                      <p:tavLst>
                                        <p:tav tm="0">
                                          <p:val>
                                            <p:strVal val="0-#ppt_w/2"/>
                                          </p:val>
                                        </p:tav>
                                        <p:tav tm="100000">
                                          <p:val>
                                            <p:strVal val="#ppt_x"/>
                                          </p:val>
                                        </p:tav>
                                      </p:tavLst>
                                    </p:anim>
                                    <p:anim calcmode="lin" valueType="num">
                                      <p:cBhvr additive="base">
                                        <p:cTn id="8" dur="1000" fill="hold"/>
                                        <p:tgtEl>
                                          <p:spTgt spid="11"/>
                                        </p:tgtEl>
                                        <p:attrNameLst>
                                          <p:attrName>ppt_y</p:attrName>
                                        </p:attrNameLst>
                                      </p:cBhvr>
                                      <p:tavLst>
                                        <p:tav tm="0">
                                          <p:val>
                                            <p:strVal val="#ppt_y"/>
                                          </p:val>
                                        </p:tav>
                                        <p:tav tm="100000">
                                          <p:val>
                                            <p:strVal val="#ppt_y"/>
                                          </p:val>
                                        </p:tav>
                                      </p:tavLst>
                                    </p:anim>
                                  </p:childTnLst>
                                </p:cTn>
                              </p:par>
                              <p:par>
                                <p:cTn id="9" presetID="22" presetClass="entr" presetSubtype="8" fill="hold" grpId="0" nodeType="withEffect">
                                  <p:stCondLst>
                                    <p:cond delay="500"/>
                                  </p:stCondLst>
                                  <p:childTnLst>
                                    <p:set>
                                      <p:cBhvr>
                                        <p:cTn id="10" dur="1" fill="hold">
                                          <p:stCondLst>
                                            <p:cond delay="0"/>
                                          </p:stCondLst>
                                        </p:cTn>
                                        <p:tgtEl>
                                          <p:spTgt spid="23"/>
                                        </p:tgtEl>
                                        <p:attrNameLst>
                                          <p:attrName>style.visibility</p:attrName>
                                        </p:attrNameLst>
                                      </p:cBhvr>
                                      <p:to>
                                        <p:strVal val="visible"/>
                                      </p:to>
                                    </p:set>
                                    <p:animEffect transition="in" filter="wipe(left)">
                                      <p:cBhvr>
                                        <p:cTn id="11" dur="750"/>
                                        <p:tgtEl>
                                          <p:spTgt spid="23"/>
                                        </p:tgtEl>
                                      </p:cBhvr>
                                    </p:animEffect>
                                  </p:childTnLst>
                                </p:cTn>
                              </p:par>
                              <p:par>
                                <p:cTn id="12" presetID="10" presetClass="entr" presetSubtype="0" fill="hold" nodeType="with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500"/>
                                        <p:tgtEl>
                                          <p:spTgt spid="3"/>
                                        </p:tgtEl>
                                      </p:cBhvr>
                                    </p:animEffect>
                                  </p:childTnLst>
                                </p:cTn>
                              </p:par>
                              <p:par>
                                <p:cTn id="15" presetID="6" presetClass="emph" presetSubtype="0" decel="100000" fill="hold" nodeType="withEffect">
                                  <p:stCondLst>
                                    <p:cond delay="0"/>
                                  </p:stCondLst>
                                  <p:childTnLst>
                                    <p:animScale>
                                      <p:cBhvr>
                                        <p:cTn id="16" dur="1250" fill="hold"/>
                                        <p:tgtEl>
                                          <p:spTgt spid="3"/>
                                        </p:tgtEl>
                                      </p:cBhvr>
                                      <p:by x="110000" y="110000"/>
                                    </p:animScale>
                                  </p:childTnLst>
                                </p:cTn>
                              </p:par>
                              <p:par>
                                <p:cTn id="17" presetID="37" presetClass="entr" presetSubtype="0" fill="hold" nodeType="withEffect">
                                  <p:stCondLst>
                                    <p:cond delay="25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750"/>
                                        <p:tgtEl>
                                          <p:spTgt spid="2"/>
                                        </p:tgtEl>
                                      </p:cBhvr>
                                    </p:animEffect>
                                    <p:anim calcmode="lin" valueType="num">
                                      <p:cBhvr>
                                        <p:cTn id="20" dur="750" fill="hold"/>
                                        <p:tgtEl>
                                          <p:spTgt spid="2"/>
                                        </p:tgtEl>
                                        <p:attrNameLst>
                                          <p:attrName>ppt_x</p:attrName>
                                        </p:attrNameLst>
                                      </p:cBhvr>
                                      <p:tavLst>
                                        <p:tav tm="0">
                                          <p:val>
                                            <p:strVal val="#ppt_x"/>
                                          </p:val>
                                        </p:tav>
                                        <p:tav tm="100000">
                                          <p:val>
                                            <p:strVal val="#ppt_x"/>
                                          </p:val>
                                        </p:tav>
                                      </p:tavLst>
                                    </p:anim>
                                    <p:anim calcmode="lin" valueType="num">
                                      <p:cBhvr>
                                        <p:cTn id="21" dur="675" decel="100000" fill="hold"/>
                                        <p:tgtEl>
                                          <p:spTgt spid="2"/>
                                        </p:tgtEl>
                                        <p:attrNameLst>
                                          <p:attrName>ppt_y</p:attrName>
                                        </p:attrNameLst>
                                      </p:cBhvr>
                                      <p:tavLst>
                                        <p:tav tm="0">
                                          <p:val>
                                            <p:strVal val="#ppt_y+1"/>
                                          </p:val>
                                        </p:tav>
                                        <p:tav tm="100000">
                                          <p:val>
                                            <p:strVal val="#ppt_y-.03"/>
                                          </p:val>
                                        </p:tav>
                                      </p:tavLst>
                                    </p:anim>
                                    <p:anim calcmode="lin" valueType="num">
                                      <p:cBhvr>
                                        <p:cTn id="22" dur="75" accel="100000" fill="hold">
                                          <p:stCondLst>
                                            <p:cond delay="675"/>
                                          </p:stCondLst>
                                        </p:cTn>
                                        <p:tgtEl>
                                          <p:spTgt spid="2"/>
                                        </p:tgtEl>
                                        <p:attrNameLst>
                                          <p:attrName>ppt_y</p:attrName>
                                        </p:attrNameLst>
                                      </p:cBhvr>
                                      <p:tavLst>
                                        <p:tav tm="0">
                                          <p:val>
                                            <p:strVal val="#ppt_y-.03"/>
                                          </p:val>
                                        </p:tav>
                                        <p:tav tm="100000">
                                          <p:val>
                                            <p:strVal val="#ppt_y"/>
                                          </p:val>
                                        </p:tav>
                                      </p:tavLst>
                                    </p:anim>
                                  </p:childTnLst>
                                </p:cTn>
                              </p:par>
                              <p:par>
                                <p:cTn id="23" presetID="37" presetClass="entr" presetSubtype="0" fill="hold" nodeType="withEffect">
                                  <p:stCondLst>
                                    <p:cond delay="500"/>
                                  </p:stCondLst>
                                  <p:childTnLst>
                                    <p:set>
                                      <p:cBhvr>
                                        <p:cTn id="24" dur="1" fill="hold">
                                          <p:stCondLst>
                                            <p:cond delay="0"/>
                                          </p:stCondLst>
                                        </p:cTn>
                                        <p:tgtEl>
                                          <p:spTgt spid="4"/>
                                        </p:tgtEl>
                                        <p:attrNameLst>
                                          <p:attrName>style.visibility</p:attrName>
                                        </p:attrNameLst>
                                      </p:cBhvr>
                                      <p:to>
                                        <p:strVal val="visible"/>
                                      </p:to>
                                    </p:set>
                                    <p:animEffect transition="in" filter="fade">
                                      <p:cBhvr>
                                        <p:cTn id="25" dur="750"/>
                                        <p:tgtEl>
                                          <p:spTgt spid="4"/>
                                        </p:tgtEl>
                                      </p:cBhvr>
                                    </p:animEffect>
                                    <p:anim calcmode="lin" valueType="num">
                                      <p:cBhvr>
                                        <p:cTn id="26" dur="750" fill="hold"/>
                                        <p:tgtEl>
                                          <p:spTgt spid="4"/>
                                        </p:tgtEl>
                                        <p:attrNameLst>
                                          <p:attrName>ppt_x</p:attrName>
                                        </p:attrNameLst>
                                      </p:cBhvr>
                                      <p:tavLst>
                                        <p:tav tm="0">
                                          <p:val>
                                            <p:strVal val="#ppt_x"/>
                                          </p:val>
                                        </p:tav>
                                        <p:tav tm="100000">
                                          <p:val>
                                            <p:strVal val="#ppt_x"/>
                                          </p:val>
                                        </p:tav>
                                      </p:tavLst>
                                    </p:anim>
                                    <p:anim calcmode="lin" valueType="num">
                                      <p:cBhvr>
                                        <p:cTn id="27" dur="675" decel="100000" fill="hold"/>
                                        <p:tgtEl>
                                          <p:spTgt spid="4"/>
                                        </p:tgtEl>
                                        <p:attrNameLst>
                                          <p:attrName>ppt_y</p:attrName>
                                        </p:attrNameLst>
                                      </p:cBhvr>
                                      <p:tavLst>
                                        <p:tav tm="0">
                                          <p:val>
                                            <p:strVal val="#ppt_y+1"/>
                                          </p:val>
                                        </p:tav>
                                        <p:tav tm="100000">
                                          <p:val>
                                            <p:strVal val="#ppt_y-.03"/>
                                          </p:val>
                                        </p:tav>
                                      </p:tavLst>
                                    </p:anim>
                                    <p:anim calcmode="lin" valueType="num">
                                      <p:cBhvr>
                                        <p:cTn id="28" dur="75" accel="100000" fill="hold">
                                          <p:stCondLst>
                                            <p:cond delay="675"/>
                                          </p:stCondLst>
                                        </p:cTn>
                                        <p:tgtEl>
                                          <p:spTgt spid="4"/>
                                        </p:tgtEl>
                                        <p:attrNameLst>
                                          <p:attrName>ppt_y</p:attrName>
                                        </p:attrNameLst>
                                      </p:cBhvr>
                                      <p:tavLst>
                                        <p:tav tm="0">
                                          <p:val>
                                            <p:strVal val="#ppt_y-.03"/>
                                          </p:val>
                                        </p:tav>
                                        <p:tav tm="100000">
                                          <p:val>
                                            <p:strVal val="#ppt_y"/>
                                          </p:val>
                                        </p:tav>
                                      </p:tavLst>
                                    </p:anim>
                                  </p:childTnLst>
                                </p:cTn>
                              </p:par>
                              <p:par>
                                <p:cTn id="29" presetID="37" presetClass="entr" presetSubtype="0" fill="hold" nodeType="withEffect">
                                  <p:stCondLst>
                                    <p:cond delay="750"/>
                                  </p:stCondLst>
                                  <p:childTnLst>
                                    <p:set>
                                      <p:cBhvr>
                                        <p:cTn id="30" dur="1" fill="hold">
                                          <p:stCondLst>
                                            <p:cond delay="0"/>
                                          </p:stCondLst>
                                        </p:cTn>
                                        <p:tgtEl>
                                          <p:spTgt spid="5"/>
                                        </p:tgtEl>
                                        <p:attrNameLst>
                                          <p:attrName>style.visibility</p:attrName>
                                        </p:attrNameLst>
                                      </p:cBhvr>
                                      <p:to>
                                        <p:strVal val="visible"/>
                                      </p:to>
                                    </p:set>
                                    <p:animEffect transition="in" filter="fade">
                                      <p:cBhvr>
                                        <p:cTn id="31" dur="750"/>
                                        <p:tgtEl>
                                          <p:spTgt spid="5"/>
                                        </p:tgtEl>
                                      </p:cBhvr>
                                    </p:animEffect>
                                    <p:anim calcmode="lin" valueType="num">
                                      <p:cBhvr>
                                        <p:cTn id="32" dur="750" fill="hold"/>
                                        <p:tgtEl>
                                          <p:spTgt spid="5"/>
                                        </p:tgtEl>
                                        <p:attrNameLst>
                                          <p:attrName>ppt_x</p:attrName>
                                        </p:attrNameLst>
                                      </p:cBhvr>
                                      <p:tavLst>
                                        <p:tav tm="0">
                                          <p:val>
                                            <p:strVal val="#ppt_x"/>
                                          </p:val>
                                        </p:tav>
                                        <p:tav tm="100000">
                                          <p:val>
                                            <p:strVal val="#ppt_x"/>
                                          </p:val>
                                        </p:tav>
                                      </p:tavLst>
                                    </p:anim>
                                    <p:anim calcmode="lin" valueType="num">
                                      <p:cBhvr>
                                        <p:cTn id="33" dur="675" decel="100000" fill="hold"/>
                                        <p:tgtEl>
                                          <p:spTgt spid="5"/>
                                        </p:tgtEl>
                                        <p:attrNameLst>
                                          <p:attrName>ppt_y</p:attrName>
                                        </p:attrNameLst>
                                      </p:cBhvr>
                                      <p:tavLst>
                                        <p:tav tm="0">
                                          <p:val>
                                            <p:strVal val="#ppt_y+1"/>
                                          </p:val>
                                        </p:tav>
                                        <p:tav tm="100000">
                                          <p:val>
                                            <p:strVal val="#ppt_y-.03"/>
                                          </p:val>
                                        </p:tav>
                                      </p:tavLst>
                                    </p:anim>
                                    <p:anim calcmode="lin" valueType="num">
                                      <p:cBhvr>
                                        <p:cTn id="34" dur="75" accel="100000" fill="hold">
                                          <p:stCondLst>
                                            <p:cond delay="675"/>
                                          </p:stCondLst>
                                        </p:cTn>
                                        <p:tgtEl>
                                          <p:spTgt spid="5"/>
                                        </p:tgtEl>
                                        <p:attrNameLst>
                                          <p:attrName>ppt_y</p:attrName>
                                        </p:attrNameLst>
                                      </p:cBhvr>
                                      <p:tavLst>
                                        <p:tav tm="0">
                                          <p:val>
                                            <p:strVal val="#ppt_y-.03"/>
                                          </p:val>
                                        </p:tav>
                                        <p:tav tm="100000">
                                          <p:val>
                                            <p:strVal val="#ppt_y"/>
                                          </p:val>
                                        </p:tav>
                                      </p:tavLst>
                                    </p:anim>
                                  </p:childTnLst>
                                </p:cTn>
                              </p:par>
                              <p:par>
                                <p:cTn id="35" presetID="37" presetClass="entr" presetSubtype="0" fill="hold" nodeType="withEffect">
                                  <p:stCondLst>
                                    <p:cond delay="1000"/>
                                  </p:stCondLst>
                                  <p:childTnLst>
                                    <p:set>
                                      <p:cBhvr>
                                        <p:cTn id="36" dur="1" fill="hold">
                                          <p:stCondLst>
                                            <p:cond delay="0"/>
                                          </p:stCondLst>
                                        </p:cTn>
                                        <p:tgtEl>
                                          <p:spTgt spid="6"/>
                                        </p:tgtEl>
                                        <p:attrNameLst>
                                          <p:attrName>style.visibility</p:attrName>
                                        </p:attrNameLst>
                                      </p:cBhvr>
                                      <p:to>
                                        <p:strVal val="visible"/>
                                      </p:to>
                                    </p:set>
                                    <p:animEffect transition="in" filter="fade">
                                      <p:cBhvr>
                                        <p:cTn id="37" dur="750"/>
                                        <p:tgtEl>
                                          <p:spTgt spid="6"/>
                                        </p:tgtEl>
                                      </p:cBhvr>
                                    </p:animEffect>
                                    <p:anim calcmode="lin" valueType="num">
                                      <p:cBhvr>
                                        <p:cTn id="38" dur="750" fill="hold"/>
                                        <p:tgtEl>
                                          <p:spTgt spid="6"/>
                                        </p:tgtEl>
                                        <p:attrNameLst>
                                          <p:attrName>ppt_x</p:attrName>
                                        </p:attrNameLst>
                                      </p:cBhvr>
                                      <p:tavLst>
                                        <p:tav tm="0">
                                          <p:val>
                                            <p:strVal val="#ppt_x"/>
                                          </p:val>
                                        </p:tav>
                                        <p:tav tm="100000">
                                          <p:val>
                                            <p:strVal val="#ppt_x"/>
                                          </p:val>
                                        </p:tav>
                                      </p:tavLst>
                                    </p:anim>
                                    <p:anim calcmode="lin" valueType="num">
                                      <p:cBhvr>
                                        <p:cTn id="39" dur="675" decel="100000" fill="hold"/>
                                        <p:tgtEl>
                                          <p:spTgt spid="6"/>
                                        </p:tgtEl>
                                        <p:attrNameLst>
                                          <p:attrName>ppt_y</p:attrName>
                                        </p:attrNameLst>
                                      </p:cBhvr>
                                      <p:tavLst>
                                        <p:tav tm="0">
                                          <p:val>
                                            <p:strVal val="#ppt_y+1"/>
                                          </p:val>
                                        </p:tav>
                                        <p:tav tm="100000">
                                          <p:val>
                                            <p:strVal val="#ppt_y-.03"/>
                                          </p:val>
                                        </p:tav>
                                      </p:tavLst>
                                    </p:anim>
                                    <p:anim calcmode="lin" valueType="num">
                                      <p:cBhvr>
                                        <p:cTn id="40" dur="75" accel="100000" fill="hold">
                                          <p:stCondLst>
                                            <p:cond delay="675"/>
                                          </p:stCondLst>
                                        </p:cTn>
                                        <p:tgtEl>
                                          <p:spTgt spid="6"/>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2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812C3CCD-162B-C34A-7935-898D6F4F4C33}"/>
              </a:ext>
            </a:extLst>
          </p:cNvPr>
          <p:cNvSpPr/>
          <p:nvPr/>
        </p:nvSpPr>
        <p:spPr>
          <a:xfrm>
            <a:off x="-2234" y="0"/>
            <a:ext cx="933307" cy="9333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200"/>
          </a:p>
        </p:txBody>
      </p:sp>
      <p:pic>
        <p:nvPicPr>
          <p:cNvPr id="4" name="Picture 3">
            <a:extLst>
              <a:ext uri="{FF2B5EF4-FFF2-40B4-BE49-F238E27FC236}">
                <a16:creationId xmlns:a16="http://schemas.microsoft.com/office/drawing/2014/main" id="{EC9CD14F-9B41-CBB1-5DC0-0DEFEA0C212A}"/>
              </a:ext>
            </a:extLst>
          </p:cNvPr>
          <p:cNvPicPr>
            <a:picLocks noChangeAspect="1"/>
          </p:cNvPicPr>
          <p:nvPr/>
        </p:nvPicPr>
        <p:blipFill rotWithShape="1">
          <a:blip r:embed="rId2">
            <a:duotone>
              <a:prstClr val="black"/>
              <a:srgbClr val="5A5A5A">
                <a:tint val="45000"/>
                <a:satMod val="400000"/>
              </a:srgbClr>
            </a:duotone>
          </a:blip>
          <a:srcRect l="19472" r="19763" b="16966"/>
          <a:stretch/>
        </p:blipFill>
        <p:spPr>
          <a:xfrm>
            <a:off x="123964" y="274217"/>
            <a:ext cx="625393" cy="394242"/>
          </a:xfrm>
          <a:prstGeom prst="rect">
            <a:avLst/>
          </a:prstGeom>
        </p:spPr>
      </p:pic>
      <p:sp>
        <p:nvSpPr>
          <p:cNvPr id="8" name="Rectangle 7">
            <a:extLst>
              <a:ext uri="{FF2B5EF4-FFF2-40B4-BE49-F238E27FC236}">
                <a16:creationId xmlns:a16="http://schemas.microsoft.com/office/drawing/2014/main" id="{458464AF-1A6A-684A-5B68-41C94C9C23D0}"/>
              </a:ext>
            </a:extLst>
          </p:cNvPr>
          <p:cNvSpPr/>
          <p:nvPr/>
        </p:nvSpPr>
        <p:spPr>
          <a:xfrm>
            <a:off x="2235" y="0"/>
            <a:ext cx="12192000" cy="6858000"/>
          </a:xfrm>
          <a:prstGeom prst="rect">
            <a:avLst/>
          </a:prstGeom>
          <a:blipFill dpi="0" rotWithShape="1">
            <a:blip r:embed="rId3">
              <a:alphaModFix amt="98000"/>
            </a:blip>
            <a:srcRect/>
            <a:stretch>
              <a:fillRect l="-1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34" dirty="0"/>
          </a:p>
        </p:txBody>
      </p:sp>
      <p:sp>
        <p:nvSpPr>
          <p:cNvPr id="9" name="Rectangle 8">
            <a:extLst>
              <a:ext uri="{FF2B5EF4-FFF2-40B4-BE49-F238E27FC236}">
                <a16:creationId xmlns:a16="http://schemas.microsoft.com/office/drawing/2014/main" id="{44DAF7F1-3B82-7296-169F-E5C36A243966}"/>
              </a:ext>
            </a:extLst>
          </p:cNvPr>
          <p:cNvSpPr/>
          <p:nvPr/>
        </p:nvSpPr>
        <p:spPr>
          <a:xfrm>
            <a:off x="1117" y="0"/>
            <a:ext cx="12194234" cy="6858000"/>
          </a:xfrm>
          <a:prstGeom prst="rect">
            <a:avLst/>
          </a:prstGeom>
          <a:solidFill>
            <a:schemeClr val="bg1">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7" name="Group 26">
            <a:extLst>
              <a:ext uri="{FF2B5EF4-FFF2-40B4-BE49-F238E27FC236}">
                <a16:creationId xmlns:a16="http://schemas.microsoft.com/office/drawing/2014/main" id="{893254C0-69BB-C246-905F-4B474647A2AA}"/>
              </a:ext>
            </a:extLst>
          </p:cNvPr>
          <p:cNvGrpSpPr/>
          <p:nvPr/>
        </p:nvGrpSpPr>
        <p:grpSpPr>
          <a:xfrm>
            <a:off x="330161" y="2358916"/>
            <a:ext cx="1831382" cy="2233147"/>
            <a:chOff x="608915" y="2329420"/>
            <a:chExt cx="1831382" cy="2233147"/>
          </a:xfrm>
        </p:grpSpPr>
        <p:cxnSp>
          <p:nvCxnSpPr>
            <p:cNvPr id="12" name="Straight Connector 11">
              <a:extLst>
                <a:ext uri="{FF2B5EF4-FFF2-40B4-BE49-F238E27FC236}">
                  <a16:creationId xmlns:a16="http://schemas.microsoft.com/office/drawing/2014/main" id="{E1F192C8-F388-BB30-BA1B-D175C5D56807}"/>
                </a:ext>
              </a:extLst>
            </p:cNvPr>
            <p:cNvCxnSpPr>
              <a:cxnSpLocks/>
              <a:stCxn id="76" idx="4"/>
            </p:cNvCxnSpPr>
            <p:nvPr/>
          </p:nvCxnSpPr>
          <p:spPr>
            <a:xfrm>
              <a:off x="1457257" y="2958987"/>
              <a:ext cx="0" cy="978833"/>
            </a:xfrm>
            <a:prstGeom prst="line">
              <a:avLst/>
            </a:prstGeom>
            <a:ln cap="rnd">
              <a:solidFill>
                <a:schemeClr val="tx1"/>
              </a:solidFill>
              <a:tailEnd type="oval"/>
            </a:ln>
          </p:spPr>
          <p:style>
            <a:lnRef idx="2">
              <a:schemeClr val="accent1"/>
            </a:lnRef>
            <a:fillRef idx="0">
              <a:schemeClr val="accent1"/>
            </a:fillRef>
            <a:effectRef idx="1">
              <a:schemeClr val="accent1"/>
            </a:effectRef>
            <a:fontRef idx="minor">
              <a:schemeClr val="tx1"/>
            </a:fontRef>
          </p:style>
        </p:cxnSp>
        <p:sp>
          <p:nvSpPr>
            <p:cNvPr id="13" name="Rectangle 12">
              <a:extLst>
                <a:ext uri="{FF2B5EF4-FFF2-40B4-BE49-F238E27FC236}">
                  <a16:creationId xmlns:a16="http://schemas.microsoft.com/office/drawing/2014/main" id="{09907F6C-96DF-90F3-722C-D827B192F574}"/>
                </a:ext>
              </a:extLst>
            </p:cNvPr>
            <p:cNvSpPr/>
            <p:nvPr/>
          </p:nvSpPr>
          <p:spPr>
            <a:xfrm>
              <a:off x="608915" y="4008569"/>
              <a:ext cx="1831382" cy="553998"/>
            </a:xfrm>
            <a:prstGeom prst="rect">
              <a:avLst/>
            </a:prstGeom>
          </p:spPr>
          <p:txBody>
            <a:bodyPr wrap="square">
              <a:spAutoFit/>
            </a:bodyPr>
            <a:lstStyle/>
            <a:p>
              <a:pPr algn="ctr">
                <a:spcBef>
                  <a:spcPts val="300"/>
                </a:spcBef>
                <a:spcAft>
                  <a:spcPts val="300"/>
                </a:spcAft>
              </a:pPr>
              <a:r>
                <a:rPr lang="en-US" sz="1000" b="1" dirty="0">
                  <a:latin typeface="Poppins" panose="00000500000000000000" pitchFamily="2" charset="0"/>
                  <a:cs typeface="Poppins" panose="00000500000000000000" pitchFamily="2" charset="0"/>
                </a:rPr>
                <a:t>BRANDING HELPS YOU STAND OUT IN A SATURATED MARKET</a:t>
              </a:r>
            </a:p>
          </p:txBody>
        </p:sp>
        <p:grpSp>
          <p:nvGrpSpPr>
            <p:cNvPr id="35" name="Group 34">
              <a:extLst>
                <a:ext uri="{FF2B5EF4-FFF2-40B4-BE49-F238E27FC236}">
                  <a16:creationId xmlns:a16="http://schemas.microsoft.com/office/drawing/2014/main" id="{917DB827-703D-C3F3-82BE-481B37780F52}"/>
                </a:ext>
              </a:extLst>
            </p:cNvPr>
            <p:cNvGrpSpPr/>
            <p:nvPr/>
          </p:nvGrpSpPr>
          <p:grpSpPr>
            <a:xfrm>
              <a:off x="1039595" y="2329420"/>
              <a:ext cx="835325" cy="835324"/>
              <a:chOff x="2045634" y="2417910"/>
              <a:chExt cx="835325" cy="835324"/>
            </a:xfrm>
          </p:grpSpPr>
          <p:sp>
            <p:nvSpPr>
              <p:cNvPr id="75" name="Oval 74">
                <a:extLst>
                  <a:ext uri="{FF2B5EF4-FFF2-40B4-BE49-F238E27FC236}">
                    <a16:creationId xmlns:a16="http://schemas.microsoft.com/office/drawing/2014/main" id="{B5B4678A-72E7-C85A-D3F1-446203E8F4D5}"/>
                  </a:ext>
                </a:extLst>
              </p:cNvPr>
              <p:cNvSpPr/>
              <p:nvPr/>
            </p:nvSpPr>
            <p:spPr>
              <a:xfrm>
                <a:off x="2045634" y="2417910"/>
                <a:ext cx="835325" cy="835324"/>
              </a:xfrm>
              <a:prstGeom prst="ellipse">
                <a:avLst/>
              </a:prstGeom>
              <a:solidFill>
                <a:schemeClr val="bg1"/>
              </a:solidFill>
              <a:ln>
                <a:noFill/>
              </a:ln>
              <a:effectLst>
                <a:outerShdw blurRad="228600" dist="63500" dir="5400000" algn="ctr" rotWithShape="0">
                  <a:prstClr val="black">
                    <a:alpha val="22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b="1">
                  <a:latin typeface="Poppins" panose="00000500000000000000" pitchFamily="2" charset="0"/>
                  <a:cs typeface="Poppins" panose="00000500000000000000" pitchFamily="2" charset="0"/>
                </a:endParaRPr>
              </a:p>
            </p:txBody>
          </p:sp>
          <p:sp>
            <p:nvSpPr>
              <p:cNvPr id="76" name="Oval 75">
                <a:extLst>
                  <a:ext uri="{FF2B5EF4-FFF2-40B4-BE49-F238E27FC236}">
                    <a16:creationId xmlns:a16="http://schemas.microsoft.com/office/drawing/2014/main" id="{D294A6BC-F67C-9E58-7F7E-12692BDD8F3B}"/>
                  </a:ext>
                </a:extLst>
              </p:cNvPr>
              <p:cNvSpPr/>
              <p:nvPr/>
            </p:nvSpPr>
            <p:spPr>
              <a:xfrm>
                <a:off x="2251391" y="2623667"/>
                <a:ext cx="423810" cy="423810"/>
              </a:xfrm>
              <a:prstGeom prst="ellipse">
                <a:avLst/>
              </a:prstGeom>
              <a:solidFill>
                <a:schemeClr val="tx1">
                  <a:lumMod val="50000"/>
                  <a:lumOff val="50000"/>
                </a:schemeClr>
              </a:solidFill>
              <a:ln>
                <a:noFill/>
              </a:ln>
              <a:effectLst>
                <a:outerShdw blurRad="101600" algn="ctr" rotWithShape="0">
                  <a:prstClr val="black">
                    <a:alpha val="3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b="1">
                  <a:latin typeface="Poppins" panose="00000500000000000000" pitchFamily="2" charset="0"/>
                  <a:cs typeface="Poppins" panose="00000500000000000000" pitchFamily="2" charset="0"/>
                </a:endParaRPr>
              </a:p>
            </p:txBody>
          </p:sp>
          <p:sp>
            <p:nvSpPr>
              <p:cNvPr id="77" name="TextBox 76">
                <a:extLst>
                  <a:ext uri="{FF2B5EF4-FFF2-40B4-BE49-F238E27FC236}">
                    <a16:creationId xmlns:a16="http://schemas.microsoft.com/office/drawing/2014/main" id="{1786DA7D-7730-DF78-B598-C98E0113F995}"/>
                  </a:ext>
                </a:extLst>
              </p:cNvPr>
              <p:cNvSpPr txBox="1"/>
              <p:nvPr/>
            </p:nvSpPr>
            <p:spPr>
              <a:xfrm>
                <a:off x="2265967" y="2683535"/>
                <a:ext cx="394660" cy="338554"/>
              </a:xfrm>
              <a:prstGeom prst="rect">
                <a:avLst/>
              </a:prstGeom>
              <a:noFill/>
            </p:spPr>
            <p:txBody>
              <a:bodyPr wrap="none" rtlCol="0">
                <a:spAutoFit/>
              </a:bodyPr>
              <a:lstStyle/>
              <a:p>
                <a:pPr algn="ctr"/>
                <a:r>
                  <a:rPr lang="en-US" sz="1600" b="1" dirty="0">
                    <a:solidFill>
                      <a:schemeClr val="bg1"/>
                    </a:solidFill>
                    <a:latin typeface="Poppins" panose="00000500000000000000" pitchFamily="2" charset="0"/>
                    <a:cs typeface="Poppins" panose="00000500000000000000" pitchFamily="2" charset="0"/>
                  </a:rPr>
                  <a:t>01</a:t>
                </a:r>
                <a:endParaRPr lang="en-PK" sz="1600" b="1" dirty="0">
                  <a:solidFill>
                    <a:schemeClr val="bg1"/>
                  </a:solidFill>
                  <a:latin typeface="Poppins" panose="00000500000000000000" pitchFamily="2" charset="0"/>
                  <a:cs typeface="Poppins" panose="00000500000000000000" pitchFamily="2" charset="0"/>
                </a:endParaRPr>
              </a:p>
            </p:txBody>
          </p:sp>
        </p:grpSp>
      </p:grpSp>
      <p:grpSp>
        <p:nvGrpSpPr>
          <p:cNvPr id="5" name="Group 4">
            <a:extLst>
              <a:ext uri="{FF2B5EF4-FFF2-40B4-BE49-F238E27FC236}">
                <a16:creationId xmlns:a16="http://schemas.microsoft.com/office/drawing/2014/main" id="{59D31663-EAAE-3B92-2F8C-1667E4AD8C09}"/>
              </a:ext>
            </a:extLst>
          </p:cNvPr>
          <p:cNvGrpSpPr/>
          <p:nvPr/>
        </p:nvGrpSpPr>
        <p:grpSpPr>
          <a:xfrm>
            <a:off x="1711450" y="2358916"/>
            <a:ext cx="1838846" cy="3045498"/>
            <a:chOff x="1711450" y="2358916"/>
            <a:chExt cx="1838846" cy="3045498"/>
          </a:xfrm>
        </p:grpSpPr>
        <p:sp>
          <p:nvSpPr>
            <p:cNvPr id="15" name="Rectangle 14">
              <a:extLst>
                <a:ext uri="{FF2B5EF4-FFF2-40B4-BE49-F238E27FC236}">
                  <a16:creationId xmlns:a16="http://schemas.microsoft.com/office/drawing/2014/main" id="{0BE1B595-2D57-04F7-F1AD-397D7C5BA363}"/>
                </a:ext>
              </a:extLst>
            </p:cNvPr>
            <p:cNvSpPr/>
            <p:nvPr/>
          </p:nvSpPr>
          <p:spPr>
            <a:xfrm>
              <a:off x="1711450" y="4850416"/>
              <a:ext cx="1838846" cy="553998"/>
            </a:xfrm>
            <a:prstGeom prst="rect">
              <a:avLst/>
            </a:prstGeom>
          </p:spPr>
          <p:txBody>
            <a:bodyPr wrap="square">
              <a:spAutoFit/>
            </a:bodyPr>
            <a:lstStyle/>
            <a:p>
              <a:pPr algn="ctr">
                <a:spcBef>
                  <a:spcPts val="300"/>
                </a:spcBef>
                <a:spcAft>
                  <a:spcPts val="300"/>
                </a:spcAft>
              </a:pPr>
              <a:r>
                <a:rPr lang="en-US" sz="1000" b="1" dirty="0">
                  <a:latin typeface="Poppins" panose="00000500000000000000" pitchFamily="2" charset="0"/>
                  <a:cs typeface="Poppins" panose="00000500000000000000" pitchFamily="2" charset="0"/>
                </a:rPr>
                <a:t>WITH A CLEAR BRAND, YOU CAN CHARGE WHAT YOU’RE WORTH</a:t>
              </a:r>
            </a:p>
          </p:txBody>
        </p:sp>
        <p:grpSp>
          <p:nvGrpSpPr>
            <p:cNvPr id="36" name="Group 35">
              <a:extLst>
                <a:ext uri="{FF2B5EF4-FFF2-40B4-BE49-F238E27FC236}">
                  <a16:creationId xmlns:a16="http://schemas.microsoft.com/office/drawing/2014/main" id="{EAECB517-E914-0A71-EBCD-7B93127EA2E7}"/>
                </a:ext>
              </a:extLst>
            </p:cNvPr>
            <p:cNvGrpSpPr/>
            <p:nvPr/>
          </p:nvGrpSpPr>
          <p:grpSpPr>
            <a:xfrm>
              <a:off x="2225886" y="2358916"/>
              <a:ext cx="835325" cy="835324"/>
              <a:chOff x="2953444" y="2417910"/>
              <a:chExt cx="835325" cy="835324"/>
            </a:xfrm>
          </p:grpSpPr>
          <p:sp>
            <p:nvSpPr>
              <p:cNvPr id="72" name="Oval 71">
                <a:extLst>
                  <a:ext uri="{FF2B5EF4-FFF2-40B4-BE49-F238E27FC236}">
                    <a16:creationId xmlns:a16="http://schemas.microsoft.com/office/drawing/2014/main" id="{B23C0039-E7BD-B3A8-5AAB-30E74405DB42}"/>
                  </a:ext>
                </a:extLst>
              </p:cNvPr>
              <p:cNvSpPr/>
              <p:nvPr/>
            </p:nvSpPr>
            <p:spPr>
              <a:xfrm>
                <a:off x="2953444" y="2417910"/>
                <a:ext cx="835325" cy="835324"/>
              </a:xfrm>
              <a:prstGeom prst="ellipse">
                <a:avLst/>
              </a:prstGeom>
              <a:solidFill>
                <a:srgbClr val="FFFFFF"/>
              </a:solidFill>
              <a:ln>
                <a:noFill/>
              </a:ln>
              <a:effectLst>
                <a:outerShdw blurRad="228600" dist="63500" dir="5400000" algn="ctr" rotWithShape="0">
                  <a:prstClr val="black">
                    <a:alpha val="22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b="1">
                  <a:latin typeface="Poppins" panose="00000500000000000000" pitchFamily="2" charset="0"/>
                  <a:cs typeface="Poppins" panose="00000500000000000000" pitchFamily="2" charset="0"/>
                </a:endParaRPr>
              </a:p>
            </p:txBody>
          </p:sp>
          <p:sp>
            <p:nvSpPr>
              <p:cNvPr id="73" name="Oval 72">
                <a:extLst>
                  <a:ext uri="{FF2B5EF4-FFF2-40B4-BE49-F238E27FC236}">
                    <a16:creationId xmlns:a16="http://schemas.microsoft.com/office/drawing/2014/main" id="{796B17E9-2F03-7790-BC71-A18FD8258DC8}"/>
                  </a:ext>
                </a:extLst>
              </p:cNvPr>
              <p:cNvSpPr/>
              <p:nvPr/>
            </p:nvSpPr>
            <p:spPr>
              <a:xfrm>
                <a:off x="3159201" y="2623667"/>
                <a:ext cx="423810" cy="423810"/>
              </a:xfrm>
              <a:prstGeom prst="ellipse">
                <a:avLst/>
              </a:prstGeom>
              <a:solidFill>
                <a:schemeClr val="tx1">
                  <a:lumMod val="50000"/>
                  <a:lumOff val="50000"/>
                </a:schemeClr>
              </a:solidFill>
              <a:ln>
                <a:noFill/>
              </a:ln>
              <a:effectLst>
                <a:outerShdw blurRad="101600" algn="ctr" rotWithShape="0">
                  <a:prstClr val="black">
                    <a:alpha val="3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b="1">
                  <a:latin typeface="Poppins" panose="00000500000000000000" pitchFamily="2" charset="0"/>
                  <a:cs typeface="Poppins" panose="00000500000000000000" pitchFamily="2" charset="0"/>
                </a:endParaRPr>
              </a:p>
            </p:txBody>
          </p:sp>
          <p:sp>
            <p:nvSpPr>
              <p:cNvPr id="74" name="TextBox 73">
                <a:extLst>
                  <a:ext uri="{FF2B5EF4-FFF2-40B4-BE49-F238E27FC236}">
                    <a16:creationId xmlns:a16="http://schemas.microsoft.com/office/drawing/2014/main" id="{6AD61879-2A61-DF19-37AD-FFD836F77D39}"/>
                  </a:ext>
                </a:extLst>
              </p:cNvPr>
              <p:cNvSpPr txBox="1"/>
              <p:nvPr/>
            </p:nvSpPr>
            <p:spPr>
              <a:xfrm>
                <a:off x="3153740" y="2683535"/>
                <a:ext cx="434734" cy="338554"/>
              </a:xfrm>
              <a:prstGeom prst="rect">
                <a:avLst/>
              </a:prstGeom>
              <a:noFill/>
            </p:spPr>
            <p:txBody>
              <a:bodyPr wrap="none" rtlCol="0">
                <a:spAutoFit/>
              </a:bodyPr>
              <a:lstStyle/>
              <a:p>
                <a:pPr algn="ctr"/>
                <a:r>
                  <a:rPr lang="en-US" sz="1600" b="1" dirty="0">
                    <a:solidFill>
                      <a:schemeClr val="bg1"/>
                    </a:solidFill>
                    <a:latin typeface="Poppins" panose="00000500000000000000" pitchFamily="2" charset="0"/>
                    <a:cs typeface="Poppins" panose="00000500000000000000" pitchFamily="2" charset="0"/>
                  </a:rPr>
                  <a:t>02</a:t>
                </a:r>
                <a:endParaRPr lang="en-PK" sz="1600" b="1" dirty="0">
                  <a:solidFill>
                    <a:schemeClr val="bg1"/>
                  </a:solidFill>
                  <a:latin typeface="Poppins" panose="00000500000000000000" pitchFamily="2" charset="0"/>
                  <a:cs typeface="Poppins" panose="00000500000000000000" pitchFamily="2" charset="0"/>
                </a:endParaRPr>
              </a:p>
            </p:txBody>
          </p:sp>
        </p:grpSp>
        <p:cxnSp>
          <p:nvCxnSpPr>
            <p:cNvPr id="14" name="Straight Connector 13">
              <a:extLst>
                <a:ext uri="{FF2B5EF4-FFF2-40B4-BE49-F238E27FC236}">
                  <a16:creationId xmlns:a16="http://schemas.microsoft.com/office/drawing/2014/main" id="{E41CBD24-065A-8EF9-139E-2166AD58C3E0}"/>
                </a:ext>
              </a:extLst>
            </p:cNvPr>
            <p:cNvCxnSpPr>
              <a:cxnSpLocks/>
              <a:stCxn id="72" idx="4"/>
            </p:cNvCxnSpPr>
            <p:nvPr/>
          </p:nvCxnSpPr>
          <p:spPr>
            <a:xfrm flipH="1">
              <a:off x="2643548" y="3194240"/>
              <a:ext cx="1" cy="1570226"/>
            </a:xfrm>
            <a:prstGeom prst="line">
              <a:avLst/>
            </a:prstGeom>
            <a:ln cap="rnd">
              <a:solidFill>
                <a:schemeClr val="tx1"/>
              </a:solidFill>
              <a:tailEnd type="oval"/>
            </a:ln>
          </p:spPr>
          <p:style>
            <a:lnRef idx="2">
              <a:schemeClr val="accent1"/>
            </a:lnRef>
            <a:fillRef idx="0">
              <a:schemeClr val="accent1"/>
            </a:fillRef>
            <a:effectRef idx="1">
              <a:schemeClr val="accent1"/>
            </a:effectRef>
            <a:fontRef idx="minor">
              <a:schemeClr val="tx1"/>
            </a:fontRef>
          </p:style>
        </p:cxnSp>
      </p:grpSp>
      <p:grpSp>
        <p:nvGrpSpPr>
          <p:cNvPr id="28" name="Group 27">
            <a:extLst>
              <a:ext uri="{FF2B5EF4-FFF2-40B4-BE49-F238E27FC236}">
                <a16:creationId xmlns:a16="http://schemas.microsoft.com/office/drawing/2014/main" id="{4DFB8879-4203-4D6D-491E-ABAC04134AC5}"/>
              </a:ext>
            </a:extLst>
          </p:cNvPr>
          <p:cNvGrpSpPr/>
          <p:nvPr/>
        </p:nvGrpSpPr>
        <p:grpSpPr>
          <a:xfrm>
            <a:off x="3095224" y="2358916"/>
            <a:ext cx="1802474" cy="2156435"/>
            <a:chOff x="3095224" y="2358916"/>
            <a:chExt cx="1802474" cy="2156435"/>
          </a:xfrm>
        </p:grpSpPr>
        <p:sp>
          <p:nvSpPr>
            <p:cNvPr id="18" name="Rectangle 17">
              <a:extLst>
                <a:ext uri="{FF2B5EF4-FFF2-40B4-BE49-F238E27FC236}">
                  <a16:creationId xmlns:a16="http://schemas.microsoft.com/office/drawing/2014/main" id="{01A5AA57-6D81-D950-73B1-F5ECA91A9F1A}"/>
                </a:ext>
              </a:extLst>
            </p:cNvPr>
            <p:cNvSpPr/>
            <p:nvPr/>
          </p:nvSpPr>
          <p:spPr>
            <a:xfrm>
              <a:off x="3095224" y="3807465"/>
              <a:ext cx="1802474" cy="707886"/>
            </a:xfrm>
            <a:prstGeom prst="rect">
              <a:avLst/>
            </a:prstGeom>
          </p:spPr>
          <p:txBody>
            <a:bodyPr wrap="square">
              <a:spAutoFit/>
            </a:bodyPr>
            <a:lstStyle/>
            <a:p>
              <a:pPr algn="ctr">
                <a:spcBef>
                  <a:spcPts val="300"/>
                </a:spcBef>
                <a:spcAft>
                  <a:spcPts val="300"/>
                </a:spcAft>
              </a:pPr>
              <a:r>
                <a:rPr lang="en-US" sz="1000" b="1" dirty="0">
                  <a:latin typeface="Poppins" panose="00000500000000000000" pitchFamily="2" charset="0"/>
                  <a:cs typeface="Poppins" panose="00000500000000000000" pitchFamily="2" charset="0"/>
                </a:rPr>
                <a:t>BRANDING YOUR BUSINESS WILL SAVE YOU MONEY AND TIME IN THE LONG RUN</a:t>
              </a:r>
            </a:p>
          </p:txBody>
        </p:sp>
        <p:cxnSp>
          <p:nvCxnSpPr>
            <p:cNvPr id="32" name="Straight Connector 31">
              <a:extLst>
                <a:ext uri="{FF2B5EF4-FFF2-40B4-BE49-F238E27FC236}">
                  <a16:creationId xmlns:a16="http://schemas.microsoft.com/office/drawing/2014/main" id="{3B8E179D-7B40-B387-FA5D-F373B167EB0B}"/>
                </a:ext>
              </a:extLst>
            </p:cNvPr>
            <p:cNvCxnSpPr>
              <a:cxnSpLocks/>
              <a:stCxn id="70" idx="4"/>
            </p:cNvCxnSpPr>
            <p:nvPr/>
          </p:nvCxnSpPr>
          <p:spPr>
            <a:xfrm>
              <a:off x="3989144" y="2988483"/>
              <a:ext cx="0" cy="729186"/>
            </a:xfrm>
            <a:prstGeom prst="line">
              <a:avLst/>
            </a:prstGeom>
            <a:ln cap="rnd">
              <a:solidFill>
                <a:schemeClr val="tx1"/>
              </a:solidFill>
              <a:tailEnd type="oval"/>
            </a:ln>
          </p:spPr>
          <p:style>
            <a:lnRef idx="2">
              <a:schemeClr val="accent1"/>
            </a:lnRef>
            <a:fillRef idx="0">
              <a:schemeClr val="accent1"/>
            </a:fillRef>
            <a:effectRef idx="1">
              <a:schemeClr val="accent1"/>
            </a:effectRef>
            <a:fontRef idx="minor">
              <a:schemeClr val="tx1"/>
            </a:fontRef>
          </p:style>
        </p:cxnSp>
        <p:grpSp>
          <p:nvGrpSpPr>
            <p:cNvPr id="37" name="Group 36">
              <a:extLst>
                <a:ext uri="{FF2B5EF4-FFF2-40B4-BE49-F238E27FC236}">
                  <a16:creationId xmlns:a16="http://schemas.microsoft.com/office/drawing/2014/main" id="{76DF76BB-A1C3-73C9-BC85-B6FD537EBC0C}"/>
                </a:ext>
              </a:extLst>
            </p:cNvPr>
            <p:cNvGrpSpPr/>
            <p:nvPr/>
          </p:nvGrpSpPr>
          <p:grpSpPr>
            <a:xfrm>
              <a:off x="3571483" y="2358916"/>
              <a:ext cx="835325" cy="835324"/>
              <a:chOff x="3861255" y="2417910"/>
              <a:chExt cx="835325" cy="835324"/>
            </a:xfrm>
          </p:grpSpPr>
          <p:sp>
            <p:nvSpPr>
              <p:cNvPr id="69" name="Oval 68">
                <a:extLst>
                  <a:ext uri="{FF2B5EF4-FFF2-40B4-BE49-F238E27FC236}">
                    <a16:creationId xmlns:a16="http://schemas.microsoft.com/office/drawing/2014/main" id="{1C4D10AF-C5FF-F4B9-9B20-10EEEE5C8423}"/>
                  </a:ext>
                </a:extLst>
              </p:cNvPr>
              <p:cNvSpPr/>
              <p:nvPr/>
            </p:nvSpPr>
            <p:spPr>
              <a:xfrm>
                <a:off x="3861255" y="2417910"/>
                <a:ext cx="835325" cy="835324"/>
              </a:xfrm>
              <a:prstGeom prst="ellipse">
                <a:avLst/>
              </a:prstGeom>
              <a:solidFill>
                <a:srgbClr val="FFFFFF"/>
              </a:solidFill>
              <a:ln>
                <a:noFill/>
              </a:ln>
              <a:effectLst>
                <a:outerShdw blurRad="228600" dist="63500" dir="5400000" algn="ctr" rotWithShape="0">
                  <a:prstClr val="black">
                    <a:alpha val="22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b="1">
                  <a:latin typeface="Poppins" panose="00000500000000000000" pitchFamily="2" charset="0"/>
                  <a:cs typeface="Poppins" panose="00000500000000000000" pitchFamily="2" charset="0"/>
                </a:endParaRPr>
              </a:p>
            </p:txBody>
          </p:sp>
          <p:sp>
            <p:nvSpPr>
              <p:cNvPr id="70" name="Oval 69">
                <a:extLst>
                  <a:ext uri="{FF2B5EF4-FFF2-40B4-BE49-F238E27FC236}">
                    <a16:creationId xmlns:a16="http://schemas.microsoft.com/office/drawing/2014/main" id="{EA5D636D-1D74-E324-99DE-9FE9AC746A69}"/>
                  </a:ext>
                </a:extLst>
              </p:cNvPr>
              <p:cNvSpPr/>
              <p:nvPr/>
            </p:nvSpPr>
            <p:spPr>
              <a:xfrm>
                <a:off x="4067011" y="2623667"/>
                <a:ext cx="423810" cy="423810"/>
              </a:xfrm>
              <a:prstGeom prst="ellipse">
                <a:avLst/>
              </a:prstGeom>
              <a:solidFill>
                <a:schemeClr val="tx1">
                  <a:lumMod val="50000"/>
                  <a:lumOff val="50000"/>
                </a:schemeClr>
              </a:solidFill>
              <a:ln>
                <a:noFill/>
              </a:ln>
              <a:effectLst>
                <a:outerShdw blurRad="101600" algn="ctr" rotWithShape="0">
                  <a:prstClr val="black">
                    <a:alpha val="3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b="1">
                  <a:latin typeface="Poppins" panose="00000500000000000000" pitchFamily="2" charset="0"/>
                  <a:cs typeface="Poppins" panose="00000500000000000000" pitchFamily="2" charset="0"/>
                </a:endParaRPr>
              </a:p>
            </p:txBody>
          </p:sp>
          <p:sp>
            <p:nvSpPr>
              <p:cNvPr id="71" name="TextBox 70">
                <a:extLst>
                  <a:ext uri="{FF2B5EF4-FFF2-40B4-BE49-F238E27FC236}">
                    <a16:creationId xmlns:a16="http://schemas.microsoft.com/office/drawing/2014/main" id="{E67443B3-1566-8F6A-E76D-307B0EDA01E4}"/>
                  </a:ext>
                </a:extLst>
              </p:cNvPr>
              <p:cNvSpPr txBox="1"/>
              <p:nvPr/>
            </p:nvSpPr>
            <p:spPr>
              <a:xfrm>
                <a:off x="4059948" y="2683535"/>
                <a:ext cx="437940" cy="338554"/>
              </a:xfrm>
              <a:prstGeom prst="rect">
                <a:avLst/>
              </a:prstGeom>
              <a:noFill/>
            </p:spPr>
            <p:txBody>
              <a:bodyPr wrap="none" rtlCol="0">
                <a:spAutoFit/>
              </a:bodyPr>
              <a:lstStyle/>
              <a:p>
                <a:pPr algn="ctr"/>
                <a:r>
                  <a:rPr lang="en-US" sz="1600" b="1" dirty="0">
                    <a:solidFill>
                      <a:schemeClr val="bg1"/>
                    </a:solidFill>
                    <a:latin typeface="Poppins" panose="00000500000000000000" pitchFamily="2" charset="0"/>
                    <a:cs typeface="Poppins" panose="00000500000000000000" pitchFamily="2" charset="0"/>
                  </a:rPr>
                  <a:t>03</a:t>
                </a:r>
                <a:endParaRPr lang="en-PK" sz="1600" b="1" dirty="0">
                  <a:solidFill>
                    <a:schemeClr val="bg1"/>
                  </a:solidFill>
                  <a:latin typeface="Poppins" panose="00000500000000000000" pitchFamily="2" charset="0"/>
                  <a:cs typeface="Poppins" panose="00000500000000000000" pitchFamily="2" charset="0"/>
                </a:endParaRPr>
              </a:p>
            </p:txBody>
          </p:sp>
        </p:grpSp>
      </p:grpSp>
      <p:grpSp>
        <p:nvGrpSpPr>
          <p:cNvPr id="19" name="Group 18">
            <a:extLst>
              <a:ext uri="{FF2B5EF4-FFF2-40B4-BE49-F238E27FC236}">
                <a16:creationId xmlns:a16="http://schemas.microsoft.com/office/drawing/2014/main" id="{8571DB27-32EB-6691-2D6A-3E500148CF45}"/>
              </a:ext>
            </a:extLst>
          </p:cNvPr>
          <p:cNvGrpSpPr/>
          <p:nvPr/>
        </p:nvGrpSpPr>
        <p:grpSpPr>
          <a:xfrm>
            <a:off x="3928604" y="2358916"/>
            <a:ext cx="1954036" cy="3137253"/>
            <a:chOff x="3902558" y="2329420"/>
            <a:chExt cx="1954036" cy="3137253"/>
          </a:xfrm>
        </p:grpSpPr>
        <p:sp>
          <p:nvSpPr>
            <p:cNvPr id="10" name="Rectangle 9">
              <a:extLst>
                <a:ext uri="{FF2B5EF4-FFF2-40B4-BE49-F238E27FC236}">
                  <a16:creationId xmlns:a16="http://schemas.microsoft.com/office/drawing/2014/main" id="{4B52D853-86D1-D36F-A9B2-DB331781781E}"/>
                </a:ext>
              </a:extLst>
            </p:cNvPr>
            <p:cNvSpPr/>
            <p:nvPr/>
          </p:nvSpPr>
          <p:spPr>
            <a:xfrm>
              <a:off x="3902558" y="5220452"/>
              <a:ext cx="1954036" cy="246221"/>
            </a:xfrm>
            <a:prstGeom prst="rect">
              <a:avLst/>
            </a:prstGeom>
          </p:spPr>
          <p:txBody>
            <a:bodyPr wrap="square">
              <a:spAutoFit/>
            </a:bodyPr>
            <a:lstStyle/>
            <a:p>
              <a:pPr algn="ctr">
                <a:spcBef>
                  <a:spcPts val="300"/>
                </a:spcBef>
                <a:spcAft>
                  <a:spcPts val="300"/>
                </a:spcAft>
              </a:pPr>
              <a:r>
                <a:rPr lang="en-US" sz="1000" b="1" dirty="0">
                  <a:latin typeface="Poppins" panose="00000500000000000000" pitchFamily="2" charset="0"/>
                  <a:cs typeface="Poppins" panose="00000500000000000000" pitchFamily="2" charset="0"/>
                </a:rPr>
                <a:t>BRANDING = CONSISTENCY</a:t>
              </a:r>
            </a:p>
          </p:txBody>
        </p:sp>
        <p:grpSp>
          <p:nvGrpSpPr>
            <p:cNvPr id="17" name="Group 16">
              <a:extLst>
                <a:ext uri="{FF2B5EF4-FFF2-40B4-BE49-F238E27FC236}">
                  <a16:creationId xmlns:a16="http://schemas.microsoft.com/office/drawing/2014/main" id="{D3808D0A-8D09-D16E-7CEC-CAD0934FB6AC}"/>
                </a:ext>
              </a:extLst>
            </p:cNvPr>
            <p:cNvGrpSpPr/>
            <p:nvPr/>
          </p:nvGrpSpPr>
          <p:grpSpPr>
            <a:xfrm>
              <a:off x="4520330" y="2329420"/>
              <a:ext cx="835324" cy="2657010"/>
              <a:chOff x="4520330" y="2329420"/>
              <a:chExt cx="835324" cy="2657010"/>
            </a:xfrm>
          </p:grpSpPr>
          <p:cxnSp>
            <p:nvCxnSpPr>
              <p:cNvPr id="20" name="Straight Connector 19">
                <a:extLst>
                  <a:ext uri="{FF2B5EF4-FFF2-40B4-BE49-F238E27FC236}">
                    <a16:creationId xmlns:a16="http://schemas.microsoft.com/office/drawing/2014/main" id="{854760D0-31CF-2EB0-2BFD-3E80976A1B90}"/>
                  </a:ext>
                </a:extLst>
              </p:cNvPr>
              <p:cNvCxnSpPr>
                <a:cxnSpLocks/>
                <a:stCxn id="67" idx="4"/>
              </p:cNvCxnSpPr>
              <p:nvPr/>
            </p:nvCxnSpPr>
            <p:spPr>
              <a:xfrm>
                <a:off x="4937992" y="2958987"/>
                <a:ext cx="0" cy="2027443"/>
              </a:xfrm>
              <a:prstGeom prst="line">
                <a:avLst/>
              </a:prstGeom>
              <a:ln cap="rnd">
                <a:solidFill>
                  <a:schemeClr val="tx1"/>
                </a:solidFill>
                <a:tailEnd type="oval"/>
              </a:ln>
            </p:spPr>
            <p:style>
              <a:lnRef idx="2">
                <a:schemeClr val="accent1"/>
              </a:lnRef>
              <a:fillRef idx="0">
                <a:schemeClr val="accent1"/>
              </a:fillRef>
              <a:effectRef idx="1">
                <a:schemeClr val="accent1"/>
              </a:effectRef>
              <a:fontRef idx="minor">
                <a:schemeClr val="tx1"/>
              </a:fontRef>
            </p:style>
          </p:cxnSp>
          <p:grpSp>
            <p:nvGrpSpPr>
              <p:cNvPr id="38" name="Group 37">
                <a:extLst>
                  <a:ext uri="{FF2B5EF4-FFF2-40B4-BE49-F238E27FC236}">
                    <a16:creationId xmlns:a16="http://schemas.microsoft.com/office/drawing/2014/main" id="{2DC67AE4-A33D-2A56-354B-BE5374D88B49}"/>
                  </a:ext>
                </a:extLst>
              </p:cNvPr>
              <p:cNvGrpSpPr/>
              <p:nvPr/>
            </p:nvGrpSpPr>
            <p:grpSpPr>
              <a:xfrm>
                <a:off x="4520330" y="2329420"/>
                <a:ext cx="835324" cy="835324"/>
                <a:chOff x="4769064" y="2417910"/>
                <a:chExt cx="835324" cy="835324"/>
              </a:xfrm>
            </p:grpSpPr>
            <p:sp>
              <p:nvSpPr>
                <p:cNvPr id="66" name="Oval 65">
                  <a:extLst>
                    <a:ext uri="{FF2B5EF4-FFF2-40B4-BE49-F238E27FC236}">
                      <a16:creationId xmlns:a16="http://schemas.microsoft.com/office/drawing/2014/main" id="{8F0BE72D-2B01-4E24-3E6F-5E69C156E0BA}"/>
                    </a:ext>
                  </a:extLst>
                </p:cNvPr>
                <p:cNvSpPr/>
                <p:nvPr/>
              </p:nvSpPr>
              <p:spPr>
                <a:xfrm>
                  <a:off x="4769064" y="2417910"/>
                  <a:ext cx="835324" cy="835324"/>
                </a:xfrm>
                <a:prstGeom prst="ellipse">
                  <a:avLst/>
                </a:prstGeom>
                <a:solidFill>
                  <a:srgbClr val="FFFFFF"/>
                </a:solidFill>
                <a:ln>
                  <a:noFill/>
                </a:ln>
                <a:effectLst>
                  <a:outerShdw blurRad="228600" dist="63500" dir="5400000" algn="ctr" rotWithShape="0">
                    <a:prstClr val="black">
                      <a:alpha val="22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b="1">
                    <a:latin typeface="Poppins" panose="00000500000000000000" pitchFamily="2" charset="0"/>
                    <a:cs typeface="Poppins" panose="00000500000000000000" pitchFamily="2" charset="0"/>
                  </a:endParaRPr>
                </a:p>
              </p:txBody>
            </p:sp>
            <p:sp>
              <p:nvSpPr>
                <p:cNvPr id="67" name="Oval 66">
                  <a:extLst>
                    <a:ext uri="{FF2B5EF4-FFF2-40B4-BE49-F238E27FC236}">
                      <a16:creationId xmlns:a16="http://schemas.microsoft.com/office/drawing/2014/main" id="{D6D2B49F-0F90-45EC-F3CA-BFEBE723D9FB}"/>
                    </a:ext>
                  </a:extLst>
                </p:cNvPr>
                <p:cNvSpPr/>
                <p:nvPr/>
              </p:nvSpPr>
              <p:spPr>
                <a:xfrm>
                  <a:off x="4974821" y="2623667"/>
                  <a:ext cx="423810" cy="423810"/>
                </a:xfrm>
                <a:prstGeom prst="ellipse">
                  <a:avLst/>
                </a:prstGeom>
                <a:solidFill>
                  <a:schemeClr val="tx1">
                    <a:lumMod val="50000"/>
                    <a:lumOff val="50000"/>
                  </a:schemeClr>
                </a:solidFill>
                <a:ln>
                  <a:noFill/>
                </a:ln>
                <a:effectLst>
                  <a:outerShdw blurRad="101600" algn="ctr" rotWithShape="0">
                    <a:prstClr val="black">
                      <a:alpha val="3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b="1">
                    <a:latin typeface="Poppins" panose="00000500000000000000" pitchFamily="2" charset="0"/>
                    <a:cs typeface="Poppins" panose="00000500000000000000" pitchFamily="2" charset="0"/>
                  </a:endParaRPr>
                </a:p>
              </p:txBody>
            </p:sp>
            <p:sp>
              <p:nvSpPr>
                <p:cNvPr id="68" name="TextBox 67">
                  <a:extLst>
                    <a:ext uri="{FF2B5EF4-FFF2-40B4-BE49-F238E27FC236}">
                      <a16:creationId xmlns:a16="http://schemas.microsoft.com/office/drawing/2014/main" id="{CE8A5B02-FC84-A848-388E-5214BF3631D1}"/>
                    </a:ext>
                  </a:extLst>
                </p:cNvPr>
                <p:cNvSpPr txBox="1"/>
                <p:nvPr/>
              </p:nvSpPr>
              <p:spPr>
                <a:xfrm>
                  <a:off x="4958137" y="2683535"/>
                  <a:ext cx="457177" cy="338554"/>
                </a:xfrm>
                <a:prstGeom prst="rect">
                  <a:avLst/>
                </a:prstGeom>
                <a:noFill/>
              </p:spPr>
              <p:txBody>
                <a:bodyPr wrap="none" rtlCol="0">
                  <a:spAutoFit/>
                </a:bodyPr>
                <a:lstStyle/>
                <a:p>
                  <a:pPr algn="ctr"/>
                  <a:r>
                    <a:rPr lang="en-US" sz="1600" b="1" dirty="0">
                      <a:solidFill>
                        <a:schemeClr val="bg1"/>
                      </a:solidFill>
                      <a:latin typeface="Poppins" panose="00000500000000000000" pitchFamily="2" charset="0"/>
                      <a:cs typeface="Poppins" panose="00000500000000000000" pitchFamily="2" charset="0"/>
                    </a:rPr>
                    <a:t>04</a:t>
                  </a:r>
                  <a:endParaRPr lang="en-PK" sz="1600" b="1" dirty="0">
                    <a:solidFill>
                      <a:schemeClr val="bg1"/>
                    </a:solidFill>
                    <a:latin typeface="Poppins" panose="00000500000000000000" pitchFamily="2" charset="0"/>
                    <a:cs typeface="Poppins" panose="00000500000000000000" pitchFamily="2" charset="0"/>
                  </a:endParaRPr>
                </a:p>
              </p:txBody>
            </p:sp>
          </p:grpSp>
        </p:grpSp>
      </p:grpSp>
      <p:grpSp>
        <p:nvGrpSpPr>
          <p:cNvPr id="16" name="Group 15">
            <a:extLst>
              <a:ext uri="{FF2B5EF4-FFF2-40B4-BE49-F238E27FC236}">
                <a16:creationId xmlns:a16="http://schemas.microsoft.com/office/drawing/2014/main" id="{3E752687-DAE4-9FCE-5166-672642148333}"/>
              </a:ext>
            </a:extLst>
          </p:cNvPr>
          <p:cNvGrpSpPr/>
          <p:nvPr/>
        </p:nvGrpSpPr>
        <p:grpSpPr>
          <a:xfrm>
            <a:off x="5379744" y="2358916"/>
            <a:ext cx="1593202" cy="1956148"/>
            <a:chOff x="5353698" y="2329420"/>
            <a:chExt cx="1593202" cy="1956148"/>
          </a:xfrm>
        </p:grpSpPr>
        <p:sp>
          <p:nvSpPr>
            <p:cNvPr id="21" name="Rectangle 20">
              <a:extLst>
                <a:ext uri="{FF2B5EF4-FFF2-40B4-BE49-F238E27FC236}">
                  <a16:creationId xmlns:a16="http://schemas.microsoft.com/office/drawing/2014/main" id="{D8E0A4EE-F90F-9B5E-961A-E40E19D50E27}"/>
                </a:ext>
              </a:extLst>
            </p:cNvPr>
            <p:cNvSpPr/>
            <p:nvPr/>
          </p:nvSpPr>
          <p:spPr>
            <a:xfrm>
              <a:off x="5353698" y="3731570"/>
              <a:ext cx="1593202" cy="553998"/>
            </a:xfrm>
            <a:prstGeom prst="rect">
              <a:avLst/>
            </a:prstGeom>
          </p:spPr>
          <p:txBody>
            <a:bodyPr wrap="square">
              <a:spAutoFit/>
            </a:bodyPr>
            <a:lstStyle/>
            <a:p>
              <a:pPr algn="ctr">
                <a:spcBef>
                  <a:spcPts val="300"/>
                </a:spcBef>
                <a:spcAft>
                  <a:spcPts val="300"/>
                </a:spcAft>
              </a:pPr>
              <a:r>
                <a:rPr lang="en-US" sz="1000" b="1" dirty="0">
                  <a:latin typeface="Poppins" panose="00000500000000000000" pitchFamily="2" charset="0"/>
                  <a:cs typeface="Poppins" panose="00000500000000000000" pitchFamily="2" charset="0"/>
                </a:rPr>
                <a:t>BRANDING HELPS TO ATTRACT YOUR IDEAL CLIENTS</a:t>
              </a:r>
            </a:p>
          </p:txBody>
        </p:sp>
        <p:cxnSp>
          <p:nvCxnSpPr>
            <p:cNvPr id="33" name="Straight Connector 32">
              <a:extLst>
                <a:ext uri="{FF2B5EF4-FFF2-40B4-BE49-F238E27FC236}">
                  <a16:creationId xmlns:a16="http://schemas.microsoft.com/office/drawing/2014/main" id="{D430EB8D-3A77-AB86-10A1-1955FF36DDE5}"/>
                </a:ext>
              </a:extLst>
            </p:cNvPr>
            <p:cNvCxnSpPr>
              <a:cxnSpLocks/>
              <a:stCxn id="62" idx="4"/>
            </p:cNvCxnSpPr>
            <p:nvPr/>
          </p:nvCxnSpPr>
          <p:spPr>
            <a:xfrm>
              <a:off x="6098237" y="2958987"/>
              <a:ext cx="0" cy="714898"/>
            </a:xfrm>
            <a:prstGeom prst="line">
              <a:avLst/>
            </a:prstGeom>
            <a:ln cap="rnd">
              <a:solidFill>
                <a:schemeClr val="tx1"/>
              </a:solidFill>
              <a:tailEnd type="oval"/>
            </a:ln>
          </p:spPr>
          <p:style>
            <a:lnRef idx="2">
              <a:schemeClr val="accent1"/>
            </a:lnRef>
            <a:fillRef idx="0">
              <a:schemeClr val="accent1"/>
            </a:fillRef>
            <a:effectRef idx="1">
              <a:schemeClr val="accent1"/>
            </a:effectRef>
            <a:fontRef idx="minor">
              <a:schemeClr val="tx1"/>
            </a:fontRef>
          </p:style>
        </p:cxnSp>
        <p:grpSp>
          <p:nvGrpSpPr>
            <p:cNvPr id="39" name="Group 38">
              <a:extLst>
                <a:ext uri="{FF2B5EF4-FFF2-40B4-BE49-F238E27FC236}">
                  <a16:creationId xmlns:a16="http://schemas.microsoft.com/office/drawing/2014/main" id="{415B1440-5429-5EAC-171C-AF69CD83BB2B}"/>
                </a:ext>
              </a:extLst>
            </p:cNvPr>
            <p:cNvGrpSpPr/>
            <p:nvPr/>
          </p:nvGrpSpPr>
          <p:grpSpPr>
            <a:xfrm>
              <a:off x="5680574" y="2329420"/>
              <a:ext cx="835324" cy="835324"/>
              <a:chOff x="5676875" y="2417910"/>
              <a:chExt cx="835324" cy="835324"/>
            </a:xfrm>
          </p:grpSpPr>
          <p:sp>
            <p:nvSpPr>
              <p:cNvPr id="61" name="Oval 60">
                <a:extLst>
                  <a:ext uri="{FF2B5EF4-FFF2-40B4-BE49-F238E27FC236}">
                    <a16:creationId xmlns:a16="http://schemas.microsoft.com/office/drawing/2014/main" id="{7688DE1D-8517-353F-D558-9E262770973C}"/>
                  </a:ext>
                </a:extLst>
              </p:cNvPr>
              <p:cNvSpPr/>
              <p:nvPr/>
            </p:nvSpPr>
            <p:spPr>
              <a:xfrm>
                <a:off x="5676875" y="2417910"/>
                <a:ext cx="835324" cy="835324"/>
              </a:xfrm>
              <a:prstGeom prst="ellipse">
                <a:avLst/>
              </a:prstGeom>
              <a:solidFill>
                <a:srgbClr val="FFFFFF"/>
              </a:solidFill>
              <a:ln>
                <a:noFill/>
              </a:ln>
              <a:effectLst>
                <a:outerShdw blurRad="228600" dist="63500" dir="5400000" algn="ctr" rotWithShape="0">
                  <a:prstClr val="black">
                    <a:alpha val="22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b="1">
                  <a:latin typeface="Poppins" panose="00000500000000000000" pitchFamily="2" charset="0"/>
                  <a:cs typeface="Poppins" panose="00000500000000000000" pitchFamily="2" charset="0"/>
                </a:endParaRPr>
              </a:p>
            </p:txBody>
          </p:sp>
          <p:sp>
            <p:nvSpPr>
              <p:cNvPr id="62" name="Oval 61">
                <a:extLst>
                  <a:ext uri="{FF2B5EF4-FFF2-40B4-BE49-F238E27FC236}">
                    <a16:creationId xmlns:a16="http://schemas.microsoft.com/office/drawing/2014/main" id="{7EF2E31E-2979-EB49-DBBA-03A768003A56}"/>
                  </a:ext>
                </a:extLst>
              </p:cNvPr>
              <p:cNvSpPr/>
              <p:nvPr/>
            </p:nvSpPr>
            <p:spPr>
              <a:xfrm>
                <a:off x="5882633" y="2623667"/>
                <a:ext cx="423810" cy="423810"/>
              </a:xfrm>
              <a:prstGeom prst="ellipse">
                <a:avLst/>
              </a:prstGeom>
              <a:solidFill>
                <a:schemeClr val="tx1">
                  <a:lumMod val="50000"/>
                  <a:lumOff val="50000"/>
                </a:schemeClr>
              </a:solidFill>
              <a:ln>
                <a:noFill/>
              </a:ln>
              <a:effectLst>
                <a:outerShdw blurRad="101600" algn="ctr" rotWithShape="0">
                  <a:prstClr val="black">
                    <a:alpha val="3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b="1">
                  <a:latin typeface="Poppins" panose="00000500000000000000" pitchFamily="2" charset="0"/>
                  <a:cs typeface="Poppins" panose="00000500000000000000" pitchFamily="2" charset="0"/>
                </a:endParaRPr>
              </a:p>
            </p:txBody>
          </p:sp>
          <p:sp>
            <p:nvSpPr>
              <p:cNvPr id="65" name="TextBox 64">
                <a:extLst>
                  <a:ext uri="{FF2B5EF4-FFF2-40B4-BE49-F238E27FC236}">
                    <a16:creationId xmlns:a16="http://schemas.microsoft.com/office/drawing/2014/main" id="{4229BD8C-0014-F34D-E497-A3C26D5A2FB5}"/>
                  </a:ext>
                </a:extLst>
              </p:cNvPr>
              <p:cNvSpPr txBox="1"/>
              <p:nvPr/>
            </p:nvSpPr>
            <p:spPr>
              <a:xfrm>
                <a:off x="5870760" y="2683535"/>
                <a:ext cx="447558" cy="338554"/>
              </a:xfrm>
              <a:prstGeom prst="rect">
                <a:avLst/>
              </a:prstGeom>
              <a:noFill/>
            </p:spPr>
            <p:txBody>
              <a:bodyPr wrap="none" rtlCol="0">
                <a:spAutoFit/>
              </a:bodyPr>
              <a:lstStyle/>
              <a:p>
                <a:pPr algn="ctr"/>
                <a:r>
                  <a:rPr lang="en-US" sz="1600" b="1" dirty="0">
                    <a:solidFill>
                      <a:schemeClr val="bg1"/>
                    </a:solidFill>
                    <a:latin typeface="Poppins" panose="00000500000000000000" pitchFamily="2" charset="0"/>
                    <a:cs typeface="Poppins" panose="00000500000000000000" pitchFamily="2" charset="0"/>
                  </a:rPr>
                  <a:t>05</a:t>
                </a:r>
                <a:endParaRPr lang="en-PK" sz="1600" b="1" dirty="0">
                  <a:solidFill>
                    <a:schemeClr val="bg1"/>
                  </a:solidFill>
                  <a:latin typeface="Poppins" panose="00000500000000000000" pitchFamily="2" charset="0"/>
                  <a:cs typeface="Poppins" panose="00000500000000000000" pitchFamily="2" charset="0"/>
                </a:endParaRPr>
              </a:p>
            </p:txBody>
          </p:sp>
        </p:grpSp>
      </p:grpSp>
      <p:grpSp>
        <p:nvGrpSpPr>
          <p:cNvPr id="11" name="Group 10">
            <a:extLst>
              <a:ext uri="{FF2B5EF4-FFF2-40B4-BE49-F238E27FC236}">
                <a16:creationId xmlns:a16="http://schemas.microsoft.com/office/drawing/2014/main" id="{EDD31522-1963-2043-6A21-B0EFEB33C706}"/>
              </a:ext>
            </a:extLst>
          </p:cNvPr>
          <p:cNvGrpSpPr/>
          <p:nvPr/>
        </p:nvGrpSpPr>
        <p:grpSpPr>
          <a:xfrm>
            <a:off x="6204866" y="2358916"/>
            <a:ext cx="2152380" cy="3073149"/>
            <a:chOff x="6178820" y="2329420"/>
            <a:chExt cx="2152380" cy="3073149"/>
          </a:xfrm>
        </p:grpSpPr>
        <p:cxnSp>
          <p:nvCxnSpPr>
            <p:cNvPr id="22" name="Straight Connector 21">
              <a:extLst>
                <a:ext uri="{FF2B5EF4-FFF2-40B4-BE49-F238E27FC236}">
                  <a16:creationId xmlns:a16="http://schemas.microsoft.com/office/drawing/2014/main" id="{1F0F9EB7-FFA1-5182-2E1A-A4AA5924C10D}"/>
                </a:ext>
              </a:extLst>
            </p:cNvPr>
            <p:cNvCxnSpPr>
              <a:cxnSpLocks/>
              <a:stCxn id="57" idx="4"/>
            </p:cNvCxnSpPr>
            <p:nvPr/>
          </p:nvCxnSpPr>
          <p:spPr>
            <a:xfrm>
              <a:off x="7258175" y="2958987"/>
              <a:ext cx="0" cy="1734073"/>
            </a:xfrm>
            <a:prstGeom prst="line">
              <a:avLst/>
            </a:prstGeom>
            <a:ln cap="rnd">
              <a:solidFill>
                <a:schemeClr val="tx1"/>
              </a:solidFill>
              <a:tailEnd type="oval"/>
            </a:ln>
          </p:spPr>
          <p:style>
            <a:lnRef idx="2">
              <a:schemeClr val="accent1"/>
            </a:lnRef>
            <a:fillRef idx="0">
              <a:schemeClr val="accent1"/>
            </a:fillRef>
            <a:effectRef idx="1">
              <a:schemeClr val="accent1"/>
            </a:effectRef>
            <a:fontRef idx="minor">
              <a:schemeClr val="tx1"/>
            </a:fontRef>
          </p:style>
        </p:cxnSp>
        <p:sp>
          <p:nvSpPr>
            <p:cNvPr id="25" name="Rectangle 24">
              <a:extLst>
                <a:ext uri="{FF2B5EF4-FFF2-40B4-BE49-F238E27FC236}">
                  <a16:creationId xmlns:a16="http://schemas.microsoft.com/office/drawing/2014/main" id="{E11607C2-3DA8-7C3E-FCE6-08B7DD6B16E6}"/>
                </a:ext>
              </a:extLst>
            </p:cNvPr>
            <p:cNvSpPr/>
            <p:nvPr/>
          </p:nvSpPr>
          <p:spPr>
            <a:xfrm>
              <a:off x="6178820" y="4848571"/>
              <a:ext cx="2152380" cy="553998"/>
            </a:xfrm>
            <a:prstGeom prst="rect">
              <a:avLst/>
            </a:prstGeom>
          </p:spPr>
          <p:txBody>
            <a:bodyPr wrap="square">
              <a:spAutoFit/>
            </a:bodyPr>
            <a:lstStyle/>
            <a:p>
              <a:pPr algn="ctr">
                <a:spcBef>
                  <a:spcPts val="300"/>
                </a:spcBef>
                <a:spcAft>
                  <a:spcPts val="300"/>
                </a:spcAft>
              </a:pPr>
              <a:r>
                <a:rPr lang="en-US" sz="1000" b="1" dirty="0">
                  <a:latin typeface="Poppins" panose="00000500000000000000" pitchFamily="2" charset="0"/>
                  <a:cs typeface="Poppins" panose="00000500000000000000" pitchFamily="2" charset="0"/>
                </a:rPr>
                <a:t>BRANDING GIVES YOU A CLEAR STRATEGY FOR MOVING FORWARD</a:t>
              </a:r>
            </a:p>
          </p:txBody>
        </p:sp>
        <p:grpSp>
          <p:nvGrpSpPr>
            <p:cNvPr id="40" name="Group 39">
              <a:extLst>
                <a:ext uri="{FF2B5EF4-FFF2-40B4-BE49-F238E27FC236}">
                  <a16:creationId xmlns:a16="http://schemas.microsoft.com/office/drawing/2014/main" id="{6721F801-ED3D-170A-9DC5-62C95C93B1B3}"/>
                </a:ext>
              </a:extLst>
            </p:cNvPr>
            <p:cNvGrpSpPr/>
            <p:nvPr/>
          </p:nvGrpSpPr>
          <p:grpSpPr>
            <a:xfrm>
              <a:off x="6840818" y="2329420"/>
              <a:ext cx="835325" cy="835324"/>
              <a:chOff x="6619683" y="2417910"/>
              <a:chExt cx="835325" cy="835324"/>
            </a:xfrm>
          </p:grpSpPr>
          <p:sp>
            <p:nvSpPr>
              <p:cNvPr id="54" name="Oval 53">
                <a:extLst>
                  <a:ext uri="{FF2B5EF4-FFF2-40B4-BE49-F238E27FC236}">
                    <a16:creationId xmlns:a16="http://schemas.microsoft.com/office/drawing/2014/main" id="{D573B397-4B68-7E01-2AC4-9D4FD17AB0D0}"/>
                  </a:ext>
                </a:extLst>
              </p:cNvPr>
              <p:cNvSpPr/>
              <p:nvPr/>
            </p:nvSpPr>
            <p:spPr>
              <a:xfrm>
                <a:off x="6619683" y="2417910"/>
                <a:ext cx="835325" cy="835324"/>
              </a:xfrm>
              <a:prstGeom prst="ellipse">
                <a:avLst/>
              </a:prstGeom>
              <a:solidFill>
                <a:schemeClr val="bg1"/>
              </a:solidFill>
              <a:ln>
                <a:noFill/>
              </a:ln>
              <a:effectLst>
                <a:outerShdw blurRad="228600" dist="63500" dir="5400000" algn="ctr" rotWithShape="0">
                  <a:prstClr val="black">
                    <a:alpha val="22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b="1">
                  <a:latin typeface="Poppins" panose="00000500000000000000" pitchFamily="2" charset="0"/>
                  <a:cs typeface="Poppins" panose="00000500000000000000" pitchFamily="2" charset="0"/>
                </a:endParaRPr>
              </a:p>
            </p:txBody>
          </p:sp>
          <p:sp>
            <p:nvSpPr>
              <p:cNvPr id="57" name="Oval 56">
                <a:extLst>
                  <a:ext uri="{FF2B5EF4-FFF2-40B4-BE49-F238E27FC236}">
                    <a16:creationId xmlns:a16="http://schemas.microsoft.com/office/drawing/2014/main" id="{CDE76D59-6DEF-7786-67F8-FB7C72BD61BF}"/>
                  </a:ext>
                </a:extLst>
              </p:cNvPr>
              <p:cNvSpPr/>
              <p:nvPr/>
            </p:nvSpPr>
            <p:spPr>
              <a:xfrm>
                <a:off x="6825135" y="2623667"/>
                <a:ext cx="423810" cy="423810"/>
              </a:xfrm>
              <a:prstGeom prst="ellipse">
                <a:avLst/>
              </a:prstGeom>
              <a:solidFill>
                <a:schemeClr val="tx1">
                  <a:lumMod val="50000"/>
                  <a:lumOff val="50000"/>
                </a:schemeClr>
              </a:solidFill>
              <a:ln>
                <a:noFill/>
              </a:ln>
              <a:effectLst>
                <a:outerShdw blurRad="101600" algn="ctr" rotWithShape="0">
                  <a:prstClr val="black">
                    <a:alpha val="3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b="1">
                  <a:latin typeface="Poppins" panose="00000500000000000000" pitchFamily="2" charset="0"/>
                  <a:cs typeface="Poppins" panose="00000500000000000000" pitchFamily="2" charset="0"/>
                </a:endParaRPr>
              </a:p>
            </p:txBody>
          </p:sp>
          <p:sp>
            <p:nvSpPr>
              <p:cNvPr id="58" name="TextBox 57">
                <a:extLst>
                  <a:ext uri="{FF2B5EF4-FFF2-40B4-BE49-F238E27FC236}">
                    <a16:creationId xmlns:a16="http://schemas.microsoft.com/office/drawing/2014/main" id="{BBC01FC2-9A6C-6C2A-636D-921DF8F8636C}"/>
                  </a:ext>
                </a:extLst>
              </p:cNvPr>
              <p:cNvSpPr txBox="1"/>
              <p:nvPr/>
            </p:nvSpPr>
            <p:spPr>
              <a:xfrm>
                <a:off x="6813262" y="2683535"/>
                <a:ext cx="447558" cy="338554"/>
              </a:xfrm>
              <a:prstGeom prst="rect">
                <a:avLst/>
              </a:prstGeom>
              <a:noFill/>
            </p:spPr>
            <p:txBody>
              <a:bodyPr wrap="none" rtlCol="0">
                <a:spAutoFit/>
              </a:bodyPr>
              <a:lstStyle/>
              <a:p>
                <a:pPr algn="ctr"/>
                <a:r>
                  <a:rPr lang="en-US" sz="1600" b="1" dirty="0">
                    <a:solidFill>
                      <a:schemeClr val="bg1"/>
                    </a:solidFill>
                    <a:latin typeface="Poppins" panose="00000500000000000000" pitchFamily="2" charset="0"/>
                    <a:cs typeface="Poppins" panose="00000500000000000000" pitchFamily="2" charset="0"/>
                  </a:rPr>
                  <a:t>06</a:t>
                </a:r>
                <a:endParaRPr lang="en-PK" sz="1600" b="1" dirty="0">
                  <a:solidFill>
                    <a:schemeClr val="bg1"/>
                  </a:solidFill>
                  <a:latin typeface="Poppins" panose="00000500000000000000" pitchFamily="2" charset="0"/>
                  <a:cs typeface="Poppins" panose="00000500000000000000" pitchFamily="2" charset="0"/>
                </a:endParaRPr>
              </a:p>
            </p:txBody>
          </p:sp>
        </p:grpSp>
      </p:grpSp>
      <p:grpSp>
        <p:nvGrpSpPr>
          <p:cNvPr id="7" name="Group 6">
            <a:extLst>
              <a:ext uri="{FF2B5EF4-FFF2-40B4-BE49-F238E27FC236}">
                <a16:creationId xmlns:a16="http://schemas.microsoft.com/office/drawing/2014/main" id="{1457014B-570C-0FB7-3896-0A4DF7DE3623}"/>
              </a:ext>
            </a:extLst>
          </p:cNvPr>
          <p:cNvGrpSpPr/>
          <p:nvPr/>
        </p:nvGrpSpPr>
        <p:grpSpPr>
          <a:xfrm>
            <a:off x="7494121" y="2358916"/>
            <a:ext cx="1792039" cy="2038524"/>
            <a:chOff x="7468075" y="2329420"/>
            <a:chExt cx="1792039" cy="2038524"/>
          </a:xfrm>
        </p:grpSpPr>
        <p:sp>
          <p:nvSpPr>
            <p:cNvPr id="26" name="Rectangle 25">
              <a:extLst>
                <a:ext uri="{FF2B5EF4-FFF2-40B4-BE49-F238E27FC236}">
                  <a16:creationId xmlns:a16="http://schemas.microsoft.com/office/drawing/2014/main" id="{8BFC01C8-F2F7-BEC5-F6E9-3BF0D31818C9}"/>
                </a:ext>
              </a:extLst>
            </p:cNvPr>
            <p:cNvSpPr/>
            <p:nvPr/>
          </p:nvSpPr>
          <p:spPr>
            <a:xfrm>
              <a:off x="7468075" y="3813946"/>
              <a:ext cx="1792039" cy="553998"/>
            </a:xfrm>
            <a:prstGeom prst="rect">
              <a:avLst/>
            </a:prstGeom>
          </p:spPr>
          <p:txBody>
            <a:bodyPr wrap="square">
              <a:spAutoFit/>
            </a:bodyPr>
            <a:lstStyle/>
            <a:p>
              <a:pPr algn="ctr">
                <a:spcBef>
                  <a:spcPts val="300"/>
                </a:spcBef>
                <a:spcAft>
                  <a:spcPts val="300"/>
                </a:spcAft>
              </a:pPr>
              <a:r>
                <a:rPr lang="en-US" sz="1000" b="1" dirty="0">
                  <a:latin typeface="Poppins" panose="00000500000000000000" pitchFamily="2" charset="0"/>
                  <a:cs typeface="Poppins" panose="00000500000000000000" pitchFamily="2" charset="0"/>
                </a:rPr>
                <a:t>BRANDING LEADS TO RETURNING CUSTOMERS &amp; REFERRALS</a:t>
              </a:r>
            </a:p>
          </p:txBody>
        </p:sp>
        <p:grpSp>
          <p:nvGrpSpPr>
            <p:cNvPr id="41" name="Group 40">
              <a:extLst>
                <a:ext uri="{FF2B5EF4-FFF2-40B4-BE49-F238E27FC236}">
                  <a16:creationId xmlns:a16="http://schemas.microsoft.com/office/drawing/2014/main" id="{67A963A4-AEC4-8F8F-C333-E30E6A390C2A}"/>
                </a:ext>
              </a:extLst>
            </p:cNvPr>
            <p:cNvGrpSpPr/>
            <p:nvPr/>
          </p:nvGrpSpPr>
          <p:grpSpPr>
            <a:xfrm>
              <a:off x="8001063" y="2329420"/>
              <a:ext cx="835325" cy="835324"/>
              <a:chOff x="7560700" y="2417910"/>
              <a:chExt cx="835325" cy="835324"/>
            </a:xfrm>
          </p:grpSpPr>
          <p:sp>
            <p:nvSpPr>
              <p:cNvPr id="51" name="Oval 50">
                <a:extLst>
                  <a:ext uri="{FF2B5EF4-FFF2-40B4-BE49-F238E27FC236}">
                    <a16:creationId xmlns:a16="http://schemas.microsoft.com/office/drawing/2014/main" id="{39E048AB-5C66-BC77-7CF9-2690F65BD765}"/>
                  </a:ext>
                </a:extLst>
              </p:cNvPr>
              <p:cNvSpPr/>
              <p:nvPr/>
            </p:nvSpPr>
            <p:spPr>
              <a:xfrm>
                <a:off x="7560700" y="2417910"/>
                <a:ext cx="835325" cy="835324"/>
              </a:xfrm>
              <a:prstGeom prst="ellipse">
                <a:avLst/>
              </a:prstGeom>
              <a:solidFill>
                <a:schemeClr val="bg1"/>
              </a:solidFill>
              <a:ln>
                <a:noFill/>
              </a:ln>
              <a:effectLst>
                <a:outerShdw blurRad="228600" dist="63500" dir="5400000" algn="ctr" rotWithShape="0">
                  <a:prstClr val="black">
                    <a:alpha val="22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b="1">
                  <a:latin typeface="Poppins" panose="00000500000000000000" pitchFamily="2" charset="0"/>
                  <a:cs typeface="Poppins" panose="00000500000000000000" pitchFamily="2" charset="0"/>
                </a:endParaRPr>
              </a:p>
            </p:txBody>
          </p:sp>
          <p:sp>
            <p:nvSpPr>
              <p:cNvPr id="52" name="Oval 51">
                <a:extLst>
                  <a:ext uri="{FF2B5EF4-FFF2-40B4-BE49-F238E27FC236}">
                    <a16:creationId xmlns:a16="http://schemas.microsoft.com/office/drawing/2014/main" id="{F9FF04CC-5ECE-82F1-68BB-5836BD3576A5}"/>
                  </a:ext>
                </a:extLst>
              </p:cNvPr>
              <p:cNvSpPr/>
              <p:nvPr/>
            </p:nvSpPr>
            <p:spPr>
              <a:xfrm>
                <a:off x="7766457" y="2623667"/>
                <a:ext cx="423810" cy="423810"/>
              </a:xfrm>
              <a:prstGeom prst="ellipse">
                <a:avLst/>
              </a:prstGeom>
              <a:solidFill>
                <a:schemeClr val="tx1">
                  <a:lumMod val="50000"/>
                  <a:lumOff val="50000"/>
                </a:schemeClr>
              </a:solidFill>
              <a:ln>
                <a:noFill/>
              </a:ln>
              <a:effectLst>
                <a:outerShdw blurRad="101600" algn="ctr" rotWithShape="0">
                  <a:prstClr val="black">
                    <a:alpha val="3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b="1">
                  <a:latin typeface="Poppins" panose="00000500000000000000" pitchFamily="2" charset="0"/>
                  <a:cs typeface="Poppins" panose="00000500000000000000" pitchFamily="2" charset="0"/>
                </a:endParaRPr>
              </a:p>
            </p:txBody>
          </p:sp>
          <p:sp>
            <p:nvSpPr>
              <p:cNvPr id="53" name="TextBox 52">
                <a:extLst>
                  <a:ext uri="{FF2B5EF4-FFF2-40B4-BE49-F238E27FC236}">
                    <a16:creationId xmlns:a16="http://schemas.microsoft.com/office/drawing/2014/main" id="{40B897C0-1B4A-F4EB-6FF3-95F461FB80B9}"/>
                  </a:ext>
                </a:extLst>
              </p:cNvPr>
              <p:cNvSpPr txBox="1"/>
              <p:nvPr/>
            </p:nvSpPr>
            <p:spPr>
              <a:xfrm>
                <a:off x="7762598" y="2683535"/>
                <a:ext cx="431528" cy="338554"/>
              </a:xfrm>
              <a:prstGeom prst="rect">
                <a:avLst/>
              </a:prstGeom>
              <a:noFill/>
            </p:spPr>
            <p:txBody>
              <a:bodyPr wrap="none" rtlCol="0">
                <a:spAutoFit/>
              </a:bodyPr>
              <a:lstStyle/>
              <a:p>
                <a:pPr algn="ctr"/>
                <a:r>
                  <a:rPr lang="en-US" sz="1600" b="1" dirty="0">
                    <a:solidFill>
                      <a:schemeClr val="bg1"/>
                    </a:solidFill>
                    <a:latin typeface="Poppins" panose="00000500000000000000" pitchFamily="2" charset="0"/>
                    <a:cs typeface="Poppins" panose="00000500000000000000" pitchFamily="2" charset="0"/>
                  </a:rPr>
                  <a:t>07</a:t>
                </a:r>
                <a:endParaRPr lang="en-PK" sz="1600" b="1" dirty="0">
                  <a:solidFill>
                    <a:schemeClr val="bg1"/>
                  </a:solidFill>
                  <a:latin typeface="Poppins" panose="00000500000000000000" pitchFamily="2" charset="0"/>
                  <a:cs typeface="Poppins" panose="00000500000000000000" pitchFamily="2" charset="0"/>
                </a:endParaRPr>
              </a:p>
            </p:txBody>
          </p:sp>
        </p:grpSp>
        <p:cxnSp>
          <p:nvCxnSpPr>
            <p:cNvPr id="34" name="Straight Connector 33">
              <a:extLst>
                <a:ext uri="{FF2B5EF4-FFF2-40B4-BE49-F238E27FC236}">
                  <a16:creationId xmlns:a16="http://schemas.microsoft.com/office/drawing/2014/main" id="{6F494B2E-44B9-8C84-D266-D9903E67F3BF}"/>
                </a:ext>
              </a:extLst>
            </p:cNvPr>
            <p:cNvCxnSpPr>
              <a:cxnSpLocks/>
              <a:stCxn id="52" idx="4"/>
            </p:cNvCxnSpPr>
            <p:nvPr/>
          </p:nvCxnSpPr>
          <p:spPr>
            <a:xfrm>
              <a:off x="8418725" y="2958987"/>
              <a:ext cx="0" cy="699023"/>
            </a:xfrm>
            <a:prstGeom prst="line">
              <a:avLst/>
            </a:prstGeom>
            <a:ln cap="rnd">
              <a:solidFill>
                <a:schemeClr val="tx1"/>
              </a:solidFill>
              <a:tailEnd type="oval"/>
            </a:ln>
          </p:spPr>
          <p:style>
            <a:lnRef idx="2">
              <a:schemeClr val="accent1"/>
            </a:lnRef>
            <a:fillRef idx="0">
              <a:schemeClr val="accent1"/>
            </a:fillRef>
            <a:effectRef idx="1">
              <a:schemeClr val="accent1"/>
            </a:effectRef>
            <a:fontRef idx="minor">
              <a:schemeClr val="tx1"/>
            </a:fontRef>
          </p:style>
        </p:cxnSp>
      </p:grpSp>
      <p:grpSp>
        <p:nvGrpSpPr>
          <p:cNvPr id="6" name="Group 5">
            <a:extLst>
              <a:ext uri="{FF2B5EF4-FFF2-40B4-BE49-F238E27FC236}">
                <a16:creationId xmlns:a16="http://schemas.microsoft.com/office/drawing/2014/main" id="{43DF401A-0AD3-FD3E-3BD6-52E3DA21705A}"/>
              </a:ext>
            </a:extLst>
          </p:cNvPr>
          <p:cNvGrpSpPr/>
          <p:nvPr/>
        </p:nvGrpSpPr>
        <p:grpSpPr>
          <a:xfrm>
            <a:off x="9072112" y="2358916"/>
            <a:ext cx="1843030" cy="2350792"/>
            <a:chOff x="8746709" y="2329420"/>
            <a:chExt cx="1843030" cy="2350792"/>
          </a:xfrm>
        </p:grpSpPr>
        <p:cxnSp>
          <p:nvCxnSpPr>
            <p:cNvPr id="29" name="Straight Connector 28">
              <a:extLst>
                <a:ext uri="{FF2B5EF4-FFF2-40B4-BE49-F238E27FC236}">
                  <a16:creationId xmlns:a16="http://schemas.microsoft.com/office/drawing/2014/main" id="{AD744C9D-1C7D-4154-DD34-2C439DD06D09}"/>
                </a:ext>
              </a:extLst>
            </p:cNvPr>
            <p:cNvCxnSpPr>
              <a:cxnSpLocks/>
              <a:stCxn id="49" idx="4"/>
            </p:cNvCxnSpPr>
            <p:nvPr/>
          </p:nvCxnSpPr>
          <p:spPr>
            <a:xfrm>
              <a:off x="9578970" y="2958987"/>
              <a:ext cx="0" cy="1200673"/>
            </a:xfrm>
            <a:prstGeom prst="line">
              <a:avLst/>
            </a:prstGeom>
            <a:ln cap="rnd">
              <a:solidFill>
                <a:schemeClr val="tx1"/>
              </a:solidFill>
              <a:tailEnd type="oval"/>
            </a:ln>
          </p:spPr>
          <p:style>
            <a:lnRef idx="2">
              <a:schemeClr val="accent1"/>
            </a:lnRef>
            <a:fillRef idx="0">
              <a:schemeClr val="accent1"/>
            </a:fillRef>
            <a:effectRef idx="1">
              <a:schemeClr val="accent1"/>
            </a:effectRef>
            <a:fontRef idx="minor">
              <a:schemeClr val="tx1"/>
            </a:fontRef>
          </p:style>
        </p:cxnSp>
        <p:sp>
          <p:nvSpPr>
            <p:cNvPr id="30" name="Rectangle 29">
              <a:extLst>
                <a:ext uri="{FF2B5EF4-FFF2-40B4-BE49-F238E27FC236}">
                  <a16:creationId xmlns:a16="http://schemas.microsoft.com/office/drawing/2014/main" id="{D3262392-D27D-F0AE-418D-6614F0869113}"/>
                </a:ext>
              </a:extLst>
            </p:cNvPr>
            <p:cNvSpPr/>
            <p:nvPr/>
          </p:nvSpPr>
          <p:spPr>
            <a:xfrm>
              <a:off x="8746709" y="4280102"/>
              <a:ext cx="1843030" cy="400110"/>
            </a:xfrm>
            <a:prstGeom prst="rect">
              <a:avLst/>
            </a:prstGeom>
          </p:spPr>
          <p:txBody>
            <a:bodyPr wrap="square">
              <a:spAutoFit/>
            </a:bodyPr>
            <a:lstStyle/>
            <a:p>
              <a:pPr algn="ctr">
                <a:spcBef>
                  <a:spcPts val="300"/>
                </a:spcBef>
                <a:spcAft>
                  <a:spcPts val="300"/>
                </a:spcAft>
              </a:pPr>
              <a:r>
                <a:rPr lang="en-US" sz="1000" b="1" dirty="0">
                  <a:latin typeface="Poppins" panose="00000500000000000000" pitchFamily="2" charset="0"/>
                  <a:cs typeface="Poppins" panose="00000500000000000000" pitchFamily="2" charset="0"/>
                </a:rPr>
                <a:t>BRANDING LEADS TO CUSTOMER LOYALTY</a:t>
              </a:r>
            </a:p>
          </p:txBody>
        </p:sp>
        <p:grpSp>
          <p:nvGrpSpPr>
            <p:cNvPr id="42" name="Group 41">
              <a:extLst>
                <a:ext uri="{FF2B5EF4-FFF2-40B4-BE49-F238E27FC236}">
                  <a16:creationId xmlns:a16="http://schemas.microsoft.com/office/drawing/2014/main" id="{FD7081FA-6B45-B84F-4E6E-D1B09203EB10}"/>
                </a:ext>
              </a:extLst>
            </p:cNvPr>
            <p:cNvGrpSpPr/>
            <p:nvPr/>
          </p:nvGrpSpPr>
          <p:grpSpPr>
            <a:xfrm>
              <a:off x="9161308" y="2329420"/>
              <a:ext cx="835325" cy="835324"/>
              <a:chOff x="8504431" y="2417910"/>
              <a:chExt cx="835325" cy="835324"/>
            </a:xfrm>
          </p:grpSpPr>
          <p:sp>
            <p:nvSpPr>
              <p:cNvPr id="48" name="Oval 47">
                <a:extLst>
                  <a:ext uri="{FF2B5EF4-FFF2-40B4-BE49-F238E27FC236}">
                    <a16:creationId xmlns:a16="http://schemas.microsoft.com/office/drawing/2014/main" id="{7D5390B5-A6C8-03D6-E591-3C27923670FC}"/>
                  </a:ext>
                </a:extLst>
              </p:cNvPr>
              <p:cNvSpPr/>
              <p:nvPr/>
            </p:nvSpPr>
            <p:spPr>
              <a:xfrm>
                <a:off x="8504431" y="2417910"/>
                <a:ext cx="835325" cy="835324"/>
              </a:xfrm>
              <a:prstGeom prst="ellipse">
                <a:avLst/>
              </a:prstGeom>
              <a:solidFill>
                <a:schemeClr val="bg1"/>
              </a:solidFill>
              <a:ln>
                <a:noFill/>
              </a:ln>
              <a:effectLst>
                <a:outerShdw blurRad="228600" dist="63500" dir="5400000" algn="ctr" rotWithShape="0">
                  <a:prstClr val="black">
                    <a:alpha val="22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b="1">
                  <a:latin typeface="Poppins" panose="00000500000000000000" pitchFamily="2" charset="0"/>
                  <a:cs typeface="Poppins" panose="00000500000000000000" pitchFamily="2" charset="0"/>
                </a:endParaRPr>
              </a:p>
            </p:txBody>
          </p:sp>
          <p:sp>
            <p:nvSpPr>
              <p:cNvPr id="49" name="Oval 48">
                <a:extLst>
                  <a:ext uri="{FF2B5EF4-FFF2-40B4-BE49-F238E27FC236}">
                    <a16:creationId xmlns:a16="http://schemas.microsoft.com/office/drawing/2014/main" id="{F4134C70-28AF-68A8-8688-C55801492464}"/>
                  </a:ext>
                </a:extLst>
              </p:cNvPr>
              <p:cNvSpPr/>
              <p:nvPr/>
            </p:nvSpPr>
            <p:spPr>
              <a:xfrm>
                <a:off x="8710188" y="2623667"/>
                <a:ext cx="423810" cy="423810"/>
              </a:xfrm>
              <a:prstGeom prst="ellipse">
                <a:avLst/>
              </a:prstGeom>
              <a:solidFill>
                <a:schemeClr val="tx1">
                  <a:lumMod val="50000"/>
                  <a:lumOff val="50000"/>
                </a:schemeClr>
              </a:solidFill>
              <a:ln>
                <a:noFill/>
              </a:ln>
              <a:effectLst>
                <a:outerShdw blurRad="101600" algn="ctr" rotWithShape="0">
                  <a:prstClr val="black">
                    <a:alpha val="3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b="1">
                  <a:latin typeface="Poppins" panose="00000500000000000000" pitchFamily="2" charset="0"/>
                  <a:cs typeface="Poppins" panose="00000500000000000000" pitchFamily="2" charset="0"/>
                </a:endParaRPr>
              </a:p>
            </p:txBody>
          </p:sp>
          <p:sp>
            <p:nvSpPr>
              <p:cNvPr id="50" name="TextBox 49">
                <a:extLst>
                  <a:ext uri="{FF2B5EF4-FFF2-40B4-BE49-F238E27FC236}">
                    <a16:creationId xmlns:a16="http://schemas.microsoft.com/office/drawing/2014/main" id="{E02C41BC-644C-7B9A-53FB-939321E2727B}"/>
                  </a:ext>
                </a:extLst>
              </p:cNvPr>
              <p:cNvSpPr txBox="1"/>
              <p:nvPr/>
            </p:nvSpPr>
            <p:spPr>
              <a:xfrm>
                <a:off x="8698314" y="2683535"/>
                <a:ext cx="447558" cy="338554"/>
              </a:xfrm>
              <a:prstGeom prst="rect">
                <a:avLst/>
              </a:prstGeom>
              <a:noFill/>
            </p:spPr>
            <p:txBody>
              <a:bodyPr wrap="none" rtlCol="0">
                <a:spAutoFit/>
              </a:bodyPr>
              <a:lstStyle/>
              <a:p>
                <a:pPr algn="ctr"/>
                <a:r>
                  <a:rPr lang="en-US" sz="1600" b="1" dirty="0">
                    <a:solidFill>
                      <a:schemeClr val="bg1"/>
                    </a:solidFill>
                    <a:latin typeface="Poppins" panose="00000500000000000000" pitchFamily="2" charset="0"/>
                    <a:cs typeface="Poppins" panose="00000500000000000000" pitchFamily="2" charset="0"/>
                  </a:rPr>
                  <a:t>08</a:t>
                </a:r>
                <a:endParaRPr lang="en-PK" sz="1600" b="1" dirty="0">
                  <a:solidFill>
                    <a:schemeClr val="bg1"/>
                  </a:solidFill>
                  <a:latin typeface="Poppins" panose="00000500000000000000" pitchFamily="2" charset="0"/>
                  <a:cs typeface="Poppins" panose="00000500000000000000" pitchFamily="2" charset="0"/>
                </a:endParaRPr>
              </a:p>
            </p:txBody>
          </p:sp>
        </p:grpSp>
      </p:grpSp>
      <p:grpSp>
        <p:nvGrpSpPr>
          <p:cNvPr id="2" name="Group 1">
            <a:extLst>
              <a:ext uri="{FF2B5EF4-FFF2-40B4-BE49-F238E27FC236}">
                <a16:creationId xmlns:a16="http://schemas.microsoft.com/office/drawing/2014/main" id="{FA527E90-A912-CF21-DC7B-4FC438047C07}"/>
              </a:ext>
            </a:extLst>
          </p:cNvPr>
          <p:cNvGrpSpPr/>
          <p:nvPr/>
        </p:nvGrpSpPr>
        <p:grpSpPr>
          <a:xfrm>
            <a:off x="10214722" y="2358916"/>
            <a:ext cx="1791926" cy="3250787"/>
            <a:chOff x="9878433" y="2329420"/>
            <a:chExt cx="1791926" cy="3250787"/>
          </a:xfrm>
        </p:grpSpPr>
        <p:cxnSp>
          <p:nvCxnSpPr>
            <p:cNvPr id="31" name="Straight Connector 30">
              <a:extLst>
                <a:ext uri="{FF2B5EF4-FFF2-40B4-BE49-F238E27FC236}">
                  <a16:creationId xmlns:a16="http://schemas.microsoft.com/office/drawing/2014/main" id="{69A9303A-A403-07E2-96F3-FD46E9591AEA}"/>
                </a:ext>
              </a:extLst>
            </p:cNvPr>
            <p:cNvCxnSpPr>
              <a:cxnSpLocks/>
              <a:stCxn id="46" idx="4"/>
            </p:cNvCxnSpPr>
            <p:nvPr/>
          </p:nvCxnSpPr>
          <p:spPr>
            <a:xfrm>
              <a:off x="10739211" y="2958987"/>
              <a:ext cx="0" cy="2106499"/>
            </a:xfrm>
            <a:prstGeom prst="line">
              <a:avLst/>
            </a:prstGeom>
            <a:ln cap="rnd">
              <a:solidFill>
                <a:schemeClr val="tx1"/>
              </a:solidFill>
              <a:tailEnd type="oval"/>
            </a:ln>
          </p:spPr>
          <p:style>
            <a:lnRef idx="2">
              <a:schemeClr val="accent1"/>
            </a:lnRef>
            <a:fillRef idx="0">
              <a:schemeClr val="accent1"/>
            </a:fillRef>
            <a:effectRef idx="1">
              <a:schemeClr val="accent1"/>
            </a:effectRef>
            <a:fontRef idx="minor">
              <a:schemeClr val="tx1"/>
            </a:fontRef>
          </p:style>
        </p:cxnSp>
        <p:grpSp>
          <p:nvGrpSpPr>
            <p:cNvPr id="43" name="Group 42">
              <a:extLst>
                <a:ext uri="{FF2B5EF4-FFF2-40B4-BE49-F238E27FC236}">
                  <a16:creationId xmlns:a16="http://schemas.microsoft.com/office/drawing/2014/main" id="{5B71065A-F87F-150C-D5EA-BFA082D38870}"/>
                </a:ext>
              </a:extLst>
            </p:cNvPr>
            <p:cNvGrpSpPr/>
            <p:nvPr/>
          </p:nvGrpSpPr>
          <p:grpSpPr>
            <a:xfrm>
              <a:off x="10321549" y="2329420"/>
              <a:ext cx="835325" cy="835324"/>
              <a:chOff x="9451675" y="2417910"/>
              <a:chExt cx="835325" cy="835324"/>
            </a:xfrm>
          </p:grpSpPr>
          <p:sp>
            <p:nvSpPr>
              <p:cNvPr id="45" name="Oval 44">
                <a:extLst>
                  <a:ext uri="{FF2B5EF4-FFF2-40B4-BE49-F238E27FC236}">
                    <a16:creationId xmlns:a16="http://schemas.microsoft.com/office/drawing/2014/main" id="{0E8F8CEC-A110-0844-1795-0FEF3FD84CF0}"/>
                  </a:ext>
                </a:extLst>
              </p:cNvPr>
              <p:cNvSpPr/>
              <p:nvPr/>
            </p:nvSpPr>
            <p:spPr>
              <a:xfrm>
                <a:off x="9451675" y="2417910"/>
                <a:ext cx="835325" cy="835324"/>
              </a:xfrm>
              <a:prstGeom prst="ellipse">
                <a:avLst/>
              </a:prstGeom>
              <a:solidFill>
                <a:schemeClr val="bg1"/>
              </a:solidFill>
              <a:ln>
                <a:noFill/>
              </a:ln>
              <a:effectLst>
                <a:outerShdw blurRad="228600" dist="63500" dir="5400000" algn="ctr" rotWithShape="0">
                  <a:prstClr val="black">
                    <a:alpha val="22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b="1">
                  <a:latin typeface="Poppins" panose="00000500000000000000" pitchFamily="2" charset="0"/>
                  <a:cs typeface="Poppins" panose="00000500000000000000" pitchFamily="2" charset="0"/>
                </a:endParaRPr>
              </a:p>
            </p:txBody>
          </p:sp>
          <p:sp>
            <p:nvSpPr>
              <p:cNvPr id="46" name="Oval 45">
                <a:extLst>
                  <a:ext uri="{FF2B5EF4-FFF2-40B4-BE49-F238E27FC236}">
                    <a16:creationId xmlns:a16="http://schemas.microsoft.com/office/drawing/2014/main" id="{013C7069-4418-A6F2-47D3-7FD59F14BF51}"/>
                  </a:ext>
                </a:extLst>
              </p:cNvPr>
              <p:cNvSpPr/>
              <p:nvPr/>
            </p:nvSpPr>
            <p:spPr>
              <a:xfrm>
                <a:off x="9657432" y="2623667"/>
                <a:ext cx="423810" cy="423810"/>
              </a:xfrm>
              <a:prstGeom prst="ellipse">
                <a:avLst/>
              </a:prstGeom>
              <a:solidFill>
                <a:schemeClr val="tx1">
                  <a:lumMod val="50000"/>
                  <a:lumOff val="50000"/>
                </a:schemeClr>
              </a:solidFill>
              <a:ln>
                <a:noFill/>
              </a:ln>
              <a:effectLst>
                <a:outerShdw blurRad="101600" algn="ctr" rotWithShape="0">
                  <a:prstClr val="black">
                    <a:alpha val="3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b="1">
                  <a:latin typeface="Poppins" panose="00000500000000000000" pitchFamily="2" charset="0"/>
                  <a:cs typeface="Poppins" panose="00000500000000000000" pitchFamily="2" charset="0"/>
                </a:endParaRPr>
              </a:p>
            </p:txBody>
          </p:sp>
          <p:sp>
            <p:nvSpPr>
              <p:cNvPr id="47" name="TextBox 46">
                <a:extLst>
                  <a:ext uri="{FF2B5EF4-FFF2-40B4-BE49-F238E27FC236}">
                    <a16:creationId xmlns:a16="http://schemas.microsoft.com/office/drawing/2014/main" id="{D2944C7F-0C39-CCBA-8E03-D3DA2AAD2801}"/>
                  </a:ext>
                </a:extLst>
              </p:cNvPr>
              <p:cNvSpPr txBox="1"/>
              <p:nvPr/>
            </p:nvSpPr>
            <p:spPr>
              <a:xfrm>
                <a:off x="9646359" y="2683535"/>
                <a:ext cx="445955" cy="338554"/>
              </a:xfrm>
              <a:prstGeom prst="rect">
                <a:avLst/>
              </a:prstGeom>
              <a:noFill/>
            </p:spPr>
            <p:txBody>
              <a:bodyPr wrap="none" rtlCol="0">
                <a:spAutoFit/>
              </a:bodyPr>
              <a:lstStyle/>
              <a:p>
                <a:pPr algn="ctr"/>
                <a:r>
                  <a:rPr lang="en-US" sz="1600" b="1" dirty="0">
                    <a:solidFill>
                      <a:schemeClr val="bg1"/>
                    </a:solidFill>
                    <a:latin typeface="Poppins" panose="00000500000000000000" pitchFamily="2" charset="0"/>
                    <a:cs typeface="Poppins" panose="00000500000000000000" pitchFamily="2" charset="0"/>
                  </a:rPr>
                  <a:t>09</a:t>
                </a:r>
                <a:endParaRPr lang="en-PK" sz="1600" b="1" dirty="0">
                  <a:solidFill>
                    <a:schemeClr val="bg1"/>
                  </a:solidFill>
                  <a:latin typeface="Poppins" panose="00000500000000000000" pitchFamily="2" charset="0"/>
                  <a:cs typeface="Poppins" panose="00000500000000000000" pitchFamily="2" charset="0"/>
                </a:endParaRPr>
              </a:p>
            </p:txBody>
          </p:sp>
        </p:grpSp>
        <p:sp>
          <p:nvSpPr>
            <p:cNvPr id="44" name="Rectangle 43">
              <a:extLst>
                <a:ext uri="{FF2B5EF4-FFF2-40B4-BE49-F238E27FC236}">
                  <a16:creationId xmlns:a16="http://schemas.microsoft.com/office/drawing/2014/main" id="{C97CE404-A6B9-D9FC-F83E-26CBFCB7766E}"/>
                </a:ext>
              </a:extLst>
            </p:cNvPr>
            <p:cNvSpPr/>
            <p:nvPr/>
          </p:nvSpPr>
          <p:spPr>
            <a:xfrm>
              <a:off x="9878433" y="5180097"/>
              <a:ext cx="1791926" cy="400110"/>
            </a:xfrm>
            <a:prstGeom prst="rect">
              <a:avLst/>
            </a:prstGeom>
          </p:spPr>
          <p:txBody>
            <a:bodyPr wrap="square">
              <a:spAutoFit/>
            </a:bodyPr>
            <a:lstStyle/>
            <a:p>
              <a:pPr algn="ctr">
                <a:spcBef>
                  <a:spcPts val="300"/>
                </a:spcBef>
                <a:spcAft>
                  <a:spcPts val="300"/>
                </a:spcAft>
              </a:pPr>
              <a:r>
                <a:rPr lang="en-US" sz="1000" b="1" dirty="0">
                  <a:latin typeface="Poppins" panose="00000500000000000000" pitchFamily="2" charset="0"/>
                  <a:cs typeface="Poppins" panose="00000500000000000000" pitchFamily="2" charset="0"/>
                </a:rPr>
                <a:t>BRANDING GIVES YOU CREDIBILITY</a:t>
              </a:r>
            </a:p>
          </p:txBody>
        </p:sp>
      </p:grpSp>
      <p:sp>
        <p:nvSpPr>
          <p:cNvPr id="78" name="Rectangle 77">
            <a:extLst>
              <a:ext uri="{FF2B5EF4-FFF2-40B4-BE49-F238E27FC236}">
                <a16:creationId xmlns:a16="http://schemas.microsoft.com/office/drawing/2014/main" id="{F5265A0B-9951-33EF-5171-F524A1041833}"/>
              </a:ext>
            </a:extLst>
          </p:cNvPr>
          <p:cNvSpPr/>
          <p:nvPr/>
        </p:nvSpPr>
        <p:spPr>
          <a:xfrm>
            <a:off x="0" y="0"/>
            <a:ext cx="933307" cy="933306"/>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200"/>
          </a:p>
        </p:txBody>
      </p:sp>
      <p:pic>
        <p:nvPicPr>
          <p:cNvPr id="81" name="Picture 80">
            <a:extLst>
              <a:ext uri="{FF2B5EF4-FFF2-40B4-BE49-F238E27FC236}">
                <a16:creationId xmlns:a16="http://schemas.microsoft.com/office/drawing/2014/main" id="{0A0ABCF3-88E5-2C10-8459-CBB1190834DF}"/>
              </a:ext>
            </a:extLst>
          </p:cNvPr>
          <p:cNvPicPr>
            <a:picLocks noChangeAspect="1"/>
          </p:cNvPicPr>
          <p:nvPr/>
        </p:nvPicPr>
        <p:blipFill rotWithShape="1">
          <a:blip r:embed="rId2">
            <a:duotone>
              <a:prstClr val="black"/>
              <a:srgbClr val="5A5A5A">
                <a:tint val="45000"/>
                <a:satMod val="400000"/>
              </a:srgbClr>
            </a:duotone>
          </a:blip>
          <a:srcRect l="19472" r="19763" b="16966"/>
          <a:stretch/>
        </p:blipFill>
        <p:spPr>
          <a:xfrm>
            <a:off x="126198" y="274217"/>
            <a:ext cx="625393" cy="394242"/>
          </a:xfrm>
          <a:prstGeom prst="rect">
            <a:avLst/>
          </a:prstGeom>
        </p:spPr>
      </p:pic>
      <p:sp>
        <p:nvSpPr>
          <p:cNvPr id="85" name="Title 2">
            <a:extLst>
              <a:ext uri="{FF2B5EF4-FFF2-40B4-BE49-F238E27FC236}">
                <a16:creationId xmlns:a16="http://schemas.microsoft.com/office/drawing/2014/main" id="{52E7A7AF-F505-5A71-69F2-760CBDB44FA5}"/>
              </a:ext>
            </a:extLst>
          </p:cNvPr>
          <p:cNvSpPr txBox="1">
            <a:spLocks/>
          </p:cNvSpPr>
          <p:nvPr/>
        </p:nvSpPr>
        <p:spPr>
          <a:xfrm>
            <a:off x="939801" y="748699"/>
            <a:ext cx="10312398" cy="1176603"/>
          </a:xfrm>
        </p:spPr>
        <p:txBody>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600" b="0" i="0" u="none" strike="noStrike" kern="1200" cap="none" spc="0" normalizeH="0" baseline="0" noProof="0" dirty="0">
                <a:ln>
                  <a:noFill/>
                </a:ln>
                <a:solidFill>
                  <a:srgbClr val="000000"/>
                </a:solidFill>
                <a:effectLst/>
                <a:uLnTx/>
                <a:uFillTx/>
                <a:latin typeface="Poppins Medium"/>
                <a:ea typeface="+mj-ea"/>
                <a:cs typeface="+mj-cs"/>
              </a:rPr>
              <a:t>How Business Can Benefit From </a:t>
            </a:r>
          </a:p>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600" b="0" i="0" u="none" strike="noStrike" kern="1200" cap="none" spc="0" normalizeH="0" baseline="0" noProof="0" dirty="0">
                <a:ln>
                  <a:noFill/>
                </a:ln>
                <a:solidFill>
                  <a:srgbClr val="000000"/>
                </a:solidFill>
                <a:effectLst/>
                <a:uLnTx/>
                <a:uFillTx/>
                <a:latin typeface="Poppins Medium"/>
                <a:ea typeface="+mj-ea"/>
                <a:cs typeface="+mj-cs"/>
              </a:rPr>
              <a:t>Branding </a:t>
            </a:r>
            <a:r>
              <a:rPr lang="en-US" dirty="0">
                <a:solidFill>
                  <a:srgbClr val="000000"/>
                </a:solidFill>
                <a:latin typeface="Poppins Medium"/>
              </a:rPr>
              <a:t>&amp; </a:t>
            </a:r>
            <a:r>
              <a:rPr kumimoji="0" lang="en-US" sz="3600" b="0" i="0" u="none" strike="noStrike" kern="1200" cap="none" spc="0" normalizeH="0" baseline="0" noProof="0" dirty="0">
                <a:ln>
                  <a:noFill/>
                </a:ln>
                <a:solidFill>
                  <a:srgbClr val="000000"/>
                </a:solidFill>
                <a:effectLst/>
                <a:uLnTx/>
                <a:uFillTx/>
                <a:latin typeface="Poppins Medium"/>
                <a:ea typeface="+mj-ea"/>
                <a:cs typeface="+mj-cs"/>
              </a:rPr>
              <a:t>Design</a:t>
            </a:r>
          </a:p>
        </p:txBody>
      </p:sp>
    </p:spTree>
    <p:extLst>
      <p:ext uri="{BB962C8B-B14F-4D97-AF65-F5344CB8AC3E}">
        <p14:creationId xmlns:p14="http://schemas.microsoft.com/office/powerpoint/2010/main" val="33317397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85"/>
                                        </p:tgtEl>
                                        <p:attrNameLst>
                                          <p:attrName>style.visibility</p:attrName>
                                        </p:attrNameLst>
                                      </p:cBhvr>
                                      <p:to>
                                        <p:strVal val="visible"/>
                                      </p:to>
                                    </p:set>
                                    <p:anim calcmode="lin" valueType="num">
                                      <p:cBhvr additive="base">
                                        <p:cTn id="7" dur="750" fill="hold"/>
                                        <p:tgtEl>
                                          <p:spTgt spid="85"/>
                                        </p:tgtEl>
                                        <p:attrNameLst>
                                          <p:attrName>ppt_x</p:attrName>
                                        </p:attrNameLst>
                                      </p:cBhvr>
                                      <p:tavLst>
                                        <p:tav tm="0">
                                          <p:val>
                                            <p:strVal val="#ppt_x"/>
                                          </p:val>
                                        </p:tav>
                                        <p:tav tm="100000">
                                          <p:val>
                                            <p:strVal val="#ppt_x"/>
                                          </p:val>
                                        </p:tav>
                                      </p:tavLst>
                                    </p:anim>
                                    <p:anim calcmode="lin" valueType="num">
                                      <p:cBhvr additive="base">
                                        <p:cTn id="8" dur="750" fill="hold"/>
                                        <p:tgtEl>
                                          <p:spTgt spid="85"/>
                                        </p:tgtEl>
                                        <p:attrNameLst>
                                          <p:attrName>ppt_y</p:attrName>
                                        </p:attrNameLst>
                                      </p:cBhvr>
                                      <p:tavLst>
                                        <p:tav tm="0">
                                          <p:val>
                                            <p:strVal val="0-#ppt_h/2"/>
                                          </p:val>
                                        </p:tav>
                                        <p:tav tm="100000">
                                          <p:val>
                                            <p:strVal val="#ppt_y"/>
                                          </p:val>
                                        </p:tav>
                                      </p:tavLst>
                                    </p:anim>
                                  </p:childTnLst>
                                </p:cTn>
                              </p:par>
                              <p:par>
                                <p:cTn id="9" presetID="37" presetClass="entr" presetSubtype="0" fill="hold" nodeType="withEffect">
                                  <p:stCondLst>
                                    <p:cond delay="250"/>
                                  </p:stCondLst>
                                  <p:childTnLst>
                                    <p:set>
                                      <p:cBhvr>
                                        <p:cTn id="10" dur="1" fill="hold">
                                          <p:stCondLst>
                                            <p:cond delay="0"/>
                                          </p:stCondLst>
                                        </p:cTn>
                                        <p:tgtEl>
                                          <p:spTgt spid="27"/>
                                        </p:tgtEl>
                                        <p:attrNameLst>
                                          <p:attrName>style.visibility</p:attrName>
                                        </p:attrNameLst>
                                      </p:cBhvr>
                                      <p:to>
                                        <p:strVal val="visible"/>
                                      </p:to>
                                    </p:set>
                                    <p:animEffect transition="in" filter="fade">
                                      <p:cBhvr>
                                        <p:cTn id="11" dur="750"/>
                                        <p:tgtEl>
                                          <p:spTgt spid="27"/>
                                        </p:tgtEl>
                                      </p:cBhvr>
                                    </p:animEffect>
                                    <p:anim calcmode="lin" valueType="num">
                                      <p:cBhvr>
                                        <p:cTn id="12" dur="750" fill="hold"/>
                                        <p:tgtEl>
                                          <p:spTgt spid="27"/>
                                        </p:tgtEl>
                                        <p:attrNameLst>
                                          <p:attrName>ppt_x</p:attrName>
                                        </p:attrNameLst>
                                      </p:cBhvr>
                                      <p:tavLst>
                                        <p:tav tm="0">
                                          <p:val>
                                            <p:strVal val="#ppt_x"/>
                                          </p:val>
                                        </p:tav>
                                        <p:tav tm="100000">
                                          <p:val>
                                            <p:strVal val="#ppt_x"/>
                                          </p:val>
                                        </p:tav>
                                      </p:tavLst>
                                    </p:anim>
                                    <p:anim calcmode="lin" valueType="num">
                                      <p:cBhvr>
                                        <p:cTn id="13" dur="675" decel="100000" fill="hold"/>
                                        <p:tgtEl>
                                          <p:spTgt spid="27"/>
                                        </p:tgtEl>
                                        <p:attrNameLst>
                                          <p:attrName>ppt_y</p:attrName>
                                        </p:attrNameLst>
                                      </p:cBhvr>
                                      <p:tavLst>
                                        <p:tav tm="0">
                                          <p:val>
                                            <p:strVal val="#ppt_y+1"/>
                                          </p:val>
                                        </p:tav>
                                        <p:tav tm="100000">
                                          <p:val>
                                            <p:strVal val="#ppt_y-.03"/>
                                          </p:val>
                                        </p:tav>
                                      </p:tavLst>
                                    </p:anim>
                                    <p:anim calcmode="lin" valueType="num">
                                      <p:cBhvr>
                                        <p:cTn id="14" dur="75" accel="100000" fill="hold">
                                          <p:stCondLst>
                                            <p:cond delay="675"/>
                                          </p:stCondLst>
                                        </p:cTn>
                                        <p:tgtEl>
                                          <p:spTgt spid="27"/>
                                        </p:tgtEl>
                                        <p:attrNameLst>
                                          <p:attrName>ppt_y</p:attrName>
                                        </p:attrNameLst>
                                      </p:cBhvr>
                                      <p:tavLst>
                                        <p:tav tm="0">
                                          <p:val>
                                            <p:strVal val="#ppt_y-.03"/>
                                          </p:val>
                                        </p:tav>
                                        <p:tav tm="100000">
                                          <p:val>
                                            <p:strVal val="#ppt_y"/>
                                          </p:val>
                                        </p:tav>
                                      </p:tavLst>
                                    </p:anim>
                                  </p:childTnLst>
                                </p:cTn>
                              </p:par>
                              <p:par>
                                <p:cTn id="15" presetID="37" presetClass="entr" presetSubtype="0" fill="hold" nodeType="withEffect">
                                  <p:stCondLst>
                                    <p:cond delay="50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750"/>
                                        <p:tgtEl>
                                          <p:spTgt spid="5"/>
                                        </p:tgtEl>
                                      </p:cBhvr>
                                    </p:animEffect>
                                    <p:anim calcmode="lin" valueType="num">
                                      <p:cBhvr>
                                        <p:cTn id="18" dur="750" fill="hold"/>
                                        <p:tgtEl>
                                          <p:spTgt spid="5"/>
                                        </p:tgtEl>
                                        <p:attrNameLst>
                                          <p:attrName>ppt_x</p:attrName>
                                        </p:attrNameLst>
                                      </p:cBhvr>
                                      <p:tavLst>
                                        <p:tav tm="0">
                                          <p:val>
                                            <p:strVal val="#ppt_x"/>
                                          </p:val>
                                        </p:tav>
                                        <p:tav tm="100000">
                                          <p:val>
                                            <p:strVal val="#ppt_x"/>
                                          </p:val>
                                        </p:tav>
                                      </p:tavLst>
                                    </p:anim>
                                    <p:anim calcmode="lin" valueType="num">
                                      <p:cBhvr>
                                        <p:cTn id="19" dur="675" decel="100000" fill="hold"/>
                                        <p:tgtEl>
                                          <p:spTgt spid="5"/>
                                        </p:tgtEl>
                                        <p:attrNameLst>
                                          <p:attrName>ppt_y</p:attrName>
                                        </p:attrNameLst>
                                      </p:cBhvr>
                                      <p:tavLst>
                                        <p:tav tm="0">
                                          <p:val>
                                            <p:strVal val="#ppt_y+1"/>
                                          </p:val>
                                        </p:tav>
                                        <p:tav tm="100000">
                                          <p:val>
                                            <p:strVal val="#ppt_y-.03"/>
                                          </p:val>
                                        </p:tav>
                                      </p:tavLst>
                                    </p:anim>
                                    <p:anim calcmode="lin" valueType="num">
                                      <p:cBhvr>
                                        <p:cTn id="20" dur="75" accel="100000" fill="hold">
                                          <p:stCondLst>
                                            <p:cond delay="675"/>
                                          </p:stCondLst>
                                        </p:cTn>
                                        <p:tgtEl>
                                          <p:spTgt spid="5"/>
                                        </p:tgtEl>
                                        <p:attrNameLst>
                                          <p:attrName>ppt_y</p:attrName>
                                        </p:attrNameLst>
                                      </p:cBhvr>
                                      <p:tavLst>
                                        <p:tav tm="0">
                                          <p:val>
                                            <p:strVal val="#ppt_y-.03"/>
                                          </p:val>
                                        </p:tav>
                                        <p:tav tm="100000">
                                          <p:val>
                                            <p:strVal val="#ppt_y"/>
                                          </p:val>
                                        </p:tav>
                                      </p:tavLst>
                                    </p:anim>
                                  </p:childTnLst>
                                </p:cTn>
                              </p:par>
                              <p:par>
                                <p:cTn id="21" presetID="37" presetClass="entr" presetSubtype="0" fill="hold" nodeType="withEffect">
                                  <p:stCondLst>
                                    <p:cond delay="750"/>
                                  </p:stCondLst>
                                  <p:childTnLst>
                                    <p:set>
                                      <p:cBhvr>
                                        <p:cTn id="22" dur="1" fill="hold">
                                          <p:stCondLst>
                                            <p:cond delay="0"/>
                                          </p:stCondLst>
                                        </p:cTn>
                                        <p:tgtEl>
                                          <p:spTgt spid="28"/>
                                        </p:tgtEl>
                                        <p:attrNameLst>
                                          <p:attrName>style.visibility</p:attrName>
                                        </p:attrNameLst>
                                      </p:cBhvr>
                                      <p:to>
                                        <p:strVal val="visible"/>
                                      </p:to>
                                    </p:set>
                                    <p:animEffect transition="in" filter="fade">
                                      <p:cBhvr>
                                        <p:cTn id="23" dur="750"/>
                                        <p:tgtEl>
                                          <p:spTgt spid="28"/>
                                        </p:tgtEl>
                                      </p:cBhvr>
                                    </p:animEffect>
                                    <p:anim calcmode="lin" valueType="num">
                                      <p:cBhvr>
                                        <p:cTn id="24" dur="750" fill="hold"/>
                                        <p:tgtEl>
                                          <p:spTgt spid="28"/>
                                        </p:tgtEl>
                                        <p:attrNameLst>
                                          <p:attrName>ppt_x</p:attrName>
                                        </p:attrNameLst>
                                      </p:cBhvr>
                                      <p:tavLst>
                                        <p:tav tm="0">
                                          <p:val>
                                            <p:strVal val="#ppt_x"/>
                                          </p:val>
                                        </p:tav>
                                        <p:tav tm="100000">
                                          <p:val>
                                            <p:strVal val="#ppt_x"/>
                                          </p:val>
                                        </p:tav>
                                      </p:tavLst>
                                    </p:anim>
                                    <p:anim calcmode="lin" valueType="num">
                                      <p:cBhvr>
                                        <p:cTn id="25" dur="675" decel="100000" fill="hold"/>
                                        <p:tgtEl>
                                          <p:spTgt spid="28"/>
                                        </p:tgtEl>
                                        <p:attrNameLst>
                                          <p:attrName>ppt_y</p:attrName>
                                        </p:attrNameLst>
                                      </p:cBhvr>
                                      <p:tavLst>
                                        <p:tav tm="0">
                                          <p:val>
                                            <p:strVal val="#ppt_y+1"/>
                                          </p:val>
                                        </p:tav>
                                        <p:tav tm="100000">
                                          <p:val>
                                            <p:strVal val="#ppt_y-.03"/>
                                          </p:val>
                                        </p:tav>
                                      </p:tavLst>
                                    </p:anim>
                                    <p:anim calcmode="lin" valueType="num">
                                      <p:cBhvr>
                                        <p:cTn id="26" dur="75" accel="100000" fill="hold">
                                          <p:stCondLst>
                                            <p:cond delay="675"/>
                                          </p:stCondLst>
                                        </p:cTn>
                                        <p:tgtEl>
                                          <p:spTgt spid="28"/>
                                        </p:tgtEl>
                                        <p:attrNameLst>
                                          <p:attrName>ppt_y</p:attrName>
                                        </p:attrNameLst>
                                      </p:cBhvr>
                                      <p:tavLst>
                                        <p:tav tm="0">
                                          <p:val>
                                            <p:strVal val="#ppt_y-.03"/>
                                          </p:val>
                                        </p:tav>
                                        <p:tav tm="100000">
                                          <p:val>
                                            <p:strVal val="#ppt_y"/>
                                          </p:val>
                                        </p:tav>
                                      </p:tavLst>
                                    </p:anim>
                                  </p:childTnLst>
                                </p:cTn>
                              </p:par>
                              <p:par>
                                <p:cTn id="27" presetID="37" presetClass="entr" presetSubtype="0" fill="hold" nodeType="withEffect">
                                  <p:stCondLst>
                                    <p:cond delay="1000"/>
                                  </p:stCondLst>
                                  <p:childTnLst>
                                    <p:set>
                                      <p:cBhvr>
                                        <p:cTn id="28" dur="1" fill="hold">
                                          <p:stCondLst>
                                            <p:cond delay="0"/>
                                          </p:stCondLst>
                                        </p:cTn>
                                        <p:tgtEl>
                                          <p:spTgt spid="19"/>
                                        </p:tgtEl>
                                        <p:attrNameLst>
                                          <p:attrName>style.visibility</p:attrName>
                                        </p:attrNameLst>
                                      </p:cBhvr>
                                      <p:to>
                                        <p:strVal val="visible"/>
                                      </p:to>
                                    </p:set>
                                    <p:animEffect transition="in" filter="fade">
                                      <p:cBhvr>
                                        <p:cTn id="29" dur="750"/>
                                        <p:tgtEl>
                                          <p:spTgt spid="19"/>
                                        </p:tgtEl>
                                      </p:cBhvr>
                                    </p:animEffect>
                                    <p:anim calcmode="lin" valueType="num">
                                      <p:cBhvr>
                                        <p:cTn id="30" dur="750" fill="hold"/>
                                        <p:tgtEl>
                                          <p:spTgt spid="19"/>
                                        </p:tgtEl>
                                        <p:attrNameLst>
                                          <p:attrName>ppt_x</p:attrName>
                                        </p:attrNameLst>
                                      </p:cBhvr>
                                      <p:tavLst>
                                        <p:tav tm="0">
                                          <p:val>
                                            <p:strVal val="#ppt_x"/>
                                          </p:val>
                                        </p:tav>
                                        <p:tav tm="100000">
                                          <p:val>
                                            <p:strVal val="#ppt_x"/>
                                          </p:val>
                                        </p:tav>
                                      </p:tavLst>
                                    </p:anim>
                                    <p:anim calcmode="lin" valueType="num">
                                      <p:cBhvr>
                                        <p:cTn id="31" dur="675" decel="100000" fill="hold"/>
                                        <p:tgtEl>
                                          <p:spTgt spid="19"/>
                                        </p:tgtEl>
                                        <p:attrNameLst>
                                          <p:attrName>ppt_y</p:attrName>
                                        </p:attrNameLst>
                                      </p:cBhvr>
                                      <p:tavLst>
                                        <p:tav tm="0">
                                          <p:val>
                                            <p:strVal val="#ppt_y+1"/>
                                          </p:val>
                                        </p:tav>
                                        <p:tav tm="100000">
                                          <p:val>
                                            <p:strVal val="#ppt_y-.03"/>
                                          </p:val>
                                        </p:tav>
                                      </p:tavLst>
                                    </p:anim>
                                    <p:anim calcmode="lin" valueType="num">
                                      <p:cBhvr>
                                        <p:cTn id="32" dur="75" accel="100000" fill="hold">
                                          <p:stCondLst>
                                            <p:cond delay="675"/>
                                          </p:stCondLst>
                                        </p:cTn>
                                        <p:tgtEl>
                                          <p:spTgt spid="19"/>
                                        </p:tgtEl>
                                        <p:attrNameLst>
                                          <p:attrName>ppt_y</p:attrName>
                                        </p:attrNameLst>
                                      </p:cBhvr>
                                      <p:tavLst>
                                        <p:tav tm="0">
                                          <p:val>
                                            <p:strVal val="#ppt_y-.03"/>
                                          </p:val>
                                        </p:tav>
                                        <p:tav tm="100000">
                                          <p:val>
                                            <p:strVal val="#ppt_y"/>
                                          </p:val>
                                        </p:tav>
                                      </p:tavLst>
                                    </p:anim>
                                  </p:childTnLst>
                                </p:cTn>
                              </p:par>
                              <p:par>
                                <p:cTn id="33" presetID="37" presetClass="entr" presetSubtype="0" fill="hold" nodeType="withEffect">
                                  <p:stCondLst>
                                    <p:cond delay="1250"/>
                                  </p:stCondLst>
                                  <p:childTnLst>
                                    <p:set>
                                      <p:cBhvr>
                                        <p:cTn id="34" dur="1" fill="hold">
                                          <p:stCondLst>
                                            <p:cond delay="0"/>
                                          </p:stCondLst>
                                        </p:cTn>
                                        <p:tgtEl>
                                          <p:spTgt spid="16"/>
                                        </p:tgtEl>
                                        <p:attrNameLst>
                                          <p:attrName>style.visibility</p:attrName>
                                        </p:attrNameLst>
                                      </p:cBhvr>
                                      <p:to>
                                        <p:strVal val="visible"/>
                                      </p:to>
                                    </p:set>
                                    <p:animEffect transition="in" filter="fade">
                                      <p:cBhvr>
                                        <p:cTn id="35" dur="750"/>
                                        <p:tgtEl>
                                          <p:spTgt spid="16"/>
                                        </p:tgtEl>
                                      </p:cBhvr>
                                    </p:animEffect>
                                    <p:anim calcmode="lin" valueType="num">
                                      <p:cBhvr>
                                        <p:cTn id="36" dur="750" fill="hold"/>
                                        <p:tgtEl>
                                          <p:spTgt spid="16"/>
                                        </p:tgtEl>
                                        <p:attrNameLst>
                                          <p:attrName>ppt_x</p:attrName>
                                        </p:attrNameLst>
                                      </p:cBhvr>
                                      <p:tavLst>
                                        <p:tav tm="0">
                                          <p:val>
                                            <p:strVal val="#ppt_x"/>
                                          </p:val>
                                        </p:tav>
                                        <p:tav tm="100000">
                                          <p:val>
                                            <p:strVal val="#ppt_x"/>
                                          </p:val>
                                        </p:tav>
                                      </p:tavLst>
                                    </p:anim>
                                    <p:anim calcmode="lin" valueType="num">
                                      <p:cBhvr>
                                        <p:cTn id="37" dur="675" decel="100000" fill="hold"/>
                                        <p:tgtEl>
                                          <p:spTgt spid="16"/>
                                        </p:tgtEl>
                                        <p:attrNameLst>
                                          <p:attrName>ppt_y</p:attrName>
                                        </p:attrNameLst>
                                      </p:cBhvr>
                                      <p:tavLst>
                                        <p:tav tm="0">
                                          <p:val>
                                            <p:strVal val="#ppt_y+1"/>
                                          </p:val>
                                        </p:tav>
                                        <p:tav tm="100000">
                                          <p:val>
                                            <p:strVal val="#ppt_y-.03"/>
                                          </p:val>
                                        </p:tav>
                                      </p:tavLst>
                                    </p:anim>
                                    <p:anim calcmode="lin" valueType="num">
                                      <p:cBhvr>
                                        <p:cTn id="38" dur="75" accel="100000" fill="hold">
                                          <p:stCondLst>
                                            <p:cond delay="675"/>
                                          </p:stCondLst>
                                        </p:cTn>
                                        <p:tgtEl>
                                          <p:spTgt spid="16"/>
                                        </p:tgtEl>
                                        <p:attrNameLst>
                                          <p:attrName>ppt_y</p:attrName>
                                        </p:attrNameLst>
                                      </p:cBhvr>
                                      <p:tavLst>
                                        <p:tav tm="0">
                                          <p:val>
                                            <p:strVal val="#ppt_y-.03"/>
                                          </p:val>
                                        </p:tav>
                                        <p:tav tm="100000">
                                          <p:val>
                                            <p:strVal val="#ppt_y"/>
                                          </p:val>
                                        </p:tav>
                                      </p:tavLst>
                                    </p:anim>
                                  </p:childTnLst>
                                </p:cTn>
                              </p:par>
                              <p:par>
                                <p:cTn id="39" presetID="37" presetClass="entr" presetSubtype="0" fill="hold" nodeType="withEffect">
                                  <p:stCondLst>
                                    <p:cond delay="1500"/>
                                  </p:stCondLst>
                                  <p:childTnLst>
                                    <p:set>
                                      <p:cBhvr>
                                        <p:cTn id="40" dur="1" fill="hold">
                                          <p:stCondLst>
                                            <p:cond delay="0"/>
                                          </p:stCondLst>
                                        </p:cTn>
                                        <p:tgtEl>
                                          <p:spTgt spid="11"/>
                                        </p:tgtEl>
                                        <p:attrNameLst>
                                          <p:attrName>style.visibility</p:attrName>
                                        </p:attrNameLst>
                                      </p:cBhvr>
                                      <p:to>
                                        <p:strVal val="visible"/>
                                      </p:to>
                                    </p:set>
                                    <p:animEffect transition="in" filter="fade">
                                      <p:cBhvr>
                                        <p:cTn id="41" dur="750"/>
                                        <p:tgtEl>
                                          <p:spTgt spid="11"/>
                                        </p:tgtEl>
                                      </p:cBhvr>
                                    </p:animEffect>
                                    <p:anim calcmode="lin" valueType="num">
                                      <p:cBhvr>
                                        <p:cTn id="42" dur="750" fill="hold"/>
                                        <p:tgtEl>
                                          <p:spTgt spid="11"/>
                                        </p:tgtEl>
                                        <p:attrNameLst>
                                          <p:attrName>ppt_x</p:attrName>
                                        </p:attrNameLst>
                                      </p:cBhvr>
                                      <p:tavLst>
                                        <p:tav tm="0">
                                          <p:val>
                                            <p:strVal val="#ppt_x"/>
                                          </p:val>
                                        </p:tav>
                                        <p:tav tm="100000">
                                          <p:val>
                                            <p:strVal val="#ppt_x"/>
                                          </p:val>
                                        </p:tav>
                                      </p:tavLst>
                                    </p:anim>
                                    <p:anim calcmode="lin" valueType="num">
                                      <p:cBhvr>
                                        <p:cTn id="43" dur="675" decel="100000" fill="hold"/>
                                        <p:tgtEl>
                                          <p:spTgt spid="11"/>
                                        </p:tgtEl>
                                        <p:attrNameLst>
                                          <p:attrName>ppt_y</p:attrName>
                                        </p:attrNameLst>
                                      </p:cBhvr>
                                      <p:tavLst>
                                        <p:tav tm="0">
                                          <p:val>
                                            <p:strVal val="#ppt_y+1"/>
                                          </p:val>
                                        </p:tav>
                                        <p:tav tm="100000">
                                          <p:val>
                                            <p:strVal val="#ppt_y-.03"/>
                                          </p:val>
                                        </p:tav>
                                      </p:tavLst>
                                    </p:anim>
                                    <p:anim calcmode="lin" valueType="num">
                                      <p:cBhvr>
                                        <p:cTn id="44" dur="75" accel="100000" fill="hold">
                                          <p:stCondLst>
                                            <p:cond delay="675"/>
                                          </p:stCondLst>
                                        </p:cTn>
                                        <p:tgtEl>
                                          <p:spTgt spid="11"/>
                                        </p:tgtEl>
                                        <p:attrNameLst>
                                          <p:attrName>ppt_y</p:attrName>
                                        </p:attrNameLst>
                                      </p:cBhvr>
                                      <p:tavLst>
                                        <p:tav tm="0">
                                          <p:val>
                                            <p:strVal val="#ppt_y-.03"/>
                                          </p:val>
                                        </p:tav>
                                        <p:tav tm="100000">
                                          <p:val>
                                            <p:strVal val="#ppt_y"/>
                                          </p:val>
                                        </p:tav>
                                      </p:tavLst>
                                    </p:anim>
                                  </p:childTnLst>
                                </p:cTn>
                              </p:par>
                              <p:par>
                                <p:cTn id="45" presetID="37" presetClass="entr" presetSubtype="0" fill="hold" nodeType="withEffect">
                                  <p:stCondLst>
                                    <p:cond delay="1750"/>
                                  </p:stCondLst>
                                  <p:childTnLst>
                                    <p:set>
                                      <p:cBhvr>
                                        <p:cTn id="46" dur="1" fill="hold">
                                          <p:stCondLst>
                                            <p:cond delay="0"/>
                                          </p:stCondLst>
                                        </p:cTn>
                                        <p:tgtEl>
                                          <p:spTgt spid="7"/>
                                        </p:tgtEl>
                                        <p:attrNameLst>
                                          <p:attrName>style.visibility</p:attrName>
                                        </p:attrNameLst>
                                      </p:cBhvr>
                                      <p:to>
                                        <p:strVal val="visible"/>
                                      </p:to>
                                    </p:set>
                                    <p:animEffect transition="in" filter="fade">
                                      <p:cBhvr>
                                        <p:cTn id="47" dur="750"/>
                                        <p:tgtEl>
                                          <p:spTgt spid="7"/>
                                        </p:tgtEl>
                                      </p:cBhvr>
                                    </p:animEffect>
                                    <p:anim calcmode="lin" valueType="num">
                                      <p:cBhvr>
                                        <p:cTn id="48" dur="750" fill="hold"/>
                                        <p:tgtEl>
                                          <p:spTgt spid="7"/>
                                        </p:tgtEl>
                                        <p:attrNameLst>
                                          <p:attrName>ppt_x</p:attrName>
                                        </p:attrNameLst>
                                      </p:cBhvr>
                                      <p:tavLst>
                                        <p:tav tm="0">
                                          <p:val>
                                            <p:strVal val="#ppt_x"/>
                                          </p:val>
                                        </p:tav>
                                        <p:tav tm="100000">
                                          <p:val>
                                            <p:strVal val="#ppt_x"/>
                                          </p:val>
                                        </p:tav>
                                      </p:tavLst>
                                    </p:anim>
                                    <p:anim calcmode="lin" valueType="num">
                                      <p:cBhvr>
                                        <p:cTn id="49" dur="675" decel="100000" fill="hold"/>
                                        <p:tgtEl>
                                          <p:spTgt spid="7"/>
                                        </p:tgtEl>
                                        <p:attrNameLst>
                                          <p:attrName>ppt_y</p:attrName>
                                        </p:attrNameLst>
                                      </p:cBhvr>
                                      <p:tavLst>
                                        <p:tav tm="0">
                                          <p:val>
                                            <p:strVal val="#ppt_y+1"/>
                                          </p:val>
                                        </p:tav>
                                        <p:tav tm="100000">
                                          <p:val>
                                            <p:strVal val="#ppt_y-.03"/>
                                          </p:val>
                                        </p:tav>
                                      </p:tavLst>
                                    </p:anim>
                                    <p:anim calcmode="lin" valueType="num">
                                      <p:cBhvr>
                                        <p:cTn id="50" dur="75" accel="100000" fill="hold">
                                          <p:stCondLst>
                                            <p:cond delay="675"/>
                                          </p:stCondLst>
                                        </p:cTn>
                                        <p:tgtEl>
                                          <p:spTgt spid="7"/>
                                        </p:tgtEl>
                                        <p:attrNameLst>
                                          <p:attrName>ppt_y</p:attrName>
                                        </p:attrNameLst>
                                      </p:cBhvr>
                                      <p:tavLst>
                                        <p:tav tm="0">
                                          <p:val>
                                            <p:strVal val="#ppt_y-.03"/>
                                          </p:val>
                                        </p:tav>
                                        <p:tav tm="100000">
                                          <p:val>
                                            <p:strVal val="#ppt_y"/>
                                          </p:val>
                                        </p:tav>
                                      </p:tavLst>
                                    </p:anim>
                                  </p:childTnLst>
                                </p:cTn>
                              </p:par>
                              <p:par>
                                <p:cTn id="51" presetID="37" presetClass="entr" presetSubtype="0" fill="hold" nodeType="withEffect">
                                  <p:stCondLst>
                                    <p:cond delay="2000"/>
                                  </p:stCondLst>
                                  <p:childTnLst>
                                    <p:set>
                                      <p:cBhvr>
                                        <p:cTn id="52" dur="1" fill="hold">
                                          <p:stCondLst>
                                            <p:cond delay="0"/>
                                          </p:stCondLst>
                                        </p:cTn>
                                        <p:tgtEl>
                                          <p:spTgt spid="6"/>
                                        </p:tgtEl>
                                        <p:attrNameLst>
                                          <p:attrName>style.visibility</p:attrName>
                                        </p:attrNameLst>
                                      </p:cBhvr>
                                      <p:to>
                                        <p:strVal val="visible"/>
                                      </p:to>
                                    </p:set>
                                    <p:animEffect transition="in" filter="fade">
                                      <p:cBhvr>
                                        <p:cTn id="53" dur="750"/>
                                        <p:tgtEl>
                                          <p:spTgt spid="6"/>
                                        </p:tgtEl>
                                      </p:cBhvr>
                                    </p:animEffect>
                                    <p:anim calcmode="lin" valueType="num">
                                      <p:cBhvr>
                                        <p:cTn id="54" dur="750" fill="hold"/>
                                        <p:tgtEl>
                                          <p:spTgt spid="6"/>
                                        </p:tgtEl>
                                        <p:attrNameLst>
                                          <p:attrName>ppt_x</p:attrName>
                                        </p:attrNameLst>
                                      </p:cBhvr>
                                      <p:tavLst>
                                        <p:tav tm="0">
                                          <p:val>
                                            <p:strVal val="#ppt_x"/>
                                          </p:val>
                                        </p:tav>
                                        <p:tav tm="100000">
                                          <p:val>
                                            <p:strVal val="#ppt_x"/>
                                          </p:val>
                                        </p:tav>
                                      </p:tavLst>
                                    </p:anim>
                                    <p:anim calcmode="lin" valueType="num">
                                      <p:cBhvr>
                                        <p:cTn id="55" dur="675" decel="100000" fill="hold"/>
                                        <p:tgtEl>
                                          <p:spTgt spid="6"/>
                                        </p:tgtEl>
                                        <p:attrNameLst>
                                          <p:attrName>ppt_y</p:attrName>
                                        </p:attrNameLst>
                                      </p:cBhvr>
                                      <p:tavLst>
                                        <p:tav tm="0">
                                          <p:val>
                                            <p:strVal val="#ppt_y+1"/>
                                          </p:val>
                                        </p:tav>
                                        <p:tav tm="100000">
                                          <p:val>
                                            <p:strVal val="#ppt_y-.03"/>
                                          </p:val>
                                        </p:tav>
                                      </p:tavLst>
                                    </p:anim>
                                    <p:anim calcmode="lin" valueType="num">
                                      <p:cBhvr>
                                        <p:cTn id="56" dur="75" accel="100000" fill="hold">
                                          <p:stCondLst>
                                            <p:cond delay="675"/>
                                          </p:stCondLst>
                                        </p:cTn>
                                        <p:tgtEl>
                                          <p:spTgt spid="6"/>
                                        </p:tgtEl>
                                        <p:attrNameLst>
                                          <p:attrName>ppt_y</p:attrName>
                                        </p:attrNameLst>
                                      </p:cBhvr>
                                      <p:tavLst>
                                        <p:tav tm="0">
                                          <p:val>
                                            <p:strVal val="#ppt_y-.03"/>
                                          </p:val>
                                        </p:tav>
                                        <p:tav tm="100000">
                                          <p:val>
                                            <p:strVal val="#ppt_y"/>
                                          </p:val>
                                        </p:tav>
                                      </p:tavLst>
                                    </p:anim>
                                  </p:childTnLst>
                                </p:cTn>
                              </p:par>
                              <p:par>
                                <p:cTn id="57" presetID="37" presetClass="entr" presetSubtype="0" fill="hold" nodeType="withEffect">
                                  <p:stCondLst>
                                    <p:cond delay="2250"/>
                                  </p:stCondLst>
                                  <p:childTnLst>
                                    <p:set>
                                      <p:cBhvr>
                                        <p:cTn id="58" dur="1" fill="hold">
                                          <p:stCondLst>
                                            <p:cond delay="0"/>
                                          </p:stCondLst>
                                        </p:cTn>
                                        <p:tgtEl>
                                          <p:spTgt spid="2"/>
                                        </p:tgtEl>
                                        <p:attrNameLst>
                                          <p:attrName>style.visibility</p:attrName>
                                        </p:attrNameLst>
                                      </p:cBhvr>
                                      <p:to>
                                        <p:strVal val="visible"/>
                                      </p:to>
                                    </p:set>
                                    <p:animEffect transition="in" filter="fade">
                                      <p:cBhvr>
                                        <p:cTn id="59" dur="750"/>
                                        <p:tgtEl>
                                          <p:spTgt spid="2"/>
                                        </p:tgtEl>
                                      </p:cBhvr>
                                    </p:animEffect>
                                    <p:anim calcmode="lin" valueType="num">
                                      <p:cBhvr>
                                        <p:cTn id="60" dur="750" fill="hold"/>
                                        <p:tgtEl>
                                          <p:spTgt spid="2"/>
                                        </p:tgtEl>
                                        <p:attrNameLst>
                                          <p:attrName>ppt_x</p:attrName>
                                        </p:attrNameLst>
                                      </p:cBhvr>
                                      <p:tavLst>
                                        <p:tav tm="0">
                                          <p:val>
                                            <p:strVal val="#ppt_x"/>
                                          </p:val>
                                        </p:tav>
                                        <p:tav tm="100000">
                                          <p:val>
                                            <p:strVal val="#ppt_x"/>
                                          </p:val>
                                        </p:tav>
                                      </p:tavLst>
                                    </p:anim>
                                    <p:anim calcmode="lin" valueType="num">
                                      <p:cBhvr>
                                        <p:cTn id="61" dur="675" decel="100000" fill="hold"/>
                                        <p:tgtEl>
                                          <p:spTgt spid="2"/>
                                        </p:tgtEl>
                                        <p:attrNameLst>
                                          <p:attrName>ppt_y</p:attrName>
                                        </p:attrNameLst>
                                      </p:cBhvr>
                                      <p:tavLst>
                                        <p:tav tm="0">
                                          <p:val>
                                            <p:strVal val="#ppt_y+1"/>
                                          </p:val>
                                        </p:tav>
                                        <p:tav tm="100000">
                                          <p:val>
                                            <p:strVal val="#ppt_y-.03"/>
                                          </p:val>
                                        </p:tav>
                                      </p:tavLst>
                                    </p:anim>
                                    <p:anim calcmode="lin" valueType="num">
                                      <p:cBhvr>
                                        <p:cTn id="62" dur="75" accel="100000" fill="hold">
                                          <p:stCondLst>
                                            <p:cond delay="675"/>
                                          </p:stCondLst>
                                        </p:cTn>
                                        <p:tgtEl>
                                          <p:spTgt spid="2"/>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Picture 31">
            <a:extLst>
              <a:ext uri="{FF2B5EF4-FFF2-40B4-BE49-F238E27FC236}">
                <a16:creationId xmlns:a16="http://schemas.microsoft.com/office/drawing/2014/main" id="{83BF49B9-4276-43B3-AA45-7DC19E0E3D1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7005925" y="441383"/>
            <a:ext cx="4949865" cy="4538516"/>
          </a:xfrm>
          <a:prstGeom prst="rect">
            <a:avLst/>
          </a:prstGeom>
        </p:spPr>
      </p:pic>
      <p:sp>
        <p:nvSpPr>
          <p:cNvPr id="11" name="TextBox 10">
            <a:extLst>
              <a:ext uri="{FF2B5EF4-FFF2-40B4-BE49-F238E27FC236}">
                <a16:creationId xmlns:a16="http://schemas.microsoft.com/office/drawing/2014/main" id="{1D707DFA-5CBF-4392-861D-8DAA9F2607FB}"/>
              </a:ext>
            </a:extLst>
          </p:cNvPr>
          <p:cNvSpPr txBox="1"/>
          <p:nvPr/>
        </p:nvSpPr>
        <p:spPr>
          <a:xfrm>
            <a:off x="796742" y="1191792"/>
            <a:ext cx="4527201" cy="646331"/>
          </a:xfrm>
          <a:prstGeom prst="rect">
            <a:avLst/>
          </a:prstGeom>
          <a:noFill/>
        </p:spPr>
        <p:txBody>
          <a:bodyPr wrap="none" rtlCol="0">
            <a:spAutoFit/>
          </a:bodyPr>
          <a:lstStyle/>
          <a:p>
            <a:r>
              <a:rPr lang="en-CA" sz="3600" dirty="0">
                <a:solidFill>
                  <a:schemeClr val="accent1"/>
                </a:solidFill>
                <a:latin typeface="Poppins Medium" panose="00000600000000000000" pitchFamily="2" charset="0"/>
                <a:cs typeface="Poppins Medium" panose="00000600000000000000" pitchFamily="2" charset="0"/>
              </a:rPr>
              <a:t>5. XR Technologies</a:t>
            </a:r>
            <a:endParaRPr lang="en-US" sz="3600" dirty="0">
              <a:solidFill>
                <a:schemeClr val="accent1"/>
              </a:solidFill>
              <a:latin typeface="Poppins Medium" panose="00000600000000000000" pitchFamily="2" charset="0"/>
              <a:cs typeface="Poppins Medium" panose="00000600000000000000" pitchFamily="2" charset="0"/>
            </a:endParaRPr>
          </a:p>
        </p:txBody>
      </p:sp>
      <p:sp>
        <p:nvSpPr>
          <p:cNvPr id="23" name="Rectangle 22">
            <a:extLst>
              <a:ext uri="{FF2B5EF4-FFF2-40B4-BE49-F238E27FC236}">
                <a16:creationId xmlns:a16="http://schemas.microsoft.com/office/drawing/2014/main" id="{7073FBB1-D31B-465A-86A0-BD7FC2A60A25}"/>
              </a:ext>
            </a:extLst>
          </p:cNvPr>
          <p:cNvSpPr/>
          <p:nvPr/>
        </p:nvSpPr>
        <p:spPr>
          <a:xfrm>
            <a:off x="796741" y="1893151"/>
            <a:ext cx="5932680" cy="2709716"/>
          </a:xfrm>
          <a:prstGeom prst="rect">
            <a:avLst/>
          </a:prstGeom>
        </p:spPr>
        <p:txBody>
          <a:bodyPr wrap="square">
            <a:spAutoFit/>
          </a:bodyPr>
          <a:lstStyle/>
          <a:p>
            <a:pPr algn="just">
              <a:lnSpc>
                <a:spcPct val="130000"/>
              </a:lnSpc>
              <a:spcBef>
                <a:spcPts val="300"/>
              </a:spcBef>
              <a:spcAft>
                <a:spcPts val="300"/>
              </a:spcAft>
            </a:pPr>
            <a:r>
              <a:rPr lang="en-US" sz="1000" dirty="0">
                <a:solidFill>
                  <a:schemeClr val="tx1">
                    <a:lumMod val="85000"/>
                    <a:lumOff val="15000"/>
                  </a:schemeClr>
                </a:solidFill>
                <a:latin typeface="Poppins" panose="00000500000000000000" pitchFamily="2" charset="0"/>
                <a:cs typeface="Poppins" panose="00000500000000000000" pitchFamily="2" charset="0"/>
              </a:rPr>
              <a:t>XR makes it possible to let customers explore products or projects in a fun and intuitive manner. With real-time rendering, there are no limitations. It’s a new and interactive way to market, sell and activate. </a:t>
            </a:r>
          </a:p>
          <a:p>
            <a:pPr algn="just">
              <a:lnSpc>
                <a:spcPct val="130000"/>
              </a:lnSpc>
              <a:spcBef>
                <a:spcPts val="300"/>
              </a:spcBef>
              <a:spcAft>
                <a:spcPts val="300"/>
              </a:spcAft>
            </a:pPr>
            <a:r>
              <a:rPr lang="en-US" sz="1000" dirty="0">
                <a:solidFill>
                  <a:schemeClr val="tx1">
                    <a:lumMod val="85000"/>
                    <a:lumOff val="15000"/>
                  </a:schemeClr>
                </a:solidFill>
                <a:latin typeface="Poppins" panose="00000500000000000000" pitchFamily="2" charset="0"/>
                <a:cs typeface="Poppins" panose="00000500000000000000" pitchFamily="2" charset="0"/>
              </a:rPr>
              <a:t>These Interactive marketing ideas open up avenues in the fields of the Real Estate Industry, for architects, designers, retail companies, construction companies, and homeowners. This is a new approach for the design process that the concepts of interaction and multi-relations are being achieved through it. </a:t>
            </a:r>
          </a:p>
          <a:p>
            <a:pPr algn="just">
              <a:lnSpc>
                <a:spcPct val="130000"/>
              </a:lnSpc>
              <a:spcBef>
                <a:spcPts val="300"/>
              </a:spcBef>
              <a:spcAft>
                <a:spcPts val="300"/>
              </a:spcAft>
            </a:pPr>
            <a:r>
              <a:rPr lang="en-US" sz="1000" dirty="0">
                <a:solidFill>
                  <a:schemeClr val="tx1">
                    <a:lumMod val="85000"/>
                    <a:lumOff val="15000"/>
                  </a:schemeClr>
                </a:solidFill>
                <a:latin typeface="Poppins" panose="00000500000000000000" pitchFamily="2" charset="0"/>
                <a:cs typeface="Poppins" panose="00000500000000000000" pitchFamily="2" charset="0"/>
              </a:rPr>
              <a:t>3D Interactive environments are often referred to as virtual reality or interactive 3D and have a figurative appearance. Much like our own world, this type of world allows interaction with other (networked) beings as well as the manipulation of objects. </a:t>
            </a:r>
          </a:p>
          <a:p>
            <a:pPr algn="just">
              <a:lnSpc>
                <a:spcPct val="130000"/>
              </a:lnSpc>
              <a:spcBef>
                <a:spcPts val="300"/>
              </a:spcBef>
              <a:spcAft>
                <a:spcPts val="300"/>
              </a:spcAft>
            </a:pPr>
            <a:r>
              <a:rPr lang="en-US" sz="1000" dirty="0">
                <a:solidFill>
                  <a:schemeClr val="tx1">
                    <a:lumMod val="85000"/>
                    <a:lumOff val="15000"/>
                  </a:schemeClr>
                </a:solidFill>
                <a:latin typeface="Poppins" panose="00000500000000000000" pitchFamily="2" charset="0"/>
                <a:cs typeface="Poppins" panose="00000500000000000000" pitchFamily="2" charset="0"/>
              </a:rPr>
              <a:t>This is a new approach for the design process that the concepts of interaction and multi-relations are being achieved through it. </a:t>
            </a:r>
          </a:p>
        </p:txBody>
      </p:sp>
      <p:grpSp>
        <p:nvGrpSpPr>
          <p:cNvPr id="2" name="Group 1">
            <a:extLst>
              <a:ext uri="{FF2B5EF4-FFF2-40B4-BE49-F238E27FC236}">
                <a16:creationId xmlns:a16="http://schemas.microsoft.com/office/drawing/2014/main" id="{6D93380D-D0C3-5709-0E6A-D161C2F93BA7}"/>
              </a:ext>
            </a:extLst>
          </p:cNvPr>
          <p:cNvGrpSpPr/>
          <p:nvPr/>
        </p:nvGrpSpPr>
        <p:grpSpPr>
          <a:xfrm>
            <a:off x="619681" y="4979899"/>
            <a:ext cx="1407372" cy="1314557"/>
            <a:chOff x="773854" y="5274202"/>
            <a:chExt cx="1407372" cy="1314557"/>
          </a:xfrm>
        </p:grpSpPr>
        <p:sp>
          <p:nvSpPr>
            <p:cNvPr id="12" name="TextBox 11">
              <a:extLst>
                <a:ext uri="{FF2B5EF4-FFF2-40B4-BE49-F238E27FC236}">
                  <a16:creationId xmlns:a16="http://schemas.microsoft.com/office/drawing/2014/main" id="{A67254F6-AA8A-415D-8A71-A923FF774EB2}"/>
                </a:ext>
              </a:extLst>
            </p:cNvPr>
            <p:cNvSpPr txBox="1"/>
            <p:nvPr/>
          </p:nvSpPr>
          <p:spPr>
            <a:xfrm>
              <a:off x="773854" y="6188649"/>
              <a:ext cx="1407372" cy="400110"/>
            </a:xfrm>
            <a:prstGeom prst="rect">
              <a:avLst/>
            </a:prstGeom>
            <a:noFill/>
          </p:spPr>
          <p:txBody>
            <a:bodyPr wrap="square" rtlCol="0">
              <a:spAutoFit/>
            </a:bodyPr>
            <a:lstStyle/>
            <a:p>
              <a:pPr algn="ctr"/>
              <a:r>
                <a:rPr lang="en-US" sz="1000" dirty="0">
                  <a:solidFill>
                    <a:schemeClr val="tx1">
                      <a:lumMod val="85000"/>
                      <a:lumOff val="15000"/>
                    </a:schemeClr>
                  </a:solidFill>
                  <a:latin typeface="Poppins" panose="00000500000000000000" pitchFamily="2" charset="0"/>
                  <a:cs typeface="Poppins" panose="00000500000000000000" pitchFamily="2" charset="0"/>
                </a:rPr>
                <a:t>VIRTUAL </a:t>
              </a:r>
            </a:p>
            <a:p>
              <a:pPr algn="ctr"/>
              <a:r>
                <a:rPr lang="en-US" sz="1000" dirty="0">
                  <a:solidFill>
                    <a:schemeClr val="tx1">
                      <a:lumMod val="85000"/>
                      <a:lumOff val="15000"/>
                    </a:schemeClr>
                  </a:solidFill>
                  <a:latin typeface="Poppins" panose="00000500000000000000" pitchFamily="2" charset="0"/>
                  <a:cs typeface="Poppins" panose="00000500000000000000" pitchFamily="2" charset="0"/>
                </a:rPr>
                <a:t>REALITY</a:t>
              </a:r>
            </a:p>
          </p:txBody>
        </p:sp>
        <p:pic>
          <p:nvPicPr>
            <p:cNvPr id="8" name="Picture 7">
              <a:hlinkClick r:id="rId3"/>
              <a:extLst>
                <a:ext uri="{FF2B5EF4-FFF2-40B4-BE49-F238E27FC236}">
                  <a16:creationId xmlns:a16="http://schemas.microsoft.com/office/drawing/2014/main" id="{8AAB207F-CCD6-FAB9-0C77-FB5F5FB1685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81300" y="5274202"/>
              <a:ext cx="757027" cy="757027"/>
            </a:xfrm>
            <a:prstGeom prst="rect">
              <a:avLst/>
            </a:prstGeom>
          </p:spPr>
        </p:pic>
      </p:grpSp>
      <p:grpSp>
        <p:nvGrpSpPr>
          <p:cNvPr id="3" name="Group 2">
            <a:extLst>
              <a:ext uri="{FF2B5EF4-FFF2-40B4-BE49-F238E27FC236}">
                <a16:creationId xmlns:a16="http://schemas.microsoft.com/office/drawing/2014/main" id="{4BDB9EFF-0A7B-8125-1CC9-E9EEDA2DC207}"/>
              </a:ext>
            </a:extLst>
          </p:cNvPr>
          <p:cNvGrpSpPr/>
          <p:nvPr/>
        </p:nvGrpSpPr>
        <p:grpSpPr>
          <a:xfrm>
            <a:off x="2065974" y="5037923"/>
            <a:ext cx="1058460" cy="1259440"/>
            <a:chOff x="2602894" y="5306637"/>
            <a:chExt cx="1058460" cy="1259440"/>
          </a:xfrm>
        </p:grpSpPr>
        <p:sp>
          <p:nvSpPr>
            <p:cNvPr id="13" name="TextBox 12">
              <a:extLst>
                <a:ext uri="{FF2B5EF4-FFF2-40B4-BE49-F238E27FC236}">
                  <a16:creationId xmlns:a16="http://schemas.microsoft.com/office/drawing/2014/main" id="{708456EF-D200-48D9-8C51-8F7485B2CEA4}"/>
                </a:ext>
              </a:extLst>
            </p:cNvPr>
            <p:cNvSpPr txBox="1"/>
            <p:nvPr/>
          </p:nvSpPr>
          <p:spPr>
            <a:xfrm>
              <a:off x="2602894" y="6165967"/>
              <a:ext cx="1058460" cy="400110"/>
            </a:xfrm>
            <a:prstGeom prst="rect">
              <a:avLst/>
            </a:prstGeom>
            <a:noFill/>
          </p:spPr>
          <p:txBody>
            <a:bodyPr wrap="square" rtlCol="0">
              <a:spAutoFit/>
            </a:bodyPr>
            <a:lstStyle/>
            <a:p>
              <a:pPr algn="ctr"/>
              <a:r>
                <a:rPr lang="pt-BR" sz="1000" dirty="0">
                  <a:solidFill>
                    <a:schemeClr val="tx1">
                      <a:lumMod val="85000"/>
                      <a:lumOff val="15000"/>
                    </a:schemeClr>
                  </a:solidFill>
                  <a:latin typeface="Poppins" panose="00000500000000000000" pitchFamily="2" charset="0"/>
                  <a:cs typeface="Poppins" panose="00000500000000000000" pitchFamily="2" charset="0"/>
                </a:rPr>
                <a:t>AUGMENTED </a:t>
              </a:r>
            </a:p>
            <a:p>
              <a:pPr algn="ctr"/>
              <a:r>
                <a:rPr lang="pt-BR" sz="1000" dirty="0">
                  <a:solidFill>
                    <a:schemeClr val="tx1">
                      <a:lumMod val="85000"/>
                      <a:lumOff val="15000"/>
                    </a:schemeClr>
                  </a:solidFill>
                  <a:latin typeface="Poppins" panose="00000500000000000000" pitchFamily="2" charset="0"/>
                  <a:cs typeface="Poppins" panose="00000500000000000000" pitchFamily="2" charset="0"/>
                </a:rPr>
                <a:t>REALITY</a:t>
              </a:r>
              <a:endParaRPr lang="en-US" sz="1000" dirty="0">
                <a:solidFill>
                  <a:schemeClr val="tx1">
                    <a:lumMod val="85000"/>
                    <a:lumOff val="15000"/>
                  </a:schemeClr>
                </a:solidFill>
                <a:latin typeface="Poppins" panose="00000500000000000000" pitchFamily="2" charset="0"/>
                <a:cs typeface="Poppins" panose="00000500000000000000" pitchFamily="2" charset="0"/>
              </a:endParaRPr>
            </a:p>
          </p:txBody>
        </p:sp>
        <p:pic>
          <p:nvPicPr>
            <p:cNvPr id="10" name="Picture 9">
              <a:hlinkClick r:id="rId5"/>
              <a:extLst>
                <a:ext uri="{FF2B5EF4-FFF2-40B4-BE49-F238E27FC236}">
                  <a16:creationId xmlns:a16="http://schemas.microsoft.com/office/drawing/2014/main" id="{CFFA6FDA-2C77-216A-E7F3-8E5E8DC0243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810088" y="5306637"/>
              <a:ext cx="644072" cy="644072"/>
            </a:xfrm>
            <a:prstGeom prst="rect">
              <a:avLst/>
            </a:prstGeom>
          </p:spPr>
        </p:pic>
      </p:grpSp>
      <p:grpSp>
        <p:nvGrpSpPr>
          <p:cNvPr id="4" name="Group 3">
            <a:extLst>
              <a:ext uri="{FF2B5EF4-FFF2-40B4-BE49-F238E27FC236}">
                <a16:creationId xmlns:a16="http://schemas.microsoft.com/office/drawing/2014/main" id="{A15CF51B-A210-041A-6FA3-CF67BF5D30E0}"/>
              </a:ext>
            </a:extLst>
          </p:cNvPr>
          <p:cNvGrpSpPr/>
          <p:nvPr/>
        </p:nvGrpSpPr>
        <p:grpSpPr>
          <a:xfrm>
            <a:off x="2979635" y="5028797"/>
            <a:ext cx="1643537" cy="1268566"/>
            <a:chOff x="3937600" y="5274829"/>
            <a:chExt cx="1643537" cy="1268566"/>
          </a:xfrm>
        </p:grpSpPr>
        <p:sp>
          <p:nvSpPr>
            <p:cNvPr id="17" name="Rectangle 8">
              <a:extLst>
                <a:ext uri="{FF2B5EF4-FFF2-40B4-BE49-F238E27FC236}">
                  <a16:creationId xmlns:a16="http://schemas.microsoft.com/office/drawing/2014/main" id="{BF0E8E7F-8945-4892-9DB7-2511B93FF8FF}"/>
                </a:ext>
              </a:extLst>
            </p:cNvPr>
            <p:cNvSpPr>
              <a:spLocks noChangeArrowheads="1"/>
            </p:cNvSpPr>
            <p:nvPr/>
          </p:nvSpPr>
          <p:spPr bwMode="auto">
            <a:xfrm>
              <a:off x="3937600" y="5991684"/>
              <a:ext cx="223138" cy="261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algn="ctr" defTabSz="914320" eaLnBrk="0" fontAlgn="base" hangingPunct="0">
                <a:spcBef>
                  <a:spcPct val="0"/>
                </a:spcBef>
                <a:spcAft>
                  <a:spcPct val="0"/>
                </a:spcAft>
              </a:pPr>
              <a:r>
                <a:rPr lang="en-US" altLang="ja-JP" sz="1100" b="1">
                  <a:latin typeface="Poppins" panose="00000500000000000000" pitchFamily="2" charset="0"/>
                  <a:ea typeface="Times New Roman" panose="02020603050405020304" pitchFamily="18" charset="0"/>
                  <a:cs typeface="Poppins" panose="00000500000000000000" pitchFamily="2" charset="0"/>
                </a:rPr>
                <a:t> </a:t>
              </a:r>
              <a:endParaRPr lang="en-US" altLang="ja-JP" b="1">
                <a:latin typeface="Poppins" panose="00000500000000000000" pitchFamily="2" charset="0"/>
                <a:cs typeface="Poppins" panose="00000500000000000000" pitchFamily="2" charset="0"/>
              </a:endParaRPr>
            </a:p>
          </p:txBody>
        </p:sp>
        <p:grpSp>
          <p:nvGrpSpPr>
            <p:cNvPr id="24" name="Group 23">
              <a:extLst>
                <a:ext uri="{FF2B5EF4-FFF2-40B4-BE49-F238E27FC236}">
                  <a16:creationId xmlns:a16="http://schemas.microsoft.com/office/drawing/2014/main" id="{70D69704-7DA7-4F57-7782-67B1467754D9}"/>
                </a:ext>
              </a:extLst>
            </p:cNvPr>
            <p:cNvGrpSpPr/>
            <p:nvPr/>
          </p:nvGrpSpPr>
          <p:grpSpPr>
            <a:xfrm>
              <a:off x="4083021" y="5274829"/>
              <a:ext cx="1498116" cy="1268566"/>
              <a:chOff x="4083021" y="5274829"/>
              <a:chExt cx="1498116" cy="1268566"/>
            </a:xfrm>
          </p:grpSpPr>
          <p:sp>
            <p:nvSpPr>
              <p:cNvPr id="16" name="TextBox 15">
                <a:extLst>
                  <a:ext uri="{FF2B5EF4-FFF2-40B4-BE49-F238E27FC236}">
                    <a16:creationId xmlns:a16="http://schemas.microsoft.com/office/drawing/2014/main" id="{DCBD193C-2C25-4110-8644-B70059E3B296}"/>
                  </a:ext>
                </a:extLst>
              </p:cNvPr>
              <p:cNvSpPr txBox="1"/>
              <p:nvPr/>
            </p:nvSpPr>
            <p:spPr>
              <a:xfrm>
                <a:off x="4083021" y="6143285"/>
                <a:ext cx="1498116" cy="400110"/>
              </a:xfrm>
              <a:prstGeom prst="rect">
                <a:avLst/>
              </a:prstGeom>
              <a:noFill/>
            </p:spPr>
            <p:txBody>
              <a:bodyPr wrap="square" rtlCol="0">
                <a:spAutoFit/>
              </a:bodyPr>
              <a:lstStyle/>
              <a:p>
                <a:pPr algn="ctr"/>
                <a:r>
                  <a:rPr lang="en-US" sz="1000" dirty="0">
                    <a:solidFill>
                      <a:schemeClr val="tx1">
                        <a:lumMod val="85000"/>
                        <a:lumOff val="15000"/>
                      </a:schemeClr>
                    </a:solidFill>
                    <a:latin typeface="Poppins" panose="00000500000000000000" pitchFamily="2" charset="0"/>
                    <a:cs typeface="Poppins" panose="00000500000000000000" pitchFamily="2" charset="0"/>
                  </a:rPr>
                  <a:t>INTERACTIVE SALES</a:t>
                </a:r>
              </a:p>
              <a:p>
                <a:pPr algn="ctr"/>
                <a:r>
                  <a:rPr lang="en-US" sz="1000" dirty="0">
                    <a:solidFill>
                      <a:schemeClr val="tx1">
                        <a:lumMod val="85000"/>
                        <a:lumOff val="15000"/>
                      </a:schemeClr>
                    </a:solidFill>
                    <a:latin typeface="Poppins" panose="00000500000000000000" pitchFamily="2" charset="0"/>
                    <a:cs typeface="Poppins" panose="00000500000000000000" pitchFamily="2" charset="0"/>
                  </a:rPr>
                  <a:t>APPLICATIONS</a:t>
                </a:r>
                <a:endParaRPr lang="pt-BR" sz="1000" dirty="0">
                  <a:solidFill>
                    <a:schemeClr val="tx1">
                      <a:lumMod val="85000"/>
                      <a:lumOff val="15000"/>
                    </a:schemeClr>
                  </a:solidFill>
                  <a:latin typeface="Poppins" panose="00000500000000000000" pitchFamily="2" charset="0"/>
                  <a:cs typeface="Poppins" panose="00000500000000000000" pitchFamily="2" charset="0"/>
                </a:endParaRPr>
              </a:p>
            </p:txBody>
          </p:sp>
          <p:pic>
            <p:nvPicPr>
              <p:cNvPr id="18" name="Picture 17">
                <a:hlinkClick r:id="rId7"/>
                <a:extLst>
                  <a:ext uri="{FF2B5EF4-FFF2-40B4-BE49-F238E27FC236}">
                    <a16:creationId xmlns:a16="http://schemas.microsoft.com/office/drawing/2014/main" id="{D8D114BF-F5C2-975C-F833-483B1AB2FA1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485697" y="5274829"/>
                <a:ext cx="692764" cy="692764"/>
              </a:xfrm>
              <a:prstGeom prst="rect">
                <a:avLst/>
              </a:prstGeom>
            </p:spPr>
          </p:pic>
        </p:grpSp>
      </p:grpSp>
      <p:grpSp>
        <p:nvGrpSpPr>
          <p:cNvPr id="25" name="Group 24">
            <a:extLst>
              <a:ext uri="{FF2B5EF4-FFF2-40B4-BE49-F238E27FC236}">
                <a16:creationId xmlns:a16="http://schemas.microsoft.com/office/drawing/2014/main" id="{EBDB373C-0383-476D-9901-A2AB2F9403E0}"/>
              </a:ext>
            </a:extLst>
          </p:cNvPr>
          <p:cNvGrpSpPr/>
          <p:nvPr/>
        </p:nvGrpSpPr>
        <p:grpSpPr>
          <a:xfrm>
            <a:off x="4669790" y="5019657"/>
            <a:ext cx="1058460" cy="1123817"/>
            <a:chOff x="2602894" y="5288371"/>
            <a:chExt cx="1058460" cy="1123817"/>
          </a:xfrm>
        </p:grpSpPr>
        <p:sp>
          <p:nvSpPr>
            <p:cNvPr id="26" name="TextBox 25">
              <a:extLst>
                <a:ext uri="{FF2B5EF4-FFF2-40B4-BE49-F238E27FC236}">
                  <a16:creationId xmlns:a16="http://schemas.microsoft.com/office/drawing/2014/main" id="{E9A15958-B75B-4A55-A0EB-3F1729350761}"/>
                </a:ext>
              </a:extLst>
            </p:cNvPr>
            <p:cNvSpPr txBox="1"/>
            <p:nvPr/>
          </p:nvSpPr>
          <p:spPr>
            <a:xfrm>
              <a:off x="2602894" y="6165967"/>
              <a:ext cx="1058460" cy="246221"/>
            </a:xfrm>
            <a:prstGeom prst="rect">
              <a:avLst/>
            </a:prstGeom>
            <a:noFill/>
          </p:spPr>
          <p:txBody>
            <a:bodyPr wrap="square" rtlCol="0">
              <a:spAutoFit/>
            </a:bodyPr>
            <a:lstStyle/>
            <a:p>
              <a:pPr algn="ctr"/>
              <a:r>
                <a:rPr lang="pt-BR" sz="1000" dirty="0">
                  <a:solidFill>
                    <a:schemeClr val="tx1">
                      <a:lumMod val="85000"/>
                      <a:lumOff val="15000"/>
                    </a:schemeClr>
                  </a:solidFill>
                  <a:latin typeface="Poppins" panose="00000500000000000000" pitchFamily="2" charset="0"/>
                  <a:cs typeface="Poppins" panose="00000500000000000000" pitchFamily="2" charset="0"/>
                </a:rPr>
                <a:t>HOLOGRAM</a:t>
              </a:r>
              <a:endParaRPr lang="en-US" sz="1000" dirty="0">
                <a:solidFill>
                  <a:schemeClr val="tx1">
                    <a:lumMod val="85000"/>
                    <a:lumOff val="15000"/>
                  </a:schemeClr>
                </a:solidFill>
                <a:latin typeface="Poppins" panose="00000500000000000000" pitchFamily="2" charset="0"/>
                <a:cs typeface="Poppins" panose="00000500000000000000" pitchFamily="2" charset="0"/>
              </a:endParaRPr>
            </a:p>
          </p:txBody>
        </p:sp>
        <p:pic>
          <p:nvPicPr>
            <p:cNvPr id="27" name="Picture 26">
              <a:extLst>
                <a:ext uri="{FF2B5EF4-FFF2-40B4-BE49-F238E27FC236}">
                  <a16:creationId xmlns:a16="http://schemas.microsoft.com/office/drawing/2014/main" id="{269CE1D6-53A7-4509-BA78-2CB29455E3CF}"/>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2780525" y="5288371"/>
              <a:ext cx="670317" cy="671650"/>
            </a:xfrm>
            <a:prstGeom prst="rect">
              <a:avLst/>
            </a:prstGeom>
          </p:spPr>
        </p:pic>
      </p:grpSp>
      <p:grpSp>
        <p:nvGrpSpPr>
          <p:cNvPr id="29" name="Group 28">
            <a:extLst>
              <a:ext uri="{FF2B5EF4-FFF2-40B4-BE49-F238E27FC236}">
                <a16:creationId xmlns:a16="http://schemas.microsoft.com/office/drawing/2014/main" id="{4A1ADB11-8C13-4C0F-966A-DCCB1B1D248E}"/>
              </a:ext>
            </a:extLst>
          </p:cNvPr>
          <p:cNvGrpSpPr/>
          <p:nvPr/>
        </p:nvGrpSpPr>
        <p:grpSpPr>
          <a:xfrm>
            <a:off x="5809599" y="4979899"/>
            <a:ext cx="1058460" cy="1317464"/>
            <a:chOff x="2602894" y="5248613"/>
            <a:chExt cx="1058460" cy="1317464"/>
          </a:xfrm>
        </p:grpSpPr>
        <p:sp>
          <p:nvSpPr>
            <p:cNvPr id="30" name="TextBox 29">
              <a:extLst>
                <a:ext uri="{FF2B5EF4-FFF2-40B4-BE49-F238E27FC236}">
                  <a16:creationId xmlns:a16="http://schemas.microsoft.com/office/drawing/2014/main" id="{FA715252-927F-444B-8256-502F03C46A8D}"/>
                </a:ext>
              </a:extLst>
            </p:cNvPr>
            <p:cNvSpPr txBox="1"/>
            <p:nvPr/>
          </p:nvSpPr>
          <p:spPr>
            <a:xfrm>
              <a:off x="2602894" y="6165967"/>
              <a:ext cx="1058460" cy="400110"/>
            </a:xfrm>
            <a:prstGeom prst="rect">
              <a:avLst/>
            </a:prstGeom>
            <a:noFill/>
          </p:spPr>
          <p:txBody>
            <a:bodyPr wrap="square" rtlCol="0">
              <a:spAutoFit/>
            </a:bodyPr>
            <a:lstStyle/>
            <a:p>
              <a:pPr algn="ctr"/>
              <a:r>
                <a:rPr lang="pt-BR" sz="1000" dirty="0">
                  <a:solidFill>
                    <a:schemeClr val="tx1">
                      <a:lumMod val="85000"/>
                      <a:lumOff val="15000"/>
                    </a:schemeClr>
                  </a:solidFill>
                  <a:latin typeface="Poppins" panose="00000500000000000000" pitchFamily="2" charset="0"/>
                  <a:cs typeface="Poppins" panose="00000500000000000000" pitchFamily="2" charset="0"/>
                </a:rPr>
                <a:t>MIXED </a:t>
              </a:r>
            </a:p>
            <a:p>
              <a:pPr algn="ctr"/>
              <a:r>
                <a:rPr lang="pt-BR" sz="1000" dirty="0">
                  <a:solidFill>
                    <a:schemeClr val="tx1">
                      <a:lumMod val="85000"/>
                      <a:lumOff val="15000"/>
                    </a:schemeClr>
                  </a:solidFill>
                  <a:latin typeface="Poppins" panose="00000500000000000000" pitchFamily="2" charset="0"/>
                  <a:cs typeface="Poppins" panose="00000500000000000000" pitchFamily="2" charset="0"/>
                </a:rPr>
                <a:t>REALITY</a:t>
              </a:r>
              <a:endParaRPr lang="en-US" sz="1000" dirty="0">
                <a:solidFill>
                  <a:schemeClr val="tx1">
                    <a:lumMod val="85000"/>
                    <a:lumOff val="15000"/>
                  </a:schemeClr>
                </a:solidFill>
                <a:latin typeface="Poppins" panose="00000500000000000000" pitchFamily="2" charset="0"/>
                <a:cs typeface="Poppins" panose="00000500000000000000" pitchFamily="2" charset="0"/>
              </a:endParaRPr>
            </a:p>
          </p:txBody>
        </p:sp>
        <p:pic>
          <p:nvPicPr>
            <p:cNvPr id="31" name="Picture 30">
              <a:hlinkClick r:id="rId10"/>
              <a:extLst>
                <a:ext uri="{FF2B5EF4-FFF2-40B4-BE49-F238E27FC236}">
                  <a16:creationId xmlns:a16="http://schemas.microsoft.com/office/drawing/2014/main" id="{E1D2C22C-ADF0-48DC-999F-AC819733821D}"/>
                </a:ext>
              </a:extLst>
            </p:cNvPr>
            <p:cNvPicPr>
              <a:picLocks noChangeAspect="1"/>
            </p:cNvPicPr>
            <p:nvPr/>
          </p:nvPicPr>
          <p:blipFill>
            <a:blip r:embed="rId11">
              <a:extLst>
                <a:ext uri="{28A0092B-C50C-407E-A947-70E740481C1C}">
                  <a14:useLocalDpi xmlns:a14="http://schemas.microsoft.com/office/drawing/2010/main" val="0"/>
                </a:ext>
              </a:extLst>
            </a:blip>
            <a:srcRect/>
            <a:stretch/>
          </p:blipFill>
          <p:spPr>
            <a:xfrm>
              <a:off x="2747505" y="5248613"/>
              <a:ext cx="775211" cy="777014"/>
            </a:xfrm>
            <a:prstGeom prst="rect">
              <a:avLst/>
            </a:prstGeom>
          </p:spPr>
        </p:pic>
      </p:grpSp>
      <p:sp>
        <p:nvSpPr>
          <p:cNvPr id="22" name="Rectangle 21">
            <a:hlinkClick r:id="rId12"/>
            <a:extLst>
              <a:ext uri="{FF2B5EF4-FFF2-40B4-BE49-F238E27FC236}">
                <a16:creationId xmlns:a16="http://schemas.microsoft.com/office/drawing/2014/main" id="{224349E5-ECAA-43A3-A94A-E7D6BCFE669D}"/>
              </a:ext>
            </a:extLst>
          </p:cNvPr>
          <p:cNvSpPr/>
          <p:nvPr/>
        </p:nvSpPr>
        <p:spPr>
          <a:xfrm>
            <a:off x="8524319" y="5432964"/>
            <a:ext cx="1842521" cy="376493"/>
          </a:xfrm>
          <a:prstGeom prst="rec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b="1" dirty="0">
                <a:solidFill>
                  <a:schemeClr val="tx1"/>
                </a:solidFill>
                <a:latin typeface="Poppins" panose="00000500000000000000" pitchFamily="2" charset="0"/>
                <a:cs typeface="Poppins" panose="00000500000000000000" pitchFamily="2" charset="0"/>
              </a:rPr>
              <a:t>READ MORE</a:t>
            </a:r>
          </a:p>
        </p:txBody>
      </p:sp>
    </p:spTree>
    <p:extLst>
      <p:ext uri="{BB962C8B-B14F-4D97-AF65-F5344CB8AC3E}">
        <p14:creationId xmlns:p14="http://schemas.microsoft.com/office/powerpoint/2010/main" val="16193302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1000" fill="hold"/>
                                        <p:tgtEl>
                                          <p:spTgt spid="11"/>
                                        </p:tgtEl>
                                        <p:attrNameLst>
                                          <p:attrName>ppt_x</p:attrName>
                                        </p:attrNameLst>
                                      </p:cBhvr>
                                      <p:tavLst>
                                        <p:tav tm="0">
                                          <p:val>
                                            <p:strVal val="0-#ppt_w/2"/>
                                          </p:val>
                                        </p:tav>
                                        <p:tav tm="100000">
                                          <p:val>
                                            <p:strVal val="#ppt_x"/>
                                          </p:val>
                                        </p:tav>
                                      </p:tavLst>
                                    </p:anim>
                                    <p:anim calcmode="lin" valueType="num">
                                      <p:cBhvr additive="base">
                                        <p:cTn id="8" dur="1000" fill="hold"/>
                                        <p:tgtEl>
                                          <p:spTgt spid="11"/>
                                        </p:tgtEl>
                                        <p:attrNameLst>
                                          <p:attrName>ppt_y</p:attrName>
                                        </p:attrNameLst>
                                      </p:cBhvr>
                                      <p:tavLst>
                                        <p:tav tm="0">
                                          <p:val>
                                            <p:strVal val="#ppt_y"/>
                                          </p:val>
                                        </p:tav>
                                        <p:tav tm="100000">
                                          <p:val>
                                            <p:strVal val="#ppt_y"/>
                                          </p:val>
                                        </p:tav>
                                      </p:tavLst>
                                    </p:anim>
                                  </p:childTnLst>
                                </p:cTn>
                              </p:par>
                              <p:par>
                                <p:cTn id="9" presetID="22" presetClass="entr" presetSubtype="8" fill="hold" grpId="0" nodeType="withEffect">
                                  <p:stCondLst>
                                    <p:cond delay="500"/>
                                  </p:stCondLst>
                                  <p:childTnLst>
                                    <p:set>
                                      <p:cBhvr>
                                        <p:cTn id="10" dur="1" fill="hold">
                                          <p:stCondLst>
                                            <p:cond delay="0"/>
                                          </p:stCondLst>
                                        </p:cTn>
                                        <p:tgtEl>
                                          <p:spTgt spid="23"/>
                                        </p:tgtEl>
                                        <p:attrNameLst>
                                          <p:attrName>style.visibility</p:attrName>
                                        </p:attrNameLst>
                                      </p:cBhvr>
                                      <p:to>
                                        <p:strVal val="visible"/>
                                      </p:to>
                                    </p:set>
                                    <p:animEffect transition="in" filter="wipe(left)">
                                      <p:cBhvr>
                                        <p:cTn id="11" dur="750"/>
                                        <p:tgtEl>
                                          <p:spTgt spid="23"/>
                                        </p:tgtEl>
                                      </p:cBhvr>
                                    </p:animEffect>
                                  </p:childTnLst>
                                </p:cTn>
                              </p:par>
                              <p:par>
                                <p:cTn id="12" presetID="10" presetClass="entr" presetSubtype="0" fill="hold" nodeType="withEffect">
                                  <p:stCondLst>
                                    <p:cond delay="0"/>
                                  </p:stCondLst>
                                  <p:childTnLst>
                                    <p:set>
                                      <p:cBhvr>
                                        <p:cTn id="13" dur="1" fill="hold">
                                          <p:stCondLst>
                                            <p:cond delay="0"/>
                                          </p:stCondLst>
                                        </p:cTn>
                                        <p:tgtEl>
                                          <p:spTgt spid="32"/>
                                        </p:tgtEl>
                                        <p:attrNameLst>
                                          <p:attrName>style.visibility</p:attrName>
                                        </p:attrNameLst>
                                      </p:cBhvr>
                                      <p:to>
                                        <p:strVal val="visible"/>
                                      </p:to>
                                    </p:set>
                                    <p:animEffect transition="in" filter="fade">
                                      <p:cBhvr>
                                        <p:cTn id="14" dur="500"/>
                                        <p:tgtEl>
                                          <p:spTgt spid="32"/>
                                        </p:tgtEl>
                                      </p:cBhvr>
                                    </p:animEffect>
                                  </p:childTnLst>
                                </p:cTn>
                              </p:par>
                              <p:par>
                                <p:cTn id="15" presetID="6" presetClass="emph" presetSubtype="0" decel="100000" fill="hold" nodeType="withEffect">
                                  <p:stCondLst>
                                    <p:cond delay="0"/>
                                  </p:stCondLst>
                                  <p:childTnLst>
                                    <p:animScale>
                                      <p:cBhvr>
                                        <p:cTn id="16" dur="1250" fill="hold"/>
                                        <p:tgtEl>
                                          <p:spTgt spid="32"/>
                                        </p:tgtEl>
                                      </p:cBhvr>
                                      <p:by x="110000" y="110000"/>
                                    </p:animScale>
                                  </p:childTnLst>
                                </p:cTn>
                              </p:par>
                              <p:par>
                                <p:cTn id="17" presetID="37" presetClass="entr" presetSubtype="0" fill="hold" nodeType="withEffect">
                                  <p:stCondLst>
                                    <p:cond delay="25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750"/>
                                        <p:tgtEl>
                                          <p:spTgt spid="2"/>
                                        </p:tgtEl>
                                      </p:cBhvr>
                                    </p:animEffect>
                                    <p:anim calcmode="lin" valueType="num">
                                      <p:cBhvr>
                                        <p:cTn id="20" dur="750" fill="hold"/>
                                        <p:tgtEl>
                                          <p:spTgt spid="2"/>
                                        </p:tgtEl>
                                        <p:attrNameLst>
                                          <p:attrName>ppt_x</p:attrName>
                                        </p:attrNameLst>
                                      </p:cBhvr>
                                      <p:tavLst>
                                        <p:tav tm="0">
                                          <p:val>
                                            <p:strVal val="#ppt_x"/>
                                          </p:val>
                                        </p:tav>
                                        <p:tav tm="100000">
                                          <p:val>
                                            <p:strVal val="#ppt_x"/>
                                          </p:val>
                                        </p:tav>
                                      </p:tavLst>
                                    </p:anim>
                                    <p:anim calcmode="lin" valueType="num">
                                      <p:cBhvr>
                                        <p:cTn id="21" dur="675" decel="100000" fill="hold"/>
                                        <p:tgtEl>
                                          <p:spTgt spid="2"/>
                                        </p:tgtEl>
                                        <p:attrNameLst>
                                          <p:attrName>ppt_y</p:attrName>
                                        </p:attrNameLst>
                                      </p:cBhvr>
                                      <p:tavLst>
                                        <p:tav tm="0">
                                          <p:val>
                                            <p:strVal val="#ppt_y+1"/>
                                          </p:val>
                                        </p:tav>
                                        <p:tav tm="100000">
                                          <p:val>
                                            <p:strVal val="#ppt_y-.03"/>
                                          </p:val>
                                        </p:tav>
                                      </p:tavLst>
                                    </p:anim>
                                    <p:anim calcmode="lin" valueType="num">
                                      <p:cBhvr>
                                        <p:cTn id="22" dur="75" accel="100000" fill="hold">
                                          <p:stCondLst>
                                            <p:cond delay="675"/>
                                          </p:stCondLst>
                                        </p:cTn>
                                        <p:tgtEl>
                                          <p:spTgt spid="2"/>
                                        </p:tgtEl>
                                        <p:attrNameLst>
                                          <p:attrName>ppt_y</p:attrName>
                                        </p:attrNameLst>
                                      </p:cBhvr>
                                      <p:tavLst>
                                        <p:tav tm="0">
                                          <p:val>
                                            <p:strVal val="#ppt_y-.03"/>
                                          </p:val>
                                        </p:tav>
                                        <p:tav tm="100000">
                                          <p:val>
                                            <p:strVal val="#ppt_y"/>
                                          </p:val>
                                        </p:tav>
                                      </p:tavLst>
                                    </p:anim>
                                  </p:childTnLst>
                                </p:cTn>
                              </p:par>
                              <p:par>
                                <p:cTn id="23" presetID="37" presetClass="entr" presetSubtype="0" fill="hold" nodeType="withEffect">
                                  <p:stCondLst>
                                    <p:cond delay="500"/>
                                  </p:stCondLst>
                                  <p:childTnLst>
                                    <p:set>
                                      <p:cBhvr>
                                        <p:cTn id="24" dur="1" fill="hold">
                                          <p:stCondLst>
                                            <p:cond delay="0"/>
                                          </p:stCondLst>
                                        </p:cTn>
                                        <p:tgtEl>
                                          <p:spTgt spid="3"/>
                                        </p:tgtEl>
                                        <p:attrNameLst>
                                          <p:attrName>style.visibility</p:attrName>
                                        </p:attrNameLst>
                                      </p:cBhvr>
                                      <p:to>
                                        <p:strVal val="visible"/>
                                      </p:to>
                                    </p:set>
                                    <p:animEffect transition="in" filter="fade">
                                      <p:cBhvr>
                                        <p:cTn id="25" dur="750"/>
                                        <p:tgtEl>
                                          <p:spTgt spid="3"/>
                                        </p:tgtEl>
                                      </p:cBhvr>
                                    </p:animEffect>
                                    <p:anim calcmode="lin" valueType="num">
                                      <p:cBhvr>
                                        <p:cTn id="26" dur="750" fill="hold"/>
                                        <p:tgtEl>
                                          <p:spTgt spid="3"/>
                                        </p:tgtEl>
                                        <p:attrNameLst>
                                          <p:attrName>ppt_x</p:attrName>
                                        </p:attrNameLst>
                                      </p:cBhvr>
                                      <p:tavLst>
                                        <p:tav tm="0">
                                          <p:val>
                                            <p:strVal val="#ppt_x"/>
                                          </p:val>
                                        </p:tav>
                                        <p:tav tm="100000">
                                          <p:val>
                                            <p:strVal val="#ppt_x"/>
                                          </p:val>
                                        </p:tav>
                                      </p:tavLst>
                                    </p:anim>
                                    <p:anim calcmode="lin" valueType="num">
                                      <p:cBhvr>
                                        <p:cTn id="27" dur="675" decel="100000" fill="hold"/>
                                        <p:tgtEl>
                                          <p:spTgt spid="3"/>
                                        </p:tgtEl>
                                        <p:attrNameLst>
                                          <p:attrName>ppt_y</p:attrName>
                                        </p:attrNameLst>
                                      </p:cBhvr>
                                      <p:tavLst>
                                        <p:tav tm="0">
                                          <p:val>
                                            <p:strVal val="#ppt_y+1"/>
                                          </p:val>
                                        </p:tav>
                                        <p:tav tm="100000">
                                          <p:val>
                                            <p:strVal val="#ppt_y-.03"/>
                                          </p:val>
                                        </p:tav>
                                      </p:tavLst>
                                    </p:anim>
                                    <p:anim calcmode="lin" valueType="num">
                                      <p:cBhvr>
                                        <p:cTn id="28" dur="75" accel="100000" fill="hold">
                                          <p:stCondLst>
                                            <p:cond delay="675"/>
                                          </p:stCondLst>
                                        </p:cTn>
                                        <p:tgtEl>
                                          <p:spTgt spid="3"/>
                                        </p:tgtEl>
                                        <p:attrNameLst>
                                          <p:attrName>ppt_y</p:attrName>
                                        </p:attrNameLst>
                                      </p:cBhvr>
                                      <p:tavLst>
                                        <p:tav tm="0">
                                          <p:val>
                                            <p:strVal val="#ppt_y-.03"/>
                                          </p:val>
                                        </p:tav>
                                        <p:tav tm="100000">
                                          <p:val>
                                            <p:strVal val="#ppt_y"/>
                                          </p:val>
                                        </p:tav>
                                      </p:tavLst>
                                    </p:anim>
                                  </p:childTnLst>
                                </p:cTn>
                              </p:par>
                              <p:par>
                                <p:cTn id="29" presetID="37" presetClass="entr" presetSubtype="0" fill="hold" nodeType="withEffect">
                                  <p:stCondLst>
                                    <p:cond delay="750"/>
                                  </p:stCondLst>
                                  <p:childTnLst>
                                    <p:set>
                                      <p:cBhvr>
                                        <p:cTn id="30" dur="1" fill="hold">
                                          <p:stCondLst>
                                            <p:cond delay="0"/>
                                          </p:stCondLst>
                                        </p:cTn>
                                        <p:tgtEl>
                                          <p:spTgt spid="4"/>
                                        </p:tgtEl>
                                        <p:attrNameLst>
                                          <p:attrName>style.visibility</p:attrName>
                                        </p:attrNameLst>
                                      </p:cBhvr>
                                      <p:to>
                                        <p:strVal val="visible"/>
                                      </p:to>
                                    </p:set>
                                    <p:animEffect transition="in" filter="fade">
                                      <p:cBhvr>
                                        <p:cTn id="31" dur="750"/>
                                        <p:tgtEl>
                                          <p:spTgt spid="4"/>
                                        </p:tgtEl>
                                      </p:cBhvr>
                                    </p:animEffect>
                                    <p:anim calcmode="lin" valueType="num">
                                      <p:cBhvr>
                                        <p:cTn id="32" dur="750" fill="hold"/>
                                        <p:tgtEl>
                                          <p:spTgt spid="4"/>
                                        </p:tgtEl>
                                        <p:attrNameLst>
                                          <p:attrName>ppt_x</p:attrName>
                                        </p:attrNameLst>
                                      </p:cBhvr>
                                      <p:tavLst>
                                        <p:tav tm="0">
                                          <p:val>
                                            <p:strVal val="#ppt_x"/>
                                          </p:val>
                                        </p:tav>
                                        <p:tav tm="100000">
                                          <p:val>
                                            <p:strVal val="#ppt_x"/>
                                          </p:val>
                                        </p:tav>
                                      </p:tavLst>
                                    </p:anim>
                                    <p:anim calcmode="lin" valueType="num">
                                      <p:cBhvr>
                                        <p:cTn id="33" dur="675" decel="100000" fill="hold"/>
                                        <p:tgtEl>
                                          <p:spTgt spid="4"/>
                                        </p:tgtEl>
                                        <p:attrNameLst>
                                          <p:attrName>ppt_y</p:attrName>
                                        </p:attrNameLst>
                                      </p:cBhvr>
                                      <p:tavLst>
                                        <p:tav tm="0">
                                          <p:val>
                                            <p:strVal val="#ppt_y+1"/>
                                          </p:val>
                                        </p:tav>
                                        <p:tav tm="100000">
                                          <p:val>
                                            <p:strVal val="#ppt_y-.03"/>
                                          </p:val>
                                        </p:tav>
                                      </p:tavLst>
                                    </p:anim>
                                    <p:anim calcmode="lin" valueType="num">
                                      <p:cBhvr>
                                        <p:cTn id="34" dur="75" accel="100000" fill="hold">
                                          <p:stCondLst>
                                            <p:cond delay="675"/>
                                          </p:stCondLst>
                                        </p:cTn>
                                        <p:tgtEl>
                                          <p:spTgt spid="4"/>
                                        </p:tgtEl>
                                        <p:attrNameLst>
                                          <p:attrName>ppt_y</p:attrName>
                                        </p:attrNameLst>
                                      </p:cBhvr>
                                      <p:tavLst>
                                        <p:tav tm="0">
                                          <p:val>
                                            <p:strVal val="#ppt_y-.03"/>
                                          </p:val>
                                        </p:tav>
                                        <p:tav tm="100000">
                                          <p:val>
                                            <p:strVal val="#ppt_y"/>
                                          </p:val>
                                        </p:tav>
                                      </p:tavLst>
                                    </p:anim>
                                  </p:childTnLst>
                                </p:cTn>
                              </p:par>
                              <p:par>
                                <p:cTn id="35" presetID="37" presetClass="entr" presetSubtype="0" fill="hold" nodeType="withEffect">
                                  <p:stCondLst>
                                    <p:cond delay="1000"/>
                                  </p:stCondLst>
                                  <p:childTnLst>
                                    <p:set>
                                      <p:cBhvr>
                                        <p:cTn id="36" dur="1" fill="hold">
                                          <p:stCondLst>
                                            <p:cond delay="0"/>
                                          </p:stCondLst>
                                        </p:cTn>
                                        <p:tgtEl>
                                          <p:spTgt spid="25"/>
                                        </p:tgtEl>
                                        <p:attrNameLst>
                                          <p:attrName>style.visibility</p:attrName>
                                        </p:attrNameLst>
                                      </p:cBhvr>
                                      <p:to>
                                        <p:strVal val="visible"/>
                                      </p:to>
                                    </p:set>
                                    <p:animEffect transition="in" filter="fade">
                                      <p:cBhvr>
                                        <p:cTn id="37" dur="750"/>
                                        <p:tgtEl>
                                          <p:spTgt spid="25"/>
                                        </p:tgtEl>
                                      </p:cBhvr>
                                    </p:animEffect>
                                    <p:anim calcmode="lin" valueType="num">
                                      <p:cBhvr>
                                        <p:cTn id="38" dur="750" fill="hold"/>
                                        <p:tgtEl>
                                          <p:spTgt spid="25"/>
                                        </p:tgtEl>
                                        <p:attrNameLst>
                                          <p:attrName>ppt_x</p:attrName>
                                        </p:attrNameLst>
                                      </p:cBhvr>
                                      <p:tavLst>
                                        <p:tav tm="0">
                                          <p:val>
                                            <p:strVal val="#ppt_x"/>
                                          </p:val>
                                        </p:tav>
                                        <p:tav tm="100000">
                                          <p:val>
                                            <p:strVal val="#ppt_x"/>
                                          </p:val>
                                        </p:tav>
                                      </p:tavLst>
                                    </p:anim>
                                    <p:anim calcmode="lin" valueType="num">
                                      <p:cBhvr>
                                        <p:cTn id="39" dur="675" decel="100000" fill="hold"/>
                                        <p:tgtEl>
                                          <p:spTgt spid="25"/>
                                        </p:tgtEl>
                                        <p:attrNameLst>
                                          <p:attrName>ppt_y</p:attrName>
                                        </p:attrNameLst>
                                      </p:cBhvr>
                                      <p:tavLst>
                                        <p:tav tm="0">
                                          <p:val>
                                            <p:strVal val="#ppt_y+1"/>
                                          </p:val>
                                        </p:tav>
                                        <p:tav tm="100000">
                                          <p:val>
                                            <p:strVal val="#ppt_y-.03"/>
                                          </p:val>
                                        </p:tav>
                                      </p:tavLst>
                                    </p:anim>
                                    <p:anim calcmode="lin" valueType="num">
                                      <p:cBhvr>
                                        <p:cTn id="40" dur="75" accel="100000" fill="hold">
                                          <p:stCondLst>
                                            <p:cond delay="675"/>
                                          </p:stCondLst>
                                        </p:cTn>
                                        <p:tgtEl>
                                          <p:spTgt spid="25"/>
                                        </p:tgtEl>
                                        <p:attrNameLst>
                                          <p:attrName>ppt_y</p:attrName>
                                        </p:attrNameLst>
                                      </p:cBhvr>
                                      <p:tavLst>
                                        <p:tav tm="0">
                                          <p:val>
                                            <p:strVal val="#ppt_y-.03"/>
                                          </p:val>
                                        </p:tav>
                                        <p:tav tm="100000">
                                          <p:val>
                                            <p:strVal val="#ppt_y"/>
                                          </p:val>
                                        </p:tav>
                                      </p:tavLst>
                                    </p:anim>
                                  </p:childTnLst>
                                </p:cTn>
                              </p:par>
                              <p:par>
                                <p:cTn id="41" presetID="37" presetClass="entr" presetSubtype="0" fill="hold" nodeType="withEffect">
                                  <p:stCondLst>
                                    <p:cond delay="1250"/>
                                  </p:stCondLst>
                                  <p:childTnLst>
                                    <p:set>
                                      <p:cBhvr>
                                        <p:cTn id="42" dur="1" fill="hold">
                                          <p:stCondLst>
                                            <p:cond delay="0"/>
                                          </p:stCondLst>
                                        </p:cTn>
                                        <p:tgtEl>
                                          <p:spTgt spid="29"/>
                                        </p:tgtEl>
                                        <p:attrNameLst>
                                          <p:attrName>style.visibility</p:attrName>
                                        </p:attrNameLst>
                                      </p:cBhvr>
                                      <p:to>
                                        <p:strVal val="visible"/>
                                      </p:to>
                                    </p:set>
                                    <p:animEffect transition="in" filter="fade">
                                      <p:cBhvr>
                                        <p:cTn id="43" dur="750"/>
                                        <p:tgtEl>
                                          <p:spTgt spid="29"/>
                                        </p:tgtEl>
                                      </p:cBhvr>
                                    </p:animEffect>
                                    <p:anim calcmode="lin" valueType="num">
                                      <p:cBhvr>
                                        <p:cTn id="44" dur="750" fill="hold"/>
                                        <p:tgtEl>
                                          <p:spTgt spid="29"/>
                                        </p:tgtEl>
                                        <p:attrNameLst>
                                          <p:attrName>ppt_x</p:attrName>
                                        </p:attrNameLst>
                                      </p:cBhvr>
                                      <p:tavLst>
                                        <p:tav tm="0">
                                          <p:val>
                                            <p:strVal val="#ppt_x"/>
                                          </p:val>
                                        </p:tav>
                                        <p:tav tm="100000">
                                          <p:val>
                                            <p:strVal val="#ppt_x"/>
                                          </p:val>
                                        </p:tav>
                                      </p:tavLst>
                                    </p:anim>
                                    <p:anim calcmode="lin" valueType="num">
                                      <p:cBhvr>
                                        <p:cTn id="45" dur="675" decel="100000" fill="hold"/>
                                        <p:tgtEl>
                                          <p:spTgt spid="29"/>
                                        </p:tgtEl>
                                        <p:attrNameLst>
                                          <p:attrName>ppt_y</p:attrName>
                                        </p:attrNameLst>
                                      </p:cBhvr>
                                      <p:tavLst>
                                        <p:tav tm="0">
                                          <p:val>
                                            <p:strVal val="#ppt_y+1"/>
                                          </p:val>
                                        </p:tav>
                                        <p:tav tm="100000">
                                          <p:val>
                                            <p:strVal val="#ppt_y-.03"/>
                                          </p:val>
                                        </p:tav>
                                      </p:tavLst>
                                    </p:anim>
                                    <p:anim calcmode="lin" valueType="num">
                                      <p:cBhvr>
                                        <p:cTn id="46" dur="75" accel="100000" fill="hold">
                                          <p:stCondLst>
                                            <p:cond delay="675"/>
                                          </p:stCondLst>
                                        </p:cTn>
                                        <p:tgtEl>
                                          <p:spTgt spid="29"/>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2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31">
            <a:extLst>
              <a:ext uri="{FF2B5EF4-FFF2-40B4-BE49-F238E27FC236}">
                <a16:creationId xmlns:a16="http://schemas.microsoft.com/office/drawing/2014/main" id="{C3CC8051-8A79-E3A7-89C1-998773438DA3}"/>
              </a:ext>
            </a:extLst>
          </p:cNvPr>
          <p:cNvSpPr/>
          <p:nvPr/>
        </p:nvSpPr>
        <p:spPr>
          <a:xfrm>
            <a:off x="1" y="0"/>
            <a:ext cx="12192000" cy="6858000"/>
          </a:xfrm>
          <a:prstGeom prst="rect">
            <a:avLst/>
          </a:prstGeom>
          <a:blipFill dpi="0" rotWithShape="1">
            <a:blip r:embed="rId2">
              <a:alphaModFix amt="98000"/>
            </a:blip>
            <a:srcRect/>
            <a:stretch>
              <a:fillRect l="-1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sp>
        <p:nvSpPr>
          <p:cNvPr id="45" name="Rectangle 44">
            <a:extLst>
              <a:ext uri="{FF2B5EF4-FFF2-40B4-BE49-F238E27FC236}">
                <a16:creationId xmlns:a16="http://schemas.microsoft.com/office/drawing/2014/main" id="{54AB9745-141E-E73B-E882-4CD7E9BBD562}"/>
              </a:ext>
            </a:extLst>
          </p:cNvPr>
          <p:cNvSpPr/>
          <p:nvPr/>
        </p:nvSpPr>
        <p:spPr>
          <a:xfrm>
            <a:off x="1117" y="0"/>
            <a:ext cx="12194234" cy="6858000"/>
          </a:xfrm>
          <a:prstGeom prst="rect">
            <a:avLst/>
          </a:prstGeom>
          <a:solidFill>
            <a:schemeClr val="bg1">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76EB84BE-AD09-7A01-EA8C-D5067E513816}"/>
              </a:ext>
            </a:extLst>
          </p:cNvPr>
          <p:cNvSpPr txBox="1"/>
          <p:nvPr/>
        </p:nvSpPr>
        <p:spPr>
          <a:xfrm>
            <a:off x="1993900" y="450510"/>
            <a:ext cx="8204200" cy="1200329"/>
          </a:xfrm>
          <a:prstGeom prst="rect">
            <a:avLst/>
          </a:prstGeom>
          <a:noFill/>
        </p:spPr>
        <p:txBody>
          <a:bodyPr wrap="square" rtlCol="0">
            <a:spAutoFit/>
          </a:bodyPr>
          <a:lstStyle/>
          <a:p>
            <a:pPr algn="ctr"/>
            <a:r>
              <a:rPr lang="en-US" sz="3600" dirty="0">
                <a:solidFill>
                  <a:schemeClr val="accent1"/>
                </a:solidFill>
                <a:latin typeface="Poppins Medium" panose="00000600000000000000" pitchFamily="2" charset="0"/>
                <a:ea typeface="Nexa Bold" charset="0"/>
                <a:cs typeface="Poppins Medium" panose="00000600000000000000" pitchFamily="2" charset="0"/>
              </a:rPr>
              <a:t>How Business Can Benefit From</a:t>
            </a:r>
          </a:p>
          <a:p>
            <a:pPr algn="ctr"/>
            <a:r>
              <a:rPr lang="en-US" sz="3600" dirty="0">
                <a:solidFill>
                  <a:schemeClr val="accent1"/>
                </a:solidFill>
                <a:latin typeface="Poppins Medium" panose="00000600000000000000" pitchFamily="2" charset="0"/>
                <a:ea typeface="Nexa Bold" charset="0"/>
                <a:cs typeface="Poppins Medium" panose="00000600000000000000" pitchFamily="2" charset="0"/>
              </a:rPr>
              <a:t>XR Technologies</a:t>
            </a:r>
          </a:p>
        </p:txBody>
      </p:sp>
      <p:sp>
        <p:nvSpPr>
          <p:cNvPr id="12" name="Rectangle 11">
            <a:extLst>
              <a:ext uri="{FF2B5EF4-FFF2-40B4-BE49-F238E27FC236}">
                <a16:creationId xmlns:a16="http://schemas.microsoft.com/office/drawing/2014/main" id="{70C8AA80-B8D2-8236-8085-698085979850}"/>
              </a:ext>
            </a:extLst>
          </p:cNvPr>
          <p:cNvSpPr/>
          <p:nvPr/>
        </p:nvSpPr>
        <p:spPr>
          <a:xfrm>
            <a:off x="-2234" y="0"/>
            <a:ext cx="933307" cy="9333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200"/>
          </a:p>
        </p:txBody>
      </p:sp>
      <p:pic>
        <p:nvPicPr>
          <p:cNvPr id="13" name="Picture 12">
            <a:extLst>
              <a:ext uri="{FF2B5EF4-FFF2-40B4-BE49-F238E27FC236}">
                <a16:creationId xmlns:a16="http://schemas.microsoft.com/office/drawing/2014/main" id="{014525BE-A922-F53F-1DEB-3C3215EA3450}"/>
              </a:ext>
            </a:extLst>
          </p:cNvPr>
          <p:cNvPicPr>
            <a:picLocks noChangeAspect="1"/>
          </p:cNvPicPr>
          <p:nvPr/>
        </p:nvPicPr>
        <p:blipFill rotWithShape="1">
          <a:blip r:embed="rId3">
            <a:duotone>
              <a:prstClr val="black"/>
              <a:srgbClr val="5A5A5A">
                <a:tint val="45000"/>
                <a:satMod val="400000"/>
              </a:srgbClr>
            </a:duotone>
          </a:blip>
          <a:srcRect l="19472" r="19763" b="16966"/>
          <a:stretch/>
        </p:blipFill>
        <p:spPr>
          <a:xfrm>
            <a:off x="123964" y="274217"/>
            <a:ext cx="625393" cy="394242"/>
          </a:xfrm>
          <a:prstGeom prst="rect">
            <a:avLst/>
          </a:prstGeom>
        </p:spPr>
      </p:pic>
      <p:sp>
        <p:nvSpPr>
          <p:cNvPr id="4" name="AutoShape 4" descr="output-onlinepngtools (8) (1)">
            <a:extLst>
              <a:ext uri="{FF2B5EF4-FFF2-40B4-BE49-F238E27FC236}">
                <a16:creationId xmlns:a16="http://schemas.microsoft.com/office/drawing/2014/main" id="{D8574D30-EB5C-29BB-76DD-07BD9A4A3CEE}"/>
              </a:ext>
            </a:extLst>
          </p:cNvPr>
          <p:cNvSpPr>
            <a:spLocks noChangeAspect="1" noChangeArrowheads="1"/>
          </p:cNvSpPr>
          <p:nvPr/>
        </p:nvSpPr>
        <p:spPr bwMode="auto">
          <a:xfrm>
            <a:off x="5301012" y="80772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grpSp>
        <p:nvGrpSpPr>
          <p:cNvPr id="5" name="Group 4">
            <a:extLst>
              <a:ext uri="{FF2B5EF4-FFF2-40B4-BE49-F238E27FC236}">
                <a16:creationId xmlns:a16="http://schemas.microsoft.com/office/drawing/2014/main" id="{4AC4CFA4-EB44-4042-5D49-B966084D1240}"/>
              </a:ext>
            </a:extLst>
          </p:cNvPr>
          <p:cNvGrpSpPr/>
          <p:nvPr/>
        </p:nvGrpSpPr>
        <p:grpSpPr>
          <a:xfrm>
            <a:off x="235985" y="2155716"/>
            <a:ext cx="1831382" cy="2233147"/>
            <a:chOff x="608915" y="2329420"/>
            <a:chExt cx="1831382" cy="2233147"/>
          </a:xfrm>
        </p:grpSpPr>
        <p:cxnSp>
          <p:nvCxnSpPr>
            <p:cNvPr id="8" name="Straight Connector 7">
              <a:extLst>
                <a:ext uri="{FF2B5EF4-FFF2-40B4-BE49-F238E27FC236}">
                  <a16:creationId xmlns:a16="http://schemas.microsoft.com/office/drawing/2014/main" id="{494E0E6A-4629-4640-4602-DBCC1C79B520}"/>
                </a:ext>
              </a:extLst>
            </p:cNvPr>
            <p:cNvCxnSpPr>
              <a:cxnSpLocks/>
              <a:stCxn id="14" idx="4"/>
            </p:cNvCxnSpPr>
            <p:nvPr/>
          </p:nvCxnSpPr>
          <p:spPr>
            <a:xfrm>
              <a:off x="1457257" y="2958987"/>
              <a:ext cx="0" cy="978833"/>
            </a:xfrm>
            <a:prstGeom prst="line">
              <a:avLst/>
            </a:prstGeom>
            <a:ln cap="rnd">
              <a:solidFill>
                <a:schemeClr val="tx1"/>
              </a:solidFill>
              <a:tailEnd type="oval"/>
            </a:ln>
          </p:spPr>
          <p:style>
            <a:lnRef idx="2">
              <a:schemeClr val="accent1"/>
            </a:lnRef>
            <a:fillRef idx="0">
              <a:schemeClr val="accent1"/>
            </a:fillRef>
            <a:effectRef idx="1">
              <a:schemeClr val="accent1"/>
            </a:effectRef>
            <a:fontRef idx="minor">
              <a:schemeClr val="tx1"/>
            </a:fontRef>
          </p:style>
        </p:cxnSp>
        <p:sp>
          <p:nvSpPr>
            <p:cNvPr id="9" name="Rectangle 8">
              <a:extLst>
                <a:ext uri="{FF2B5EF4-FFF2-40B4-BE49-F238E27FC236}">
                  <a16:creationId xmlns:a16="http://schemas.microsoft.com/office/drawing/2014/main" id="{8A00B5B5-D852-FAA0-8E2D-D94178012CAB}"/>
                </a:ext>
              </a:extLst>
            </p:cNvPr>
            <p:cNvSpPr/>
            <p:nvPr/>
          </p:nvSpPr>
          <p:spPr>
            <a:xfrm>
              <a:off x="608915" y="4008569"/>
              <a:ext cx="1831382" cy="553998"/>
            </a:xfrm>
            <a:prstGeom prst="rect">
              <a:avLst/>
            </a:prstGeom>
          </p:spPr>
          <p:txBody>
            <a:bodyPr wrap="square">
              <a:spAutoFit/>
            </a:bodyPr>
            <a:lstStyle/>
            <a:p>
              <a:pPr algn="ctr">
                <a:spcBef>
                  <a:spcPts val="300"/>
                </a:spcBef>
                <a:spcAft>
                  <a:spcPts val="300"/>
                </a:spcAft>
              </a:pPr>
              <a:r>
                <a:rPr lang="en-US" sz="1000" b="1" dirty="0">
                  <a:latin typeface="Poppins" panose="00000500000000000000" pitchFamily="2" charset="0"/>
                  <a:cs typeface="Poppins" panose="00000500000000000000" pitchFamily="2" charset="0"/>
                </a:rPr>
                <a:t>CAN BE UTILIZED THROUGHOUT THE DEVELOPMENT CYCLE</a:t>
              </a:r>
            </a:p>
          </p:txBody>
        </p:sp>
        <p:grpSp>
          <p:nvGrpSpPr>
            <p:cNvPr id="10" name="Group 9">
              <a:extLst>
                <a:ext uri="{FF2B5EF4-FFF2-40B4-BE49-F238E27FC236}">
                  <a16:creationId xmlns:a16="http://schemas.microsoft.com/office/drawing/2014/main" id="{4D6D1084-7483-1EB3-8C97-0B2561A1283D}"/>
                </a:ext>
              </a:extLst>
            </p:cNvPr>
            <p:cNvGrpSpPr/>
            <p:nvPr/>
          </p:nvGrpSpPr>
          <p:grpSpPr>
            <a:xfrm>
              <a:off x="1039595" y="2329420"/>
              <a:ext cx="835325" cy="835324"/>
              <a:chOff x="2045634" y="2417910"/>
              <a:chExt cx="835325" cy="835324"/>
            </a:xfrm>
          </p:grpSpPr>
          <p:sp>
            <p:nvSpPr>
              <p:cNvPr id="11" name="Oval 10">
                <a:extLst>
                  <a:ext uri="{FF2B5EF4-FFF2-40B4-BE49-F238E27FC236}">
                    <a16:creationId xmlns:a16="http://schemas.microsoft.com/office/drawing/2014/main" id="{79D95109-ED04-0220-D6E2-BBBF69BE406F}"/>
                  </a:ext>
                </a:extLst>
              </p:cNvPr>
              <p:cNvSpPr/>
              <p:nvPr/>
            </p:nvSpPr>
            <p:spPr>
              <a:xfrm>
                <a:off x="2045634" y="2417910"/>
                <a:ext cx="835325" cy="835324"/>
              </a:xfrm>
              <a:prstGeom prst="ellipse">
                <a:avLst/>
              </a:prstGeom>
              <a:solidFill>
                <a:schemeClr val="bg1"/>
              </a:solidFill>
              <a:ln>
                <a:noFill/>
              </a:ln>
              <a:effectLst>
                <a:outerShdw blurRad="228600" dist="63500" dir="5400000" algn="ctr" rotWithShape="0">
                  <a:prstClr val="black">
                    <a:alpha val="22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b="1">
                  <a:latin typeface="Poppins" panose="00000500000000000000" pitchFamily="2" charset="0"/>
                  <a:cs typeface="Poppins" panose="00000500000000000000" pitchFamily="2" charset="0"/>
                </a:endParaRPr>
              </a:p>
            </p:txBody>
          </p:sp>
          <p:sp>
            <p:nvSpPr>
              <p:cNvPr id="14" name="Oval 13">
                <a:extLst>
                  <a:ext uri="{FF2B5EF4-FFF2-40B4-BE49-F238E27FC236}">
                    <a16:creationId xmlns:a16="http://schemas.microsoft.com/office/drawing/2014/main" id="{5980943E-27E6-0140-7E0F-5F481EC4CB17}"/>
                  </a:ext>
                </a:extLst>
              </p:cNvPr>
              <p:cNvSpPr/>
              <p:nvPr/>
            </p:nvSpPr>
            <p:spPr>
              <a:xfrm>
                <a:off x="2251391" y="2623667"/>
                <a:ext cx="423810" cy="423810"/>
              </a:xfrm>
              <a:prstGeom prst="ellipse">
                <a:avLst/>
              </a:prstGeom>
              <a:solidFill>
                <a:schemeClr val="tx1">
                  <a:lumMod val="50000"/>
                  <a:lumOff val="50000"/>
                </a:schemeClr>
              </a:solidFill>
              <a:ln>
                <a:noFill/>
              </a:ln>
              <a:effectLst>
                <a:outerShdw blurRad="101600" algn="ctr" rotWithShape="0">
                  <a:prstClr val="black">
                    <a:alpha val="3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b="1">
                  <a:latin typeface="Poppins" panose="00000500000000000000" pitchFamily="2" charset="0"/>
                  <a:cs typeface="Poppins" panose="00000500000000000000" pitchFamily="2" charset="0"/>
                </a:endParaRPr>
              </a:p>
            </p:txBody>
          </p:sp>
          <p:sp>
            <p:nvSpPr>
              <p:cNvPr id="15" name="TextBox 14">
                <a:extLst>
                  <a:ext uri="{FF2B5EF4-FFF2-40B4-BE49-F238E27FC236}">
                    <a16:creationId xmlns:a16="http://schemas.microsoft.com/office/drawing/2014/main" id="{88BC1CF5-650E-CB8D-DCA9-EA312A1D3A16}"/>
                  </a:ext>
                </a:extLst>
              </p:cNvPr>
              <p:cNvSpPr txBox="1"/>
              <p:nvPr/>
            </p:nvSpPr>
            <p:spPr>
              <a:xfrm>
                <a:off x="2265967" y="2683535"/>
                <a:ext cx="394660" cy="338554"/>
              </a:xfrm>
              <a:prstGeom prst="rect">
                <a:avLst/>
              </a:prstGeom>
              <a:noFill/>
            </p:spPr>
            <p:txBody>
              <a:bodyPr wrap="none" rtlCol="0">
                <a:spAutoFit/>
              </a:bodyPr>
              <a:lstStyle/>
              <a:p>
                <a:pPr algn="ctr"/>
                <a:r>
                  <a:rPr lang="en-US" sz="1600" b="1" dirty="0">
                    <a:solidFill>
                      <a:schemeClr val="bg1"/>
                    </a:solidFill>
                    <a:latin typeface="Poppins" panose="00000500000000000000" pitchFamily="2" charset="0"/>
                    <a:cs typeface="Poppins" panose="00000500000000000000" pitchFamily="2" charset="0"/>
                  </a:rPr>
                  <a:t>01</a:t>
                </a:r>
                <a:endParaRPr lang="en-PK" sz="1600" b="1" dirty="0">
                  <a:solidFill>
                    <a:schemeClr val="bg1"/>
                  </a:solidFill>
                  <a:latin typeface="Poppins" panose="00000500000000000000" pitchFamily="2" charset="0"/>
                  <a:cs typeface="Poppins" panose="00000500000000000000" pitchFamily="2" charset="0"/>
                </a:endParaRPr>
              </a:p>
            </p:txBody>
          </p:sp>
        </p:grpSp>
      </p:grpSp>
      <p:grpSp>
        <p:nvGrpSpPr>
          <p:cNvPr id="3" name="Group 2">
            <a:extLst>
              <a:ext uri="{FF2B5EF4-FFF2-40B4-BE49-F238E27FC236}">
                <a16:creationId xmlns:a16="http://schemas.microsoft.com/office/drawing/2014/main" id="{F3E445CE-E690-FBEA-5ECB-99FBA9297BDC}"/>
              </a:ext>
            </a:extLst>
          </p:cNvPr>
          <p:cNvGrpSpPr/>
          <p:nvPr/>
        </p:nvGrpSpPr>
        <p:grpSpPr>
          <a:xfrm>
            <a:off x="1483924" y="2155716"/>
            <a:ext cx="1838846" cy="3045498"/>
            <a:chOff x="1483924" y="2155716"/>
            <a:chExt cx="1838846" cy="3045498"/>
          </a:xfrm>
        </p:grpSpPr>
        <p:grpSp>
          <p:nvGrpSpPr>
            <p:cNvPr id="16" name="Group 15">
              <a:extLst>
                <a:ext uri="{FF2B5EF4-FFF2-40B4-BE49-F238E27FC236}">
                  <a16:creationId xmlns:a16="http://schemas.microsoft.com/office/drawing/2014/main" id="{1681FB24-5035-7EEE-C1E7-1A11B10C03AA}"/>
                </a:ext>
              </a:extLst>
            </p:cNvPr>
            <p:cNvGrpSpPr/>
            <p:nvPr/>
          </p:nvGrpSpPr>
          <p:grpSpPr>
            <a:xfrm>
              <a:off x="1483924" y="2155716"/>
              <a:ext cx="1838846" cy="3045498"/>
              <a:chOff x="1685404" y="2329420"/>
              <a:chExt cx="1838846" cy="3045498"/>
            </a:xfrm>
          </p:grpSpPr>
          <p:sp>
            <p:nvSpPr>
              <p:cNvPr id="18" name="Rectangle 17">
                <a:extLst>
                  <a:ext uri="{FF2B5EF4-FFF2-40B4-BE49-F238E27FC236}">
                    <a16:creationId xmlns:a16="http://schemas.microsoft.com/office/drawing/2014/main" id="{32909420-FF6C-E8FC-6D37-641C765BC51F}"/>
                  </a:ext>
                </a:extLst>
              </p:cNvPr>
              <p:cNvSpPr/>
              <p:nvPr/>
            </p:nvSpPr>
            <p:spPr>
              <a:xfrm>
                <a:off x="1685404" y="4820920"/>
                <a:ext cx="1838846" cy="553998"/>
              </a:xfrm>
              <a:prstGeom prst="rect">
                <a:avLst/>
              </a:prstGeom>
            </p:spPr>
            <p:txBody>
              <a:bodyPr wrap="square">
                <a:spAutoFit/>
              </a:bodyPr>
              <a:lstStyle/>
              <a:p>
                <a:pPr algn="ctr">
                  <a:spcBef>
                    <a:spcPts val="300"/>
                  </a:spcBef>
                  <a:spcAft>
                    <a:spcPts val="300"/>
                  </a:spcAft>
                </a:pPr>
                <a:r>
                  <a:rPr lang="en-US" sz="1000" b="1" dirty="0">
                    <a:latin typeface="Poppins" panose="00000500000000000000" pitchFamily="2" charset="0"/>
                    <a:cs typeface="Poppins" panose="00000500000000000000" pitchFamily="2" charset="0"/>
                  </a:rPr>
                  <a:t>USER ENGAGEMENT THROUGH VISUAL INTERACTION</a:t>
                </a:r>
              </a:p>
            </p:txBody>
          </p:sp>
          <p:grpSp>
            <p:nvGrpSpPr>
              <p:cNvPr id="19" name="Group 18">
                <a:extLst>
                  <a:ext uri="{FF2B5EF4-FFF2-40B4-BE49-F238E27FC236}">
                    <a16:creationId xmlns:a16="http://schemas.microsoft.com/office/drawing/2014/main" id="{00A317C2-8C82-E41D-B9CF-DAAF70E3FEDE}"/>
                  </a:ext>
                </a:extLst>
              </p:cNvPr>
              <p:cNvGrpSpPr/>
              <p:nvPr/>
            </p:nvGrpSpPr>
            <p:grpSpPr>
              <a:xfrm>
                <a:off x="2199840" y="2329420"/>
                <a:ext cx="835325" cy="835324"/>
                <a:chOff x="2953444" y="2417910"/>
                <a:chExt cx="835325" cy="835324"/>
              </a:xfrm>
            </p:grpSpPr>
            <p:sp>
              <p:nvSpPr>
                <p:cNvPr id="21" name="Oval 20">
                  <a:extLst>
                    <a:ext uri="{FF2B5EF4-FFF2-40B4-BE49-F238E27FC236}">
                      <a16:creationId xmlns:a16="http://schemas.microsoft.com/office/drawing/2014/main" id="{5F7968A7-CC51-519C-2DD6-985D2FDF6780}"/>
                    </a:ext>
                  </a:extLst>
                </p:cNvPr>
                <p:cNvSpPr/>
                <p:nvPr/>
              </p:nvSpPr>
              <p:spPr>
                <a:xfrm>
                  <a:off x="2953444" y="2417910"/>
                  <a:ext cx="835325" cy="835324"/>
                </a:xfrm>
                <a:prstGeom prst="ellipse">
                  <a:avLst/>
                </a:prstGeom>
                <a:solidFill>
                  <a:srgbClr val="FFFFFF"/>
                </a:solidFill>
                <a:ln>
                  <a:noFill/>
                </a:ln>
                <a:effectLst>
                  <a:outerShdw blurRad="228600" dist="63500" dir="5400000" algn="ctr" rotWithShape="0">
                    <a:prstClr val="black">
                      <a:alpha val="22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b="1">
                    <a:latin typeface="Poppins" panose="00000500000000000000" pitchFamily="2" charset="0"/>
                    <a:cs typeface="Poppins" panose="00000500000000000000" pitchFamily="2" charset="0"/>
                  </a:endParaRPr>
                </a:p>
              </p:txBody>
            </p:sp>
            <p:sp>
              <p:nvSpPr>
                <p:cNvPr id="23" name="Oval 22">
                  <a:extLst>
                    <a:ext uri="{FF2B5EF4-FFF2-40B4-BE49-F238E27FC236}">
                      <a16:creationId xmlns:a16="http://schemas.microsoft.com/office/drawing/2014/main" id="{F0D461F8-3AB1-0248-ABB5-95AF19F14607}"/>
                    </a:ext>
                  </a:extLst>
                </p:cNvPr>
                <p:cNvSpPr/>
                <p:nvPr/>
              </p:nvSpPr>
              <p:spPr>
                <a:xfrm>
                  <a:off x="3159201" y="2623667"/>
                  <a:ext cx="423810" cy="423810"/>
                </a:xfrm>
                <a:prstGeom prst="ellipse">
                  <a:avLst/>
                </a:prstGeom>
                <a:solidFill>
                  <a:schemeClr val="tx1">
                    <a:lumMod val="50000"/>
                    <a:lumOff val="50000"/>
                  </a:schemeClr>
                </a:solidFill>
                <a:ln>
                  <a:noFill/>
                </a:ln>
                <a:effectLst>
                  <a:outerShdw blurRad="101600" algn="ctr" rotWithShape="0">
                    <a:prstClr val="black">
                      <a:alpha val="3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b="1">
                    <a:latin typeface="Poppins" panose="00000500000000000000" pitchFamily="2" charset="0"/>
                    <a:cs typeface="Poppins" panose="00000500000000000000" pitchFamily="2" charset="0"/>
                  </a:endParaRPr>
                </a:p>
              </p:txBody>
            </p:sp>
            <p:sp>
              <p:nvSpPr>
                <p:cNvPr id="24" name="TextBox 23">
                  <a:extLst>
                    <a:ext uri="{FF2B5EF4-FFF2-40B4-BE49-F238E27FC236}">
                      <a16:creationId xmlns:a16="http://schemas.microsoft.com/office/drawing/2014/main" id="{FE7E680C-325B-116A-9EEE-49BDB2CFBD46}"/>
                    </a:ext>
                  </a:extLst>
                </p:cNvPr>
                <p:cNvSpPr txBox="1"/>
                <p:nvPr/>
              </p:nvSpPr>
              <p:spPr>
                <a:xfrm>
                  <a:off x="3153740" y="2683535"/>
                  <a:ext cx="434734" cy="338554"/>
                </a:xfrm>
                <a:prstGeom prst="rect">
                  <a:avLst/>
                </a:prstGeom>
                <a:noFill/>
              </p:spPr>
              <p:txBody>
                <a:bodyPr wrap="none" rtlCol="0">
                  <a:spAutoFit/>
                </a:bodyPr>
                <a:lstStyle/>
                <a:p>
                  <a:pPr algn="ctr"/>
                  <a:r>
                    <a:rPr lang="en-US" sz="1600" b="1" dirty="0">
                      <a:solidFill>
                        <a:schemeClr val="bg1"/>
                      </a:solidFill>
                      <a:latin typeface="Poppins" panose="00000500000000000000" pitchFamily="2" charset="0"/>
                      <a:cs typeface="Poppins" panose="00000500000000000000" pitchFamily="2" charset="0"/>
                    </a:rPr>
                    <a:t>02</a:t>
                  </a:r>
                  <a:endParaRPr lang="en-PK" sz="1600" b="1" dirty="0">
                    <a:solidFill>
                      <a:schemeClr val="bg1"/>
                    </a:solidFill>
                    <a:latin typeface="Poppins" panose="00000500000000000000" pitchFamily="2" charset="0"/>
                    <a:cs typeface="Poppins" panose="00000500000000000000" pitchFamily="2" charset="0"/>
                  </a:endParaRPr>
                </a:p>
              </p:txBody>
            </p:sp>
          </p:grpSp>
        </p:grpSp>
        <p:cxnSp>
          <p:nvCxnSpPr>
            <p:cNvPr id="30" name="Straight Connector 29">
              <a:extLst>
                <a:ext uri="{FF2B5EF4-FFF2-40B4-BE49-F238E27FC236}">
                  <a16:creationId xmlns:a16="http://schemas.microsoft.com/office/drawing/2014/main" id="{E8DC9783-A2E9-0263-A456-26FAFF397357}"/>
                </a:ext>
              </a:extLst>
            </p:cNvPr>
            <p:cNvCxnSpPr>
              <a:cxnSpLocks/>
              <a:stCxn id="21" idx="4"/>
            </p:cNvCxnSpPr>
            <p:nvPr/>
          </p:nvCxnSpPr>
          <p:spPr>
            <a:xfrm flipH="1">
              <a:off x="2416022" y="2991040"/>
              <a:ext cx="1" cy="1570226"/>
            </a:xfrm>
            <a:prstGeom prst="line">
              <a:avLst/>
            </a:prstGeom>
            <a:ln cap="rnd">
              <a:solidFill>
                <a:schemeClr val="tx1"/>
              </a:solidFill>
              <a:tailEnd type="oval"/>
            </a:ln>
          </p:spPr>
          <p:style>
            <a:lnRef idx="2">
              <a:schemeClr val="accent1"/>
            </a:lnRef>
            <a:fillRef idx="0">
              <a:schemeClr val="accent1"/>
            </a:fillRef>
            <a:effectRef idx="1">
              <a:schemeClr val="accent1"/>
            </a:effectRef>
            <a:fontRef idx="minor">
              <a:schemeClr val="tx1"/>
            </a:fontRef>
          </p:style>
        </p:cxnSp>
      </p:grpSp>
      <p:grpSp>
        <p:nvGrpSpPr>
          <p:cNvPr id="110" name="Group 109">
            <a:extLst>
              <a:ext uri="{FF2B5EF4-FFF2-40B4-BE49-F238E27FC236}">
                <a16:creationId xmlns:a16="http://schemas.microsoft.com/office/drawing/2014/main" id="{1BFF3C41-951A-FB41-6323-38DFAE0194ED}"/>
              </a:ext>
            </a:extLst>
          </p:cNvPr>
          <p:cNvGrpSpPr/>
          <p:nvPr/>
        </p:nvGrpSpPr>
        <p:grpSpPr>
          <a:xfrm>
            <a:off x="2783946" y="2155716"/>
            <a:ext cx="1802474" cy="1848659"/>
            <a:chOff x="2917296" y="2155716"/>
            <a:chExt cx="1802474" cy="1848659"/>
          </a:xfrm>
        </p:grpSpPr>
        <p:sp>
          <p:nvSpPr>
            <p:cNvPr id="33" name="Rectangle 32">
              <a:extLst>
                <a:ext uri="{FF2B5EF4-FFF2-40B4-BE49-F238E27FC236}">
                  <a16:creationId xmlns:a16="http://schemas.microsoft.com/office/drawing/2014/main" id="{40832ECA-CF86-C69C-8852-34BE90CA518B}"/>
                </a:ext>
              </a:extLst>
            </p:cNvPr>
            <p:cNvSpPr/>
            <p:nvPr/>
          </p:nvSpPr>
          <p:spPr>
            <a:xfrm>
              <a:off x="2917296" y="3604265"/>
              <a:ext cx="1802474" cy="400110"/>
            </a:xfrm>
            <a:prstGeom prst="rect">
              <a:avLst/>
            </a:prstGeom>
          </p:spPr>
          <p:txBody>
            <a:bodyPr wrap="square">
              <a:spAutoFit/>
            </a:bodyPr>
            <a:lstStyle/>
            <a:p>
              <a:pPr algn="ctr">
                <a:spcBef>
                  <a:spcPts val="300"/>
                </a:spcBef>
                <a:spcAft>
                  <a:spcPts val="300"/>
                </a:spcAft>
              </a:pPr>
              <a:r>
                <a:rPr lang="en-US" sz="1000" b="1" dirty="0">
                  <a:latin typeface="Poppins" panose="00000500000000000000" pitchFamily="2" charset="0"/>
                  <a:cs typeface="Poppins" panose="00000500000000000000" pitchFamily="2" charset="0"/>
                </a:rPr>
                <a:t>ALL PROJECTS OFFLINE - VIEWED ANYWHERE</a:t>
              </a:r>
            </a:p>
          </p:txBody>
        </p:sp>
        <p:cxnSp>
          <p:nvCxnSpPr>
            <p:cNvPr id="34" name="Straight Connector 33">
              <a:extLst>
                <a:ext uri="{FF2B5EF4-FFF2-40B4-BE49-F238E27FC236}">
                  <a16:creationId xmlns:a16="http://schemas.microsoft.com/office/drawing/2014/main" id="{8631A0F3-243C-C319-B30F-E4FDC7597C60}"/>
                </a:ext>
              </a:extLst>
            </p:cNvPr>
            <p:cNvCxnSpPr>
              <a:cxnSpLocks/>
              <a:stCxn id="40" idx="4"/>
            </p:cNvCxnSpPr>
            <p:nvPr/>
          </p:nvCxnSpPr>
          <p:spPr>
            <a:xfrm>
              <a:off x="3811216" y="2785283"/>
              <a:ext cx="0" cy="729186"/>
            </a:xfrm>
            <a:prstGeom prst="line">
              <a:avLst/>
            </a:prstGeom>
            <a:ln cap="rnd">
              <a:solidFill>
                <a:schemeClr val="tx1"/>
              </a:solidFill>
              <a:tailEnd type="oval"/>
            </a:ln>
          </p:spPr>
          <p:style>
            <a:lnRef idx="2">
              <a:schemeClr val="accent1"/>
            </a:lnRef>
            <a:fillRef idx="0">
              <a:schemeClr val="accent1"/>
            </a:fillRef>
            <a:effectRef idx="1">
              <a:schemeClr val="accent1"/>
            </a:effectRef>
            <a:fontRef idx="minor">
              <a:schemeClr val="tx1"/>
            </a:fontRef>
          </p:style>
        </p:cxnSp>
        <p:grpSp>
          <p:nvGrpSpPr>
            <p:cNvPr id="36" name="Group 35">
              <a:extLst>
                <a:ext uri="{FF2B5EF4-FFF2-40B4-BE49-F238E27FC236}">
                  <a16:creationId xmlns:a16="http://schemas.microsoft.com/office/drawing/2014/main" id="{9A4153ED-C969-DA64-7D7A-4C2489328C70}"/>
                </a:ext>
              </a:extLst>
            </p:cNvPr>
            <p:cNvGrpSpPr/>
            <p:nvPr/>
          </p:nvGrpSpPr>
          <p:grpSpPr>
            <a:xfrm>
              <a:off x="3393555" y="2155716"/>
              <a:ext cx="835325" cy="835324"/>
              <a:chOff x="3861255" y="2417910"/>
              <a:chExt cx="835325" cy="835324"/>
            </a:xfrm>
          </p:grpSpPr>
          <p:sp>
            <p:nvSpPr>
              <p:cNvPr id="39" name="Oval 38">
                <a:extLst>
                  <a:ext uri="{FF2B5EF4-FFF2-40B4-BE49-F238E27FC236}">
                    <a16:creationId xmlns:a16="http://schemas.microsoft.com/office/drawing/2014/main" id="{664CCEE6-1D17-5CBE-9DCE-C7FE4030BC44}"/>
                  </a:ext>
                </a:extLst>
              </p:cNvPr>
              <p:cNvSpPr/>
              <p:nvPr/>
            </p:nvSpPr>
            <p:spPr>
              <a:xfrm>
                <a:off x="3861255" y="2417910"/>
                <a:ext cx="835325" cy="835324"/>
              </a:xfrm>
              <a:prstGeom prst="ellipse">
                <a:avLst/>
              </a:prstGeom>
              <a:solidFill>
                <a:srgbClr val="FFFFFF"/>
              </a:solidFill>
              <a:ln>
                <a:noFill/>
              </a:ln>
              <a:effectLst>
                <a:outerShdw blurRad="228600" dist="63500" dir="5400000" algn="ctr" rotWithShape="0">
                  <a:prstClr val="black">
                    <a:alpha val="22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b="1">
                  <a:latin typeface="Poppins" panose="00000500000000000000" pitchFamily="2" charset="0"/>
                  <a:cs typeface="Poppins" panose="00000500000000000000" pitchFamily="2" charset="0"/>
                </a:endParaRPr>
              </a:p>
            </p:txBody>
          </p:sp>
          <p:sp>
            <p:nvSpPr>
              <p:cNvPr id="40" name="Oval 39">
                <a:extLst>
                  <a:ext uri="{FF2B5EF4-FFF2-40B4-BE49-F238E27FC236}">
                    <a16:creationId xmlns:a16="http://schemas.microsoft.com/office/drawing/2014/main" id="{A2446CCA-0AD3-9DDF-C746-0C93663870E1}"/>
                  </a:ext>
                </a:extLst>
              </p:cNvPr>
              <p:cNvSpPr/>
              <p:nvPr/>
            </p:nvSpPr>
            <p:spPr>
              <a:xfrm>
                <a:off x="4067011" y="2623667"/>
                <a:ext cx="423810" cy="423810"/>
              </a:xfrm>
              <a:prstGeom prst="ellipse">
                <a:avLst/>
              </a:prstGeom>
              <a:solidFill>
                <a:schemeClr val="tx1">
                  <a:lumMod val="50000"/>
                  <a:lumOff val="50000"/>
                </a:schemeClr>
              </a:solidFill>
              <a:ln>
                <a:noFill/>
              </a:ln>
              <a:effectLst>
                <a:outerShdw blurRad="101600" algn="ctr" rotWithShape="0">
                  <a:prstClr val="black">
                    <a:alpha val="3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b="1">
                  <a:latin typeface="Poppins" panose="00000500000000000000" pitchFamily="2" charset="0"/>
                  <a:cs typeface="Poppins" panose="00000500000000000000" pitchFamily="2" charset="0"/>
                </a:endParaRPr>
              </a:p>
            </p:txBody>
          </p:sp>
          <p:sp>
            <p:nvSpPr>
              <p:cNvPr id="41" name="TextBox 40">
                <a:extLst>
                  <a:ext uri="{FF2B5EF4-FFF2-40B4-BE49-F238E27FC236}">
                    <a16:creationId xmlns:a16="http://schemas.microsoft.com/office/drawing/2014/main" id="{1C382F07-86AF-84E4-8EC7-9D4081B18DFE}"/>
                  </a:ext>
                </a:extLst>
              </p:cNvPr>
              <p:cNvSpPr txBox="1"/>
              <p:nvPr/>
            </p:nvSpPr>
            <p:spPr>
              <a:xfrm>
                <a:off x="4059948" y="2683535"/>
                <a:ext cx="437940" cy="338554"/>
              </a:xfrm>
              <a:prstGeom prst="rect">
                <a:avLst/>
              </a:prstGeom>
              <a:noFill/>
            </p:spPr>
            <p:txBody>
              <a:bodyPr wrap="none" rtlCol="0">
                <a:spAutoFit/>
              </a:bodyPr>
              <a:lstStyle/>
              <a:p>
                <a:pPr algn="ctr"/>
                <a:r>
                  <a:rPr lang="en-US" sz="1600" b="1" dirty="0">
                    <a:solidFill>
                      <a:schemeClr val="bg1"/>
                    </a:solidFill>
                    <a:latin typeface="Poppins" panose="00000500000000000000" pitchFamily="2" charset="0"/>
                    <a:cs typeface="Poppins" panose="00000500000000000000" pitchFamily="2" charset="0"/>
                  </a:rPr>
                  <a:t>03</a:t>
                </a:r>
                <a:endParaRPr lang="en-PK" sz="1600" b="1" dirty="0">
                  <a:solidFill>
                    <a:schemeClr val="bg1"/>
                  </a:solidFill>
                  <a:latin typeface="Poppins" panose="00000500000000000000" pitchFamily="2" charset="0"/>
                  <a:cs typeface="Poppins" panose="00000500000000000000" pitchFamily="2" charset="0"/>
                </a:endParaRPr>
              </a:p>
            </p:txBody>
          </p:sp>
        </p:grpSp>
      </p:grpSp>
      <p:grpSp>
        <p:nvGrpSpPr>
          <p:cNvPr id="42" name="Group 41">
            <a:extLst>
              <a:ext uri="{FF2B5EF4-FFF2-40B4-BE49-F238E27FC236}">
                <a16:creationId xmlns:a16="http://schemas.microsoft.com/office/drawing/2014/main" id="{1D80C293-DFAF-38C7-7862-331C80DD5B5E}"/>
              </a:ext>
            </a:extLst>
          </p:cNvPr>
          <p:cNvGrpSpPr/>
          <p:nvPr/>
        </p:nvGrpSpPr>
        <p:grpSpPr>
          <a:xfrm>
            <a:off x="3850742" y="2155716"/>
            <a:ext cx="2124608" cy="3291142"/>
            <a:chOff x="3817272" y="2329420"/>
            <a:chExt cx="2124608" cy="3291142"/>
          </a:xfrm>
        </p:grpSpPr>
        <p:sp>
          <p:nvSpPr>
            <p:cNvPr id="43" name="Rectangle 42">
              <a:extLst>
                <a:ext uri="{FF2B5EF4-FFF2-40B4-BE49-F238E27FC236}">
                  <a16:creationId xmlns:a16="http://schemas.microsoft.com/office/drawing/2014/main" id="{BA9E3DCE-FF5B-9473-B35A-B6EAB1F50C03}"/>
                </a:ext>
              </a:extLst>
            </p:cNvPr>
            <p:cNvSpPr/>
            <p:nvPr/>
          </p:nvSpPr>
          <p:spPr>
            <a:xfrm>
              <a:off x="3817272" y="5220452"/>
              <a:ext cx="2124608" cy="400110"/>
            </a:xfrm>
            <a:prstGeom prst="rect">
              <a:avLst/>
            </a:prstGeom>
          </p:spPr>
          <p:txBody>
            <a:bodyPr wrap="square">
              <a:spAutoFit/>
            </a:bodyPr>
            <a:lstStyle/>
            <a:p>
              <a:pPr algn="ctr">
                <a:spcBef>
                  <a:spcPts val="300"/>
                </a:spcBef>
                <a:spcAft>
                  <a:spcPts val="300"/>
                </a:spcAft>
              </a:pPr>
              <a:r>
                <a:rPr lang="en-US" sz="1000" b="1" dirty="0">
                  <a:latin typeface="Poppins" panose="00000500000000000000" pitchFamily="2" charset="0"/>
                  <a:cs typeface="Poppins" panose="00000500000000000000" pitchFamily="2" charset="0"/>
                </a:rPr>
                <a:t>DIRECT RETURN ON INVESTMENT</a:t>
              </a:r>
            </a:p>
          </p:txBody>
        </p:sp>
        <p:grpSp>
          <p:nvGrpSpPr>
            <p:cNvPr id="44" name="Group 43">
              <a:extLst>
                <a:ext uri="{FF2B5EF4-FFF2-40B4-BE49-F238E27FC236}">
                  <a16:creationId xmlns:a16="http://schemas.microsoft.com/office/drawing/2014/main" id="{4B514E6F-26B3-F5F8-D5C9-935E81C01823}"/>
                </a:ext>
              </a:extLst>
            </p:cNvPr>
            <p:cNvGrpSpPr/>
            <p:nvPr/>
          </p:nvGrpSpPr>
          <p:grpSpPr>
            <a:xfrm>
              <a:off x="4520330" y="2329420"/>
              <a:ext cx="835324" cy="2657010"/>
              <a:chOff x="4520330" y="2329420"/>
              <a:chExt cx="835324" cy="2657010"/>
            </a:xfrm>
          </p:grpSpPr>
          <p:cxnSp>
            <p:nvCxnSpPr>
              <p:cNvPr id="46" name="Straight Connector 45">
                <a:extLst>
                  <a:ext uri="{FF2B5EF4-FFF2-40B4-BE49-F238E27FC236}">
                    <a16:creationId xmlns:a16="http://schemas.microsoft.com/office/drawing/2014/main" id="{AD041824-6FAF-DDF5-D4A7-D37AE9EF1CF1}"/>
                  </a:ext>
                </a:extLst>
              </p:cNvPr>
              <p:cNvCxnSpPr>
                <a:cxnSpLocks/>
                <a:stCxn id="50" idx="4"/>
              </p:cNvCxnSpPr>
              <p:nvPr/>
            </p:nvCxnSpPr>
            <p:spPr>
              <a:xfrm>
                <a:off x="4937992" y="2958987"/>
                <a:ext cx="0" cy="2027443"/>
              </a:xfrm>
              <a:prstGeom prst="line">
                <a:avLst/>
              </a:prstGeom>
              <a:ln cap="rnd">
                <a:solidFill>
                  <a:schemeClr val="tx1"/>
                </a:solidFill>
                <a:tailEnd type="oval"/>
              </a:ln>
            </p:spPr>
            <p:style>
              <a:lnRef idx="2">
                <a:schemeClr val="accent1"/>
              </a:lnRef>
              <a:fillRef idx="0">
                <a:schemeClr val="accent1"/>
              </a:fillRef>
              <a:effectRef idx="1">
                <a:schemeClr val="accent1"/>
              </a:effectRef>
              <a:fontRef idx="minor">
                <a:schemeClr val="tx1"/>
              </a:fontRef>
            </p:style>
          </p:cxnSp>
          <p:grpSp>
            <p:nvGrpSpPr>
              <p:cNvPr id="48" name="Group 47">
                <a:extLst>
                  <a:ext uri="{FF2B5EF4-FFF2-40B4-BE49-F238E27FC236}">
                    <a16:creationId xmlns:a16="http://schemas.microsoft.com/office/drawing/2014/main" id="{F25A92FC-A789-5479-167A-C5A42FD637B8}"/>
                  </a:ext>
                </a:extLst>
              </p:cNvPr>
              <p:cNvGrpSpPr/>
              <p:nvPr/>
            </p:nvGrpSpPr>
            <p:grpSpPr>
              <a:xfrm>
                <a:off x="4520330" y="2329420"/>
                <a:ext cx="835324" cy="835324"/>
                <a:chOff x="4769064" y="2417910"/>
                <a:chExt cx="835324" cy="835324"/>
              </a:xfrm>
            </p:grpSpPr>
            <p:sp>
              <p:nvSpPr>
                <p:cNvPr id="49" name="Oval 48">
                  <a:extLst>
                    <a:ext uri="{FF2B5EF4-FFF2-40B4-BE49-F238E27FC236}">
                      <a16:creationId xmlns:a16="http://schemas.microsoft.com/office/drawing/2014/main" id="{6828D954-450C-2C5E-95D3-974676CB0958}"/>
                    </a:ext>
                  </a:extLst>
                </p:cNvPr>
                <p:cNvSpPr/>
                <p:nvPr/>
              </p:nvSpPr>
              <p:spPr>
                <a:xfrm>
                  <a:off x="4769064" y="2417910"/>
                  <a:ext cx="835324" cy="835324"/>
                </a:xfrm>
                <a:prstGeom prst="ellipse">
                  <a:avLst/>
                </a:prstGeom>
                <a:solidFill>
                  <a:srgbClr val="FFFFFF"/>
                </a:solidFill>
                <a:ln>
                  <a:noFill/>
                </a:ln>
                <a:effectLst>
                  <a:outerShdw blurRad="228600" dist="63500" dir="5400000" algn="ctr" rotWithShape="0">
                    <a:prstClr val="black">
                      <a:alpha val="22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b="1">
                    <a:latin typeface="Poppins" panose="00000500000000000000" pitchFamily="2" charset="0"/>
                    <a:cs typeface="Poppins" panose="00000500000000000000" pitchFamily="2" charset="0"/>
                  </a:endParaRPr>
                </a:p>
              </p:txBody>
            </p:sp>
            <p:sp>
              <p:nvSpPr>
                <p:cNvPr id="50" name="Oval 49">
                  <a:extLst>
                    <a:ext uri="{FF2B5EF4-FFF2-40B4-BE49-F238E27FC236}">
                      <a16:creationId xmlns:a16="http://schemas.microsoft.com/office/drawing/2014/main" id="{B6137B61-CBE0-8CF7-B9FD-2B3EFCBCBDB4}"/>
                    </a:ext>
                  </a:extLst>
                </p:cNvPr>
                <p:cNvSpPr/>
                <p:nvPr/>
              </p:nvSpPr>
              <p:spPr>
                <a:xfrm>
                  <a:off x="4974821" y="2623667"/>
                  <a:ext cx="423810" cy="423810"/>
                </a:xfrm>
                <a:prstGeom prst="ellipse">
                  <a:avLst/>
                </a:prstGeom>
                <a:solidFill>
                  <a:schemeClr val="tx1">
                    <a:lumMod val="50000"/>
                    <a:lumOff val="50000"/>
                  </a:schemeClr>
                </a:solidFill>
                <a:ln>
                  <a:noFill/>
                </a:ln>
                <a:effectLst>
                  <a:outerShdw blurRad="101600" algn="ctr" rotWithShape="0">
                    <a:prstClr val="black">
                      <a:alpha val="3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b="1">
                    <a:latin typeface="Poppins" panose="00000500000000000000" pitchFamily="2" charset="0"/>
                    <a:cs typeface="Poppins" panose="00000500000000000000" pitchFamily="2" charset="0"/>
                  </a:endParaRPr>
                </a:p>
              </p:txBody>
            </p:sp>
            <p:sp>
              <p:nvSpPr>
                <p:cNvPr id="51" name="TextBox 50">
                  <a:extLst>
                    <a:ext uri="{FF2B5EF4-FFF2-40B4-BE49-F238E27FC236}">
                      <a16:creationId xmlns:a16="http://schemas.microsoft.com/office/drawing/2014/main" id="{434EEBF0-6EF4-27C9-ADAF-3DF25284AA08}"/>
                    </a:ext>
                  </a:extLst>
                </p:cNvPr>
                <p:cNvSpPr txBox="1"/>
                <p:nvPr/>
              </p:nvSpPr>
              <p:spPr>
                <a:xfrm>
                  <a:off x="4958137" y="2683535"/>
                  <a:ext cx="457177" cy="338554"/>
                </a:xfrm>
                <a:prstGeom prst="rect">
                  <a:avLst/>
                </a:prstGeom>
                <a:noFill/>
              </p:spPr>
              <p:txBody>
                <a:bodyPr wrap="none" rtlCol="0">
                  <a:spAutoFit/>
                </a:bodyPr>
                <a:lstStyle/>
                <a:p>
                  <a:pPr algn="ctr"/>
                  <a:r>
                    <a:rPr lang="en-US" sz="1600" b="1" dirty="0">
                      <a:solidFill>
                        <a:schemeClr val="bg1"/>
                      </a:solidFill>
                      <a:latin typeface="Poppins" panose="00000500000000000000" pitchFamily="2" charset="0"/>
                      <a:cs typeface="Poppins" panose="00000500000000000000" pitchFamily="2" charset="0"/>
                    </a:rPr>
                    <a:t>04</a:t>
                  </a:r>
                  <a:endParaRPr lang="en-PK" sz="1600" b="1" dirty="0">
                    <a:solidFill>
                      <a:schemeClr val="bg1"/>
                    </a:solidFill>
                    <a:latin typeface="Poppins" panose="00000500000000000000" pitchFamily="2" charset="0"/>
                    <a:cs typeface="Poppins" panose="00000500000000000000" pitchFamily="2" charset="0"/>
                  </a:endParaRPr>
                </a:p>
              </p:txBody>
            </p:sp>
          </p:grpSp>
        </p:grpSp>
      </p:grpSp>
      <p:grpSp>
        <p:nvGrpSpPr>
          <p:cNvPr id="52" name="Group 51">
            <a:extLst>
              <a:ext uri="{FF2B5EF4-FFF2-40B4-BE49-F238E27FC236}">
                <a16:creationId xmlns:a16="http://schemas.microsoft.com/office/drawing/2014/main" id="{16AC50DD-6017-AD81-6E4B-B750957F3AAB}"/>
              </a:ext>
            </a:extLst>
          </p:cNvPr>
          <p:cNvGrpSpPr/>
          <p:nvPr/>
        </p:nvGrpSpPr>
        <p:grpSpPr>
          <a:xfrm>
            <a:off x="5593123" y="2155716"/>
            <a:ext cx="1587692" cy="1956148"/>
            <a:chOff x="5356453" y="2329420"/>
            <a:chExt cx="1587692" cy="1956148"/>
          </a:xfrm>
        </p:grpSpPr>
        <p:sp>
          <p:nvSpPr>
            <p:cNvPr id="53" name="Rectangle 52">
              <a:extLst>
                <a:ext uri="{FF2B5EF4-FFF2-40B4-BE49-F238E27FC236}">
                  <a16:creationId xmlns:a16="http://schemas.microsoft.com/office/drawing/2014/main" id="{30EFC122-C8A5-0B7B-9808-46F07117E0EE}"/>
                </a:ext>
              </a:extLst>
            </p:cNvPr>
            <p:cNvSpPr/>
            <p:nvPr/>
          </p:nvSpPr>
          <p:spPr>
            <a:xfrm>
              <a:off x="5356453" y="3731570"/>
              <a:ext cx="1587692" cy="553998"/>
            </a:xfrm>
            <a:prstGeom prst="rect">
              <a:avLst/>
            </a:prstGeom>
          </p:spPr>
          <p:txBody>
            <a:bodyPr wrap="square">
              <a:spAutoFit/>
            </a:bodyPr>
            <a:lstStyle/>
            <a:p>
              <a:pPr algn="ctr">
                <a:spcBef>
                  <a:spcPts val="300"/>
                </a:spcBef>
                <a:spcAft>
                  <a:spcPts val="300"/>
                </a:spcAft>
              </a:pPr>
              <a:r>
                <a:rPr lang="en-US" sz="1000" b="1" dirty="0">
                  <a:latin typeface="Poppins" panose="00000500000000000000" pitchFamily="2" charset="0"/>
                  <a:cs typeface="Poppins" panose="00000500000000000000" pitchFamily="2" charset="0"/>
                </a:rPr>
                <a:t>SAVES A LOT OF TIME, SPACE, MONEY, AND ENERGY</a:t>
              </a:r>
            </a:p>
          </p:txBody>
        </p:sp>
        <p:cxnSp>
          <p:nvCxnSpPr>
            <p:cNvPr id="54" name="Straight Connector 53">
              <a:extLst>
                <a:ext uri="{FF2B5EF4-FFF2-40B4-BE49-F238E27FC236}">
                  <a16:creationId xmlns:a16="http://schemas.microsoft.com/office/drawing/2014/main" id="{CF8F2B15-71F6-8939-D664-A7F441B2296D}"/>
                </a:ext>
              </a:extLst>
            </p:cNvPr>
            <p:cNvCxnSpPr>
              <a:cxnSpLocks/>
              <a:stCxn id="58" idx="4"/>
            </p:cNvCxnSpPr>
            <p:nvPr/>
          </p:nvCxnSpPr>
          <p:spPr>
            <a:xfrm>
              <a:off x="6098237" y="2958987"/>
              <a:ext cx="0" cy="714898"/>
            </a:xfrm>
            <a:prstGeom prst="line">
              <a:avLst/>
            </a:prstGeom>
            <a:ln cap="rnd">
              <a:solidFill>
                <a:schemeClr val="tx1"/>
              </a:solidFill>
              <a:tailEnd type="oval"/>
            </a:ln>
          </p:spPr>
          <p:style>
            <a:lnRef idx="2">
              <a:schemeClr val="accent1"/>
            </a:lnRef>
            <a:fillRef idx="0">
              <a:schemeClr val="accent1"/>
            </a:fillRef>
            <a:effectRef idx="1">
              <a:schemeClr val="accent1"/>
            </a:effectRef>
            <a:fontRef idx="minor">
              <a:schemeClr val="tx1"/>
            </a:fontRef>
          </p:style>
        </p:cxnSp>
        <p:grpSp>
          <p:nvGrpSpPr>
            <p:cNvPr id="55" name="Group 54">
              <a:extLst>
                <a:ext uri="{FF2B5EF4-FFF2-40B4-BE49-F238E27FC236}">
                  <a16:creationId xmlns:a16="http://schemas.microsoft.com/office/drawing/2014/main" id="{7ED7811D-D943-8B60-9C97-592E71F5B872}"/>
                </a:ext>
              </a:extLst>
            </p:cNvPr>
            <p:cNvGrpSpPr/>
            <p:nvPr/>
          </p:nvGrpSpPr>
          <p:grpSpPr>
            <a:xfrm>
              <a:off x="5680574" y="2329420"/>
              <a:ext cx="835324" cy="835324"/>
              <a:chOff x="5676875" y="2417910"/>
              <a:chExt cx="835324" cy="835324"/>
            </a:xfrm>
          </p:grpSpPr>
          <p:sp>
            <p:nvSpPr>
              <p:cNvPr id="57" name="Oval 56">
                <a:extLst>
                  <a:ext uri="{FF2B5EF4-FFF2-40B4-BE49-F238E27FC236}">
                    <a16:creationId xmlns:a16="http://schemas.microsoft.com/office/drawing/2014/main" id="{68BF8094-21A4-E635-7283-406363239F6E}"/>
                  </a:ext>
                </a:extLst>
              </p:cNvPr>
              <p:cNvSpPr/>
              <p:nvPr/>
            </p:nvSpPr>
            <p:spPr>
              <a:xfrm>
                <a:off x="5676875" y="2417910"/>
                <a:ext cx="835324" cy="835324"/>
              </a:xfrm>
              <a:prstGeom prst="ellipse">
                <a:avLst/>
              </a:prstGeom>
              <a:solidFill>
                <a:srgbClr val="FFFFFF"/>
              </a:solidFill>
              <a:ln>
                <a:noFill/>
              </a:ln>
              <a:effectLst>
                <a:outerShdw blurRad="228600" dist="63500" dir="5400000" algn="ctr" rotWithShape="0">
                  <a:prstClr val="black">
                    <a:alpha val="22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b="1">
                  <a:latin typeface="Poppins" panose="00000500000000000000" pitchFamily="2" charset="0"/>
                  <a:cs typeface="Poppins" panose="00000500000000000000" pitchFamily="2" charset="0"/>
                </a:endParaRPr>
              </a:p>
            </p:txBody>
          </p:sp>
          <p:sp>
            <p:nvSpPr>
              <p:cNvPr id="58" name="Oval 57">
                <a:extLst>
                  <a:ext uri="{FF2B5EF4-FFF2-40B4-BE49-F238E27FC236}">
                    <a16:creationId xmlns:a16="http://schemas.microsoft.com/office/drawing/2014/main" id="{98ECC482-E3CF-9375-32CE-2DF779DB618D}"/>
                  </a:ext>
                </a:extLst>
              </p:cNvPr>
              <p:cNvSpPr/>
              <p:nvPr/>
            </p:nvSpPr>
            <p:spPr>
              <a:xfrm>
                <a:off x="5882633" y="2623667"/>
                <a:ext cx="423810" cy="423810"/>
              </a:xfrm>
              <a:prstGeom prst="ellipse">
                <a:avLst/>
              </a:prstGeom>
              <a:solidFill>
                <a:schemeClr val="tx1">
                  <a:lumMod val="50000"/>
                  <a:lumOff val="50000"/>
                </a:schemeClr>
              </a:solidFill>
              <a:ln>
                <a:noFill/>
              </a:ln>
              <a:effectLst>
                <a:outerShdw blurRad="101600" algn="ctr" rotWithShape="0">
                  <a:prstClr val="black">
                    <a:alpha val="3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b="1">
                  <a:latin typeface="Poppins" panose="00000500000000000000" pitchFamily="2" charset="0"/>
                  <a:cs typeface="Poppins" panose="00000500000000000000" pitchFamily="2" charset="0"/>
                </a:endParaRPr>
              </a:p>
            </p:txBody>
          </p:sp>
          <p:sp>
            <p:nvSpPr>
              <p:cNvPr id="59" name="TextBox 58">
                <a:extLst>
                  <a:ext uri="{FF2B5EF4-FFF2-40B4-BE49-F238E27FC236}">
                    <a16:creationId xmlns:a16="http://schemas.microsoft.com/office/drawing/2014/main" id="{68720F13-291C-2F9A-C3FF-31FB605D4967}"/>
                  </a:ext>
                </a:extLst>
              </p:cNvPr>
              <p:cNvSpPr txBox="1"/>
              <p:nvPr/>
            </p:nvSpPr>
            <p:spPr>
              <a:xfrm>
                <a:off x="5870760" y="2683535"/>
                <a:ext cx="447558" cy="338554"/>
              </a:xfrm>
              <a:prstGeom prst="rect">
                <a:avLst/>
              </a:prstGeom>
              <a:noFill/>
            </p:spPr>
            <p:txBody>
              <a:bodyPr wrap="none" rtlCol="0">
                <a:spAutoFit/>
              </a:bodyPr>
              <a:lstStyle/>
              <a:p>
                <a:pPr algn="ctr"/>
                <a:r>
                  <a:rPr lang="en-US" sz="1600" b="1" dirty="0">
                    <a:solidFill>
                      <a:schemeClr val="bg1"/>
                    </a:solidFill>
                    <a:latin typeface="Poppins" panose="00000500000000000000" pitchFamily="2" charset="0"/>
                    <a:cs typeface="Poppins" panose="00000500000000000000" pitchFamily="2" charset="0"/>
                  </a:rPr>
                  <a:t>05</a:t>
                </a:r>
                <a:endParaRPr lang="en-PK" sz="1600" b="1" dirty="0">
                  <a:solidFill>
                    <a:schemeClr val="bg1"/>
                  </a:solidFill>
                  <a:latin typeface="Poppins" panose="00000500000000000000" pitchFamily="2" charset="0"/>
                  <a:cs typeface="Poppins" panose="00000500000000000000" pitchFamily="2" charset="0"/>
                </a:endParaRPr>
              </a:p>
            </p:txBody>
          </p:sp>
        </p:grpSp>
      </p:grpSp>
      <p:grpSp>
        <p:nvGrpSpPr>
          <p:cNvPr id="60" name="Group 59">
            <a:extLst>
              <a:ext uri="{FF2B5EF4-FFF2-40B4-BE49-F238E27FC236}">
                <a16:creationId xmlns:a16="http://schemas.microsoft.com/office/drawing/2014/main" id="{BC3477D1-2E9E-D374-68D8-3ED218C000BB}"/>
              </a:ext>
            </a:extLst>
          </p:cNvPr>
          <p:cNvGrpSpPr/>
          <p:nvPr/>
        </p:nvGrpSpPr>
        <p:grpSpPr>
          <a:xfrm>
            <a:off x="6428190" y="2155716"/>
            <a:ext cx="2152380" cy="2919261"/>
            <a:chOff x="6178820" y="2329420"/>
            <a:chExt cx="2152380" cy="2919261"/>
          </a:xfrm>
        </p:grpSpPr>
        <p:cxnSp>
          <p:nvCxnSpPr>
            <p:cNvPr id="61" name="Straight Connector 60">
              <a:extLst>
                <a:ext uri="{FF2B5EF4-FFF2-40B4-BE49-F238E27FC236}">
                  <a16:creationId xmlns:a16="http://schemas.microsoft.com/office/drawing/2014/main" id="{895244FA-628B-3934-C35B-745914385AD6}"/>
                </a:ext>
              </a:extLst>
            </p:cNvPr>
            <p:cNvCxnSpPr>
              <a:cxnSpLocks/>
              <a:stCxn id="65" idx="4"/>
            </p:cNvCxnSpPr>
            <p:nvPr/>
          </p:nvCxnSpPr>
          <p:spPr>
            <a:xfrm>
              <a:off x="7258175" y="2958987"/>
              <a:ext cx="0" cy="1734073"/>
            </a:xfrm>
            <a:prstGeom prst="line">
              <a:avLst/>
            </a:prstGeom>
            <a:ln cap="rnd">
              <a:solidFill>
                <a:schemeClr val="tx1"/>
              </a:solidFill>
              <a:tailEnd type="oval"/>
            </a:ln>
          </p:spPr>
          <p:style>
            <a:lnRef idx="2">
              <a:schemeClr val="accent1"/>
            </a:lnRef>
            <a:fillRef idx="0">
              <a:schemeClr val="accent1"/>
            </a:fillRef>
            <a:effectRef idx="1">
              <a:schemeClr val="accent1"/>
            </a:effectRef>
            <a:fontRef idx="minor">
              <a:schemeClr val="tx1"/>
            </a:fontRef>
          </p:style>
        </p:cxnSp>
        <p:sp>
          <p:nvSpPr>
            <p:cNvPr id="62" name="Rectangle 61">
              <a:extLst>
                <a:ext uri="{FF2B5EF4-FFF2-40B4-BE49-F238E27FC236}">
                  <a16:creationId xmlns:a16="http://schemas.microsoft.com/office/drawing/2014/main" id="{56D02438-13EB-7474-B4B2-DBFC62B443AE}"/>
                </a:ext>
              </a:extLst>
            </p:cNvPr>
            <p:cNvSpPr/>
            <p:nvPr/>
          </p:nvSpPr>
          <p:spPr>
            <a:xfrm>
              <a:off x="6178820" y="4848571"/>
              <a:ext cx="2152380" cy="400110"/>
            </a:xfrm>
            <a:prstGeom prst="rect">
              <a:avLst/>
            </a:prstGeom>
          </p:spPr>
          <p:txBody>
            <a:bodyPr wrap="square">
              <a:spAutoFit/>
            </a:bodyPr>
            <a:lstStyle/>
            <a:p>
              <a:pPr algn="ctr">
                <a:spcBef>
                  <a:spcPts val="300"/>
                </a:spcBef>
                <a:spcAft>
                  <a:spcPts val="300"/>
                </a:spcAft>
              </a:pPr>
              <a:r>
                <a:rPr lang="en-US" sz="1000" b="1" dirty="0">
                  <a:latin typeface="Poppins" panose="00000500000000000000" pitchFamily="2" charset="0"/>
                  <a:cs typeface="Poppins" panose="00000500000000000000" pitchFamily="2" charset="0"/>
                </a:rPr>
                <a:t>IT HELPS TO ENGAGE CUSTOMERS</a:t>
              </a:r>
            </a:p>
          </p:txBody>
        </p:sp>
        <p:grpSp>
          <p:nvGrpSpPr>
            <p:cNvPr id="63" name="Group 62">
              <a:extLst>
                <a:ext uri="{FF2B5EF4-FFF2-40B4-BE49-F238E27FC236}">
                  <a16:creationId xmlns:a16="http://schemas.microsoft.com/office/drawing/2014/main" id="{05A52312-E255-F8D2-7BB1-FFDCFD5F7FD3}"/>
                </a:ext>
              </a:extLst>
            </p:cNvPr>
            <p:cNvGrpSpPr/>
            <p:nvPr/>
          </p:nvGrpSpPr>
          <p:grpSpPr>
            <a:xfrm>
              <a:off x="6840818" y="2329420"/>
              <a:ext cx="835325" cy="835324"/>
              <a:chOff x="6619683" y="2417910"/>
              <a:chExt cx="835325" cy="835324"/>
            </a:xfrm>
          </p:grpSpPr>
          <p:sp>
            <p:nvSpPr>
              <p:cNvPr id="64" name="Oval 63">
                <a:extLst>
                  <a:ext uri="{FF2B5EF4-FFF2-40B4-BE49-F238E27FC236}">
                    <a16:creationId xmlns:a16="http://schemas.microsoft.com/office/drawing/2014/main" id="{8A681A50-BB03-5F80-B519-96DC2141F9EB}"/>
                  </a:ext>
                </a:extLst>
              </p:cNvPr>
              <p:cNvSpPr/>
              <p:nvPr/>
            </p:nvSpPr>
            <p:spPr>
              <a:xfrm>
                <a:off x="6619683" y="2417910"/>
                <a:ext cx="835325" cy="835324"/>
              </a:xfrm>
              <a:prstGeom prst="ellipse">
                <a:avLst/>
              </a:prstGeom>
              <a:solidFill>
                <a:schemeClr val="bg1"/>
              </a:solidFill>
              <a:ln>
                <a:noFill/>
              </a:ln>
              <a:effectLst>
                <a:outerShdw blurRad="228600" dist="63500" dir="5400000" algn="ctr" rotWithShape="0">
                  <a:prstClr val="black">
                    <a:alpha val="22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b="1">
                  <a:latin typeface="Poppins" panose="00000500000000000000" pitchFamily="2" charset="0"/>
                  <a:cs typeface="Poppins" panose="00000500000000000000" pitchFamily="2" charset="0"/>
                </a:endParaRPr>
              </a:p>
            </p:txBody>
          </p:sp>
          <p:sp>
            <p:nvSpPr>
              <p:cNvPr id="65" name="Oval 64">
                <a:extLst>
                  <a:ext uri="{FF2B5EF4-FFF2-40B4-BE49-F238E27FC236}">
                    <a16:creationId xmlns:a16="http://schemas.microsoft.com/office/drawing/2014/main" id="{44ADB372-8AAD-0ABD-2A47-59ABB8511812}"/>
                  </a:ext>
                </a:extLst>
              </p:cNvPr>
              <p:cNvSpPr/>
              <p:nvPr/>
            </p:nvSpPr>
            <p:spPr>
              <a:xfrm>
                <a:off x="6825135" y="2623667"/>
                <a:ext cx="423810" cy="423810"/>
              </a:xfrm>
              <a:prstGeom prst="ellipse">
                <a:avLst/>
              </a:prstGeom>
              <a:solidFill>
                <a:schemeClr val="tx1">
                  <a:lumMod val="50000"/>
                  <a:lumOff val="50000"/>
                </a:schemeClr>
              </a:solidFill>
              <a:ln>
                <a:noFill/>
              </a:ln>
              <a:effectLst>
                <a:outerShdw blurRad="101600" algn="ctr" rotWithShape="0">
                  <a:prstClr val="black">
                    <a:alpha val="3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b="1">
                  <a:latin typeface="Poppins" panose="00000500000000000000" pitchFamily="2" charset="0"/>
                  <a:cs typeface="Poppins" panose="00000500000000000000" pitchFamily="2" charset="0"/>
                </a:endParaRPr>
              </a:p>
            </p:txBody>
          </p:sp>
          <p:sp>
            <p:nvSpPr>
              <p:cNvPr id="66" name="TextBox 65">
                <a:extLst>
                  <a:ext uri="{FF2B5EF4-FFF2-40B4-BE49-F238E27FC236}">
                    <a16:creationId xmlns:a16="http://schemas.microsoft.com/office/drawing/2014/main" id="{46639F84-DD50-5637-A764-0441A7AC7E7D}"/>
                  </a:ext>
                </a:extLst>
              </p:cNvPr>
              <p:cNvSpPr txBox="1"/>
              <p:nvPr/>
            </p:nvSpPr>
            <p:spPr>
              <a:xfrm>
                <a:off x="6813262" y="2683535"/>
                <a:ext cx="447558" cy="338554"/>
              </a:xfrm>
              <a:prstGeom prst="rect">
                <a:avLst/>
              </a:prstGeom>
              <a:noFill/>
            </p:spPr>
            <p:txBody>
              <a:bodyPr wrap="none" rtlCol="0">
                <a:spAutoFit/>
              </a:bodyPr>
              <a:lstStyle/>
              <a:p>
                <a:pPr algn="ctr"/>
                <a:r>
                  <a:rPr lang="en-US" sz="1600" b="1" dirty="0">
                    <a:solidFill>
                      <a:schemeClr val="bg1"/>
                    </a:solidFill>
                    <a:latin typeface="Poppins" panose="00000500000000000000" pitchFamily="2" charset="0"/>
                    <a:cs typeface="Poppins" panose="00000500000000000000" pitchFamily="2" charset="0"/>
                  </a:rPr>
                  <a:t>06</a:t>
                </a:r>
                <a:endParaRPr lang="en-PK" sz="1600" b="1" dirty="0">
                  <a:solidFill>
                    <a:schemeClr val="bg1"/>
                  </a:solidFill>
                  <a:latin typeface="Poppins" panose="00000500000000000000" pitchFamily="2" charset="0"/>
                  <a:cs typeface="Poppins" panose="00000500000000000000" pitchFamily="2" charset="0"/>
                </a:endParaRPr>
              </a:p>
            </p:txBody>
          </p:sp>
        </p:grpSp>
      </p:grpSp>
      <p:grpSp>
        <p:nvGrpSpPr>
          <p:cNvPr id="67" name="Group 66">
            <a:extLst>
              <a:ext uri="{FF2B5EF4-FFF2-40B4-BE49-F238E27FC236}">
                <a16:creationId xmlns:a16="http://schemas.microsoft.com/office/drawing/2014/main" id="{65B116EC-F226-B0E6-14D2-922247804C2C}"/>
              </a:ext>
            </a:extLst>
          </p:cNvPr>
          <p:cNvGrpSpPr/>
          <p:nvPr/>
        </p:nvGrpSpPr>
        <p:grpSpPr>
          <a:xfrm>
            <a:off x="7704745" y="2155716"/>
            <a:ext cx="1792039" cy="1884636"/>
            <a:chOff x="7468075" y="2329420"/>
            <a:chExt cx="1792039" cy="1884636"/>
          </a:xfrm>
        </p:grpSpPr>
        <p:sp>
          <p:nvSpPr>
            <p:cNvPr id="68" name="Rectangle 67">
              <a:extLst>
                <a:ext uri="{FF2B5EF4-FFF2-40B4-BE49-F238E27FC236}">
                  <a16:creationId xmlns:a16="http://schemas.microsoft.com/office/drawing/2014/main" id="{39C993B7-F1C2-F1EF-4ED0-254BFEE88AB3}"/>
                </a:ext>
              </a:extLst>
            </p:cNvPr>
            <p:cNvSpPr/>
            <p:nvPr/>
          </p:nvSpPr>
          <p:spPr>
            <a:xfrm>
              <a:off x="7468075" y="3813946"/>
              <a:ext cx="1792039" cy="400110"/>
            </a:xfrm>
            <a:prstGeom prst="rect">
              <a:avLst/>
            </a:prstGeom>
          </p:spPr>
          <p:txBody>
            <a:bodyPr wrap="square">
              <a:spAutoFit/>
            </a:bodyPr>
            <a:lstStyle/>
            <a:p>
              <a:pPr algn="ctr">
                <a:spcBef>
                  <a:spcPts val="300"/>
                </a:spcBef>
                <a:spcAft>
                  <a:spcPts val="300"/>
                </a:spcAft>
              </a:pPr>
              <a:r>
                <a:rPr lang="en-US" sz="1000" b="1" dirty="0">
                  <a:latin typeface="Poppins" panose="00000500000000000000" pitchFamily="2" charset="0"/>
                  <a:cs typeface="Poppins" panose="00000500000000000000" pitchFamily="2" charset="0"/>
                </a:rPr>
                <a:t>LARGE REVIT FILE OPTIMIZATION</a:t>
              </a:r>
            </a:p>
          </p:txBody>
        </p:sp>
        <p:grpSp>
          <p:nvGrpSpPr>
            <p:cNvPr id="69" name="Group 68">
              <a:extLst>
                <a:ext uri="{FF2B5EF4-FFF2-40B4-BE49-F238E27FC236}">
                  <a16:creationId xmlns:a16="http://schemas.microsoft.com/office/drawing/2014/main" id="{0689E580-0D89-C7EE-A320-116262319051}"/>
                </a:ext>
              </a:extLst>
            </p:cNvPr>
            <p:cNvGrpSpPr/>
            <p:nvPr/>
          </p:nvGrpSpPr>
          <p:grpSpPr>
            <a:xfrm>
              <a:off x="8001063" y="2329420"/>
              <a:ext cx="835325" cy="835324"/>
              <a:chOff x="7560700" y="2417910"/>
              <a:chExt cx="835325" cy="835324"/>
            </a:xfrm>
          </p:grpSpPr>
          <p:sp>
            <p:nvSpPr>
              <p:cNvPr id="71" name="Oval 70">
                <a:extLst>
                  <a:ext uri="{FF2B5EF4-FFF2-40B4-BE49-F238E27FC236}">
                    <a16:creationId xmlns:a16="http://schemas.microsoft.com/office/drawing/2014/main" id="{5D3D489E-62B5-DCC4-8869-64D5553CB969}"/>
                  </a:ext>
                </a:extLst>
              </p:cNvPr>
              <p:cNvSpPr/>
              <p:nvPr/>
            </p:nvSpPr>
            <p:spPr>
              <a:xfrm>
                <a:off x="7560700" y="2417910"/>
                <a:ext cx="835325" cy="835324"/>
              </a:xfrm>
              <a:prstGeom prst="ellipse">
                <a:avLst/>
              </a:prstGeom>
              <a:solidFill>
                <a:schemeClr val="bg1"/>
              </a:solidFill>
              <a:ln>
                <a:noFill/>
              </a:ln>
              <a:effectLst>
                <a:outerShdw blurRad="228600" dist="63500" dir="5400000" algn="ctr" rotWithShape="0">
                  <a:prstClr val="black">
                    <a:alpha val="22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b="1">
                  <a:latin typeface="Poppins" panose="00000500000000000000" pitchFamily="2" charset="0"/>
                  <a:cs typeface="Poppins" panose="00000500000000000000" pitchFamily="2" charset="0"/>
                </a:endParaRPr>
              </a:p>
            </p:txBody>
          </p:sp>
          <p:sp>
            <p:nvSpPr>
              <p:cNvPr id="72" name="Oval 71">
                <a:extLst>
                  <a:ext uri="{FF2B5EF4-FFF2-40B4-BE49-F238E27FC236}">
                    <a16:creationId xmlns:a16="http://schemas.microsoft.com/office/drawing/2014/main" id="{5061789D-0690-DC80-5A8E-21B710950671}"/>
                  </a:ext>
                </a:extLst>
              </p:cNvPr>
              <p:cNvSpPr/>
              <p:nvPr/>
            </p:nvSpPr>
            <p:spPr>
              <a:xfrm>
                <a:off x="7766457" y="2623667"/>
                <a:ext cx="423810" cy="423810"/>
              </a:xfrm>
              <a:prstGeom prst="ellipse">
                <a:avLst/>
              </a:prstGeom>
              <a:solidFill>
                <a:schemeClr val="tx1">
                  <a:lumMod val="50000"/>
                  <a:lumOff val="50000"/>
                </a:schemeClr>
              </a:solidFill>
              <a:ln>
                <a:noFill/>
              </a:ln>
              <a:effectLst>
                <a:outerShdw blurRad="101600" algn="ctr" rotWithShape="0">
                  <a:prstClr val="black">
                    <a:alpha val="3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b="1">
                  <a:latin typeface="Poppins" panose="00000500000000000000" pitchFamily="2" charset="0"/>
                  <a:cs typeface="Poppins" panose="00000500000000000000" pitchFamily="2" charset="0"/>
                </a:endParaRPr>
              </a:p>
            </p:txBody>
          </p:sp>
          <p:sp>
            <p:nvSpPr>
              <p:cNvPr id="73" name="TextBox 72">
                <a:extLst>
                  <a:ext uri="{FF2B5EF4-FFF2-40B4-BE49-F238E27FC236}">
                    <a16:creationId xmlns:a16="http://schemas.microsoft.com/office/drawing/2014/main" id="{B6D92815-22EB-24BC-285A-7527CC7FE709}"/>
                  </a:ext>
                </a:extLst>
              </p:cNvPr>
              <p:cNvSpPr txBox="1"/>
              <p:nvPr/>
            </p:nvSpPr>
            <p:spPr>
              <a:xfrm>
                <a:off x="7762598" y="2683535"/>
                <a:ext cx="431528" cy="338554"/>
              </a:xfrm>
              <a:prstGeom prst="rect">
                <a:avLst/>
              </a:prstGeom>
              <a:noFill/>
            </p:spPr>
            <p:txBody>
              <a:bodyPr wrap="none" rtlCol="0">
                <a:spAutoFit/>
              </a:bodyPr>
              <a:lstStyle/>
              <a:p>
                <a:pPr algn="ctr"/>
                <a:r>
                  <a:rPr lang="en-US" sz="1600" b="1" dirty="0">
                    <a:solidFill>
                      <a:schemeClr val="bg1"/>
                    </a:solidFill>
                    <a:latin typeface="Poppins" panose="00000500000000000000" pitchFamily="2" charset="0"/>
                    <a:cs typeface="Poppins" panose="00000500000000000000" pitchFamily="2" charset="0"/>
                  </a:rPr>
                  <a:t>07</a:t>
                </a:r>
                <a:endParaRPr lang="en-PK" sz="1600" b="1" dirty="0">
                  <a:solidFill>
                    <a:schemeClr val="bg1"/>
                  </a:solidFill>
                  <a:latin typeface="Poppins" panose="00000500000000000000" pitchFamily="2" charset="0"/>
                  <a:cs typeface="Poppins" panose="00000500000000000000" pitchFamily="2" charset="0"/>
                </a:endParaRPr>
              </a:p>
            </p:txBody>
          </p:sp>
        </p:grpSp>
        <p:cxnSp>
          <p:nvCxnSpPr>
            <p:cNvPr id="70" name="Straight Connector 69">
              <a:extLst>
                <a:ext uri="{FF2B5EF4-FFF2-40B4-BE49-F238E27FC236}">
                  <a16:creationId xmlns:a16="http://schemas.microsoft.com/office/drawing/2014/main" id="{17F970CA-4054-5AFA-23AF-5B0011325484}"/>
                </a:ext>
              </a:extLst>
            </p:cNvPr>
            <p:cNvCxnSpPr>
              <a:cxnSpLocks/>
              <a:stCxn id="71" idx="4"/>
            </p:cNvCxnSpPr>
            <p:nvPr/>
          </p:nvCxnSpPr>
          <p:spPr>
            <a:xfrm flipH="1">
              <a:off x="8418725" y="3164744"/>
              <a:ext cx="1" cy="493266"/>
            </a:xfrm>
            <a:prstGeom prst="line">
              <a:avLst/>
            </a:prstGeom>
            <a:ln cap="rnd">
              <a:solidFill>
                <a:schemeClr val="tx1"/>
              </a:solidFill>
              <a:tailEnd type="oval"/>
            </a:ln>
          </p:spPr>
          <p:style>
            <a:lnRef idx="2">
              <a:schemeClr val="accent1"/>
            </a:lnRef>
            <a:fillRef idx="0">
              <a:schemeClr val="accent1"/>
            </a:fillRef>
            <a:effectRef idx="1">
              <a:schemeClr val="accent1"/>
            </a:effectRef>
            <a:fontRef idx="minor">
              <a:schemeClr val="tx1"/>
            </a:fontRef>
          </p:style>
        </p:cxnSp>
      </p:grpSp>
      <p:grpSp>
        <p:nvGrpSpPr>
          <p:cNvPr id="74" name="Group 73">
            <a:extLst>
              <a:ext uri="{FF2B5EF4-FFF2-40B4-BE49-F238E27FC236}">
                <a16:creationId xmlns:a16="http://schemas.microsoft.com/office/drawing/2014/main" id="{15D52944-A2BD-DAEE-D0FF-8F343DA1CB90}"/>
              </a:ext>
            </a:extLst>
          </p:cNvPr>
          <p:cNvGrpSpPr/>
          <p:nvPr/>
        </p:nvGrpSpPr>
        <p:grpSpPr>
          <a:xfrm>
            <a:off x="9079536" y="2155716"/>
            <a:ext cx="1843030" cy="2350792"/>
            <a:chOff x="8746709" y="2329420"/>
            <a:chExt cx="1843030" cy="2350792"/>
          </a:xfrm>
        </p:grpSpPr>
        <p:cxnSp>
          <p:nvCxnSpPr>
            <p:cNvPr id="75" name="Straight Connector 74">
              <a:extLst>
                <a:ext uri="{FF2B5EF4-FFF2-40B4-BE49-F238E27FC236}">
                  <a16:creationId xmlns:a16="http://schemas.microsoft.com/office/drawing/2014/main" id="{24C5308E-DD2F-6091-8FEB-1A49DCCD4BC5}"/>
                </a:ext>
              </a:extLst>
            </p:cNvPr>
            <p:cNvCxnSpPr>
              <a:cxnSpLocks/>
              <a:stCxn id="79" idx="4"/>
            </p:cNvCxnSpPr>
            <p:nvPr/>
          </p:nvCxnSpPr>
          <p:spPr>
            <a:xfrm>
              <a:off x="9578970" y="2958987"/>
              <a:ext cx="0" cy="1200673"/>
            </a:xfrm>
            <a:prstGeom prst="line">
              <a:avLst/>
            </a:prstGeom>
            <a:ln cap="rnd">
              <a:solidFill>
                <a:schemeClr val="tx1"/>
              </a:solidFill>
              <a:tailEnd type="oval"/>
            </a:ln>
          </p:spPr>
          <p:style>
            <a:lnRef idx="2">
              <a:schemeClr val="accent1"/>
            </a:lnRef>
            <a:fillRef idx="0">
              <a:schemeClr val="accent1"/>
            </a:fillRef>
            <a:effectRef idx="1">
              <a:schemeClr val="accent1"/>
            </a:effectRef>
            <a:fontRef idx="minor">
              <a:schemeClr val="tx1"/>
            </a:fontRef>
          </p:style>
        </p:cxnSp>
        <p:sp>
          <p:nvSpPr>
            <p:cNvPr id="76" name="Rectangle 75">
              <a:extLst>
                <a:ext uri="{FF2B5EF4-FFF2-40B4-BE49-F238E27FC236}">
                  <a16:creationId xmlns:a16="http://schemas.microsoft.com/office/drawing/2014/main" id="{88C32C79-FFFB-DF65-D4E2-6B19C53D3F5C}"/>
                </a:ext>
              </a:extLst>
            </p:cNvPr>
            <p:cNvSpPr/>
            <p:nvPr/>
          </p:nvSpPr>
          <p:spPr>
            <a:xfrm>
              <a:off x="8746709" y="4280102"/>
              <a:ext cx="1843030" cy="400110"/>
            </a:xfrm>
            <a:prstGeom prst="rect">
              <a:avLst/>
            </a:prstGeom>
          </p:spPr>
          <p:txBody>
            <a:bodyPr wrap="square">
              <a:spAutoFit/>
            </a:bodyPr>
            <a:lstStyle/>
            <a:p>
              <a:pPr algn="ctr">
                <a:spcBef>
                  <a:spcPts val="300"/>
                </a:spcBef>
                <a:spcAft>
                  <a:spcPts val="300"/>
                </a:spcAft>
              </a:pPr>
              <a:r>
                <a:rPr lang="en-US" sz="1000" b="1" dirty="0">
                  <a:latin typeface="Poppins" panose="00000500000000000000" pitchFamily="2" charset="0"/>
                  <a:cs typeface="Poppins" panose="00000500000000000000" pitchFamily="2" charset="0"/>
                </a:rPr>
                <a:t>DATA AND ANALYTICS ADDITIONS TO AR</a:t>
              </a:r>
            </a:p>
          </p:txBody>
        </p:sp>
        <p:grpSp>
          <p:nvGrpSpPr>
            <p:cNvPr id="77" name="Group 76">
              <a:extLst>
                <a:ext uri="{FF2B5EF4-FFF2-40B4-BE49-F238E27FC236}">
                  <a16:creationId xmlns:a16="http://schemas.microsoft.com/office/drawing/2014/main" id="{10D992CE-6119-D98D-D1D7-7E5168BD9310}"/>
                </a:ext>
              </a:extLst>
            </p:cNvPr>
            <p:cNvGrpSpPr/>
            <p:nvPr/>
          </p:nvGrpSpPr>
          <p:grpSpPr>
            <a:xfrm>
              <a:off x="9161308" y="2329420"/>
              <a:ext cx="835325" cy="835324"/>
              <a:chOff x="8504431" y="2417910"/>
              <a:chExt cx="835325" cy="835324"/>
            </a:xfrm>
          </p:grpSpPr>
          <p:sp>
            <p:nvSpPr>
              <p:cNvPr id="78" name="Oval 77">
                <a:extLst>
                  <a:ext uri="{FF2B5EF4-FFF2-40B4-BE49-F238E27FC236}">
                    <a16:creationId xmlns:a16="http://schemas.microsoft.com/office/drawing/2014/main" id="{6001856A-B23B-675E-A313-84C404C0F8CF}"/>
                  </a:ext>
                </a:extLst>
              </p:cNvPr>
              <p:cNvSpPr/>
              <p:nvPr/>
            </p:nvSpPr>
            <p:spPr>
              <a:xfrm>
                <a:off x="8504431" y="2417910"/>
                <a:ext cx="835325" cy="835324"/>
              </a:xfrm>
              <a:prstGeom prst="ellipse">
                <a:avLst/>
              </a:prstGeom>
              <a:solidFill>
                <a:schemeClr val="bg1"/>
              </a:solidFill>
              <a:ln>
                <a:noFill/>
              </a:ln>
              <a:effectLst>
                <a:outerShdw blurRad="228600" dist="63500" dir="5400000" algn="ctr" rotWithShape="0">
                  <a:prstClr val="black">
                    <a:alpha val="22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b="1">
                  <a:latin typeface="Poppins" panose="00000500000000000000" pitchFamily="2" charset="0"/>
                  <a:cs typeface="Poppins" panose="00000500000000000000" pitchFamily="2" charset="0"/>
                </a:endParaRPr>
              </a:p>
            </p:txBody>
          </p:sp>
          <p:sp>
            <p:nvSpPr>
              <p:cNvPr id="79" name="Oval 78">
                <a:extLst>
                  <a:ext uri="{FF2B5EF4-FFF2-40B4-BE49-F238E27FC236}">
                    <a16:creationId xmlns:a16="http://schemas.microsoft.com/office/drawing/2014/main" id="{859B746D-DE19-C657-E499-57CDC1AC33C4}"/>
                  </a:ext>
                </a:extLst>
              </p:cNvPr>
              <p:cNvSpPr/>
              <p:nvPr/>
            </p:nvSpPr>
            <p:spPr>
              <a:xfrm>
                <a:off x="8710188" y="2623667"/>
                <a:ext cx="423810" cy="423810"/>
              </a:xfrm>
              <a:prstGeom prst="ellipse">
                <a:avLst/>
              </a:prstGeom>
              <a:solidFill>
                <a:schemeClr val="tx1">
                  <a:lumMod val="50000"/>
                  <a:lumOff val="50000"/>
                </a:schemeClr>
              </a:solidFill>
              <a:ln>
                <a:noFill/>
              </a:ln>
              <a:effectLst>
                <a:outerShdw blurRad="101600" algn="ctr" rotWithShape="0">
                  <a:prstClr val="black">
                    <a:alpha val="3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b="1">
                  <a:latin typeface="Poppins" panose="00000500000000000000" pitchFamily="2" charset="0"/>
                  <a:cs typeface="Poppins" panose="00000500000000000000" pitchFamily="2" charset="0"/>
                </a:endParaRPr>
              </a:p>
            </p:txBody>
          </p:sp>
          <p:sp>
            <p:nvSpPr>
              <p:cNvPr id="80" name="TextBox 79">
                <a:extLst>
                  <a:ext uri="{FF2B5EF4-FFF2-40B4-BE49-F238E27FC236}">
                    <a16:creationId xmlns:a16="http://schemas.microsoft.com/office/drawing/2014/main" id="{89A91113-3A9F-C5FE-CBEE-9361BAC13C12}"/>
                  </a:ext>
                </a:extLst>
              </p:cNvPr>
              <p:cNvSpPr txBox="1"/>
              <p:nvPr/>
            </p:nvSpPr>
            <p:spPr>
              <a:xfrm>
                <a:off x="8698314" y="2683535"/>
                <a:ext cx="447558" cy="338554"/>
              </a:xfrm>
              <a:prstGeom prst="rect">
                <a:avLst/>
              </a:prstGeom>
              <a:noFill/>
            </p:spPr>
            <p:txBody>
              <a:bodyPr wrap="none" rtlCol="0">
                <a:spAutoFit/>
              </a:bodyPr>
              <a:lstStyle/>
              <a:p>
                <a:pPr algn="ctr"/>
                <a:r>
                  <a:rPr lang="en-US" sz="1600" b="1" dirty="0">
                    <a:solidFill>
                      <a:schemeClr val="bg1"/>
                    </a:solidFill>
                    <a:latin typeface="Poppins" panose="00000500000000000000" pitchFamily="2" charset="0"/>
                    <a:cs typeface="Poppins" panose="00000500000000000000" pitchFamily="2" charset="0"/>
                  </a:rPr>
                  <a:t>08</a:t>
                </a:r>
                <a:endParaRPr lang="en-PK" sz="1600" b="1" dirty="0">
                  <a:solidFill>
                    <a:schemeClr val="bg1"/>
                  </a:solidFill>
                  <a:latin typeface="Poppins" panose="00000500000000000000" pitchFamily="2" charset="0"/>
                  <a:cs typeface="Poppins" panose="00000500000000000000" pitchFamily="2" charset="0"/>
                </a:endParaRPr>
              </a:p>
            </p:txBody>
          </p:sp>
        </p:grpSp>
      </p:grpSp>
      <p:grpSp>
        <p:nvGrpSpPr>
          <p:cNvPr id="81" name="Group 80">
            <a:extLst>
              <a:ext uri="{FF2B5EF4-FFF2-40B4-BE49-F238E27FC236}">
                <a16:creationId xmlns:a16="http://schemas.microsoft.com/office/drawing/2014/main" id="{FCE65967-D433-1B6C-6AD5-EA9EC6CB8E02}"/>
              </a:ext>
            </a:extLst>
          </p:cNvPr>
          <p:cNvGrpSpPr/>
          <p:nvPr/>
        </p:nvGrpSpPr>
        <p:grpSpPr>
          <a:xfrm>
            <a:off x="10458003" y="2155716"/>
            <a:ext cx="1472612" cy="3250787"/>
            <a:chOff x="10038090" y="2329420"/>
            <a:chExt cx="1472612" cy="3250787"/>
          </a:xfrm>
        </p:grpSpPr>
        <p:cxnSp>
          <p:nvCxnSpPr>
            <p:cNvPr id="82" name="Straight Connector 81">
              <a:extLst>
                <a:ext uri="{FF2B5EF4-FFF2-40B4-BE49-F238E27FC236}">
                  <a16:creationId xmlns:a16="http://schemas.microsoft.com/office/drawing/2014/main" id="{9E8CA9E9-6FDF-B267-A7D0-7E17346E1D33}"/>
                </a:ext>
              </a:extLst>
            </p:cNvPr>
            <p:cNvCxnSpPr>
              <a:cxnSpLocks/>
              <a:stCxn id="86" idx="4"/>
            </p:cNvCxnSpPr>
            <p:nvPr/>
          </p:nvCxnSpPr>
          <p:spPr>
            <a:xfrm>
              <a:off x="10739211" y="2958987"/>
              <a:ext cx="0" cy="2106499"/>
            </a:xfrm>
            <a:prstGeom prst="line">
              <a:avLst/>
            </a:prstGeom>
            <a:ln cap="rnd">
              <a:solidFill>
                <a:schemeClr val="tx1"/>
              </a:solidFill>
              <a:tailEnd type="oval"/>
            </a:ln>
          </p:spPr>
          <p:style>
            <a:lnRef idx="2">
              <a:schemeClr val="accent1"/>
            </a:lnRef>
            <a:fillRef idx="0">
              <a:schemeClr val="accent1"/>
            </a:fillRef>
            <a:effectRef idx="1">
              <a:schemeClr val="accent1"/>
            </a:effectRef>
            <a:fontRef idx="minor">
              <a:schemeClr val="tx1"/>
            </a:fontRef>
          </p:style>
        </p:cxnSp>
        <p:grpSp>
          <p:nvGrpSpPr>
            <p:cNvPr id="83" name="Group 82">
              <a:extLst>
                <a:ext uri="{FF2B5EF4-FFF2-40B4-BE49-F238E27FC236}">
                  <a16:creationId xmlns:a16="http://schemas.microsoft.com/office/drawing/2014/main" id="{251FF473-94CF-2359-5F40-5EDC9C3C5B5D}"/>
                </a:ext>
              </a:extLst>
            </p:cNvPr>
            <p:cNvGrpSpPr/>
            <p:nvPr/>
          </p:nvGrpSpPr>
          <p:grpSpPr>
            <a:xfrm>
              <a:off x="10321549" y="2329420"/>
              <a:ext cx="835325" cy="835324"/>
              <a:chOff x="9451675" y="2417910"/>
              <a:chExt cx="835325" cy="835324"/>
            </a:xfrm>
          </p:grpSpPr>
          <p:sp>
            <p:nvSpPr>
              <p:cNvPr id="85" name="Oval 84">
                <a:extLst>
                  <a:ext uri="{FF2B5EF4-FFF2-40B4-BE49-F238E27FC236}">
                    <a16:creationId xmlns:a16="http://schemas.microsoft.com/office/drawing/2014/main" id="{6BB2111A-AB4C-866B-46D1-6B4F41B47F6B}"/>
                  </a:ext>
                </a:extLst>
              </p:cNvPr>
              <p:cNvSpPr/>
              <p:nvPr/>
            </p:nvSpPr>
            <p:spPr>
              <a:xfrm>
                <a:off x="9451675" y="2417910"/>
                <a:ext cx="835325" cy="835324"/>
              </a:xfrm>
              <a:prstGeom prst="ellipse">
                <a:avLst/>
              </a:prstGeom>
              <a:solidFill>
                <a:schemeClr val="bg1"/>
              </a:solidFill>
              <a:ln>
                <a:noFill/>
              </a:ln>
              <a:effectLst>
                <a:outerShdw blurRad="228600" dist="63500" dir="5400000" algn="ctr" rotWithShape="0">
                  <a:prstClr val="black">
                    <a:alpha val="22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b="1">
                  <a:latin typeface="Poppins" panose="00000500000000000000" pitchFamily="2" charset="0"/>
                  <a:cs typeface="Poppins" panose="00000500000000000000" pitchFamily="2" charset="0"/>
                </a:endParaRPr>
              </a:p>
            </p:txBody>
          </p:sp>
          <p:sp>
            <p:nvSpPr>
              <p:cNvPr id="86" name="Oval 85">
                <a:extLst>
                  <a:ext uri="{FF2B5EF4-FFF2-40B4-BE49-F238E27FC236}">
                    <a16:creationId xmlns:a16="http://schemas.microsoft.com/office/drawing/2014/main" id="{1DCE97E3-09D7-984C-368E-31B7F1402BF8}"/>
                  </a:ext>
                </a:extLst>
              </p:cNvPr>
              <p:cNvSpPr/>
              <p:nvPr/>
            </p:nvSpPr>
            <p:spPr>
              <a:xfrm>
                <a:off x="9657432" y="2623667"/>
                <a:ext cx="423810" cy="423810"/>
              </a:xfrm>
              <a:prstGeom prst="ellipse">
                <a:avLst/>
              </a:prstGeom>
              <a:solidFill>
                <a:schemeClr val="tx1">
                  <a:lumMod val="50000"/>
                  <a:lumOff val="50000"/>
                </a:schemeClr>
              </a:solidFill>
              <a:ln>
                <a:noFill/>
              </a:ln>
              <a:effectLst>
                <a:outerShdw blurRad="101600" algn="ctr" rotWithShape="0">
                  <a:prstClr val="black">
                    <a:alpha val="3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b="1">
                  <a:latin typeface="Poppins" panose="00000500000000000000" pitchFamily="2" charset="0"/>
                  <a:cs typeface="Poppins" panose="00000500000000000000" pitchFamily="2" charset="0"/>
                </a:endParaRPr>
              </a:p>
            </p:txBody>
          </p:sp>
          <p:sp>
            <p:nvSpPr>
              <p:cNvPr id="87" name="TextBox 86">
                <a:extLst>
                  <a:ext uri="{FF2B5EF4-FFF2-40B4-BE49-F238E27FC236}">
                    <a16:creationId xmlns:a16="http://schemas.microsoft.com/office/drawing/2014/main" id="{F70BEFD2-B326-BAEA-1036-DF8F4948DC2C}"/>
                  </a:ext>
                </a:extLst>
              </p:cNvPr>
              <p:cNvSpPr txBox="1"/>
              <p:nvPr/>
            </p:nvSpPr>
            <p:spPr>
              <a:xfrm>
                <a:off x="9646359" y="2683535"/>
                <a:ext cx="445955" cy="338554"/>
              </a:xfrm>
              <a:prstGeom prst="rect">
                <a:avLst/>
              </a:prstGeom>
              <a:noFill/>
            </p:spPr>
            <p:txBody>
              <a:bodyPr wrap="none" rtlCol="0">
                <a:spAutoFit/>
              </a:bodyPr>
              <a:lstStyle/>
              <a:p>
                <a:pPr algn="ctr"/>
                <a:r>
                  <a:rPr lang="en-US" sz="1600" b="1" dirty="0">
                    <a:solidFill>
                      <a:schemeClr val="bg1"/>
                    </a:solidFill>
                    <a:latin typeface="Poppins" panose="00000500000000000000" pitchFamily="2" charset="0"/>
                    <a:cs typeface="Poppins" panose="00000500000000000000" pitchFamily="2" charset="0"/>
                  </a:rPr>
                  <a:t>09</a:t>
                </a:r>
                <a:endParaRPr lang="en-PK" sz="1600" b="1" dirty="0">
                  <a:solidFill>
                    <a:schemeClr val="bg1"/>
                  </a:solidFill>
                  <a:latin typeface="Poppins" panose="00000500000000000000" pitchFamily="2" charset="0"/>
                  <a:cs typeface="Poppins" panose="00000500000000000000" pitchFamily="2" charset="0"/>
                </a:endParaRPr>
              </a:p>
            </p:txBody>
          </p:sp>
        </p:grpSp>
        <p:sp>
          <p:nvSpPr>
            <p:cNvPr id="84" name="Rectangle 83">
              <a:extLst>
                <a:ext uri="{FF2B5EF4-FFF2-40B4-BE49-F238E27FC236}">
                  <a16:creationId xmlns:a16="http://schemas.microsoft.com/office/drawing/2014/main" id="{2A8D9C36-960F-58B5-CC70-2941826E4CE5}"/>
                </a:ext>
              </a:extLst>
            </p:cNvPr>
            <p:cNvSpPr/>
            <p:nvPr/>
          </p:nvSpPr>
          <p:spPr>
            <a:xfrm>
              <a:off x="10038090" y="5180097"/>
              <a:ext cx="1472612" cy="400110"/>
            </a:xfrm>
            <a:prstGeom prst="rect">
              <a:avLst/>
            </a:prstGeom>
          </p:spPr>
          <p:txBody>
            <a:bodyPr wrap="square">
              <a:spAutoFit/>
            </a:bodyPr>
            <a:lstStyle/>
            <a:p>
              <a:pPr algn="ctr">
                <a:spcBef>
                  <a:spcPts val="300"/>
                </a:spcBef>
                <a:spcAft>
                  <a:spcPts val="300"/>
                </a:spcAft>
              </a:pPr>
              <a:r>
                <a:rPr lang="en-US" sz="1000" b="1" dirty="0">
                  <a:latin typeface="Poppins" panose="00000500000000000000" pitchFamily="2" charset="0"/>
                  <a:cs typeface="Poppins" panose="00000500000000000000" pitchFamily="2" charset="0"/>
                </a:rPr>
                <a:t>HELPING ESTIMATE THE TOTAL COST</a:t>
              </a:r>
            </a:p>
          </p:txBody>
        </p:sp>
      </p:grpSp>
    </p:spTree>
    <p:extLst>
      <p:ext uri="{BB962C8B-B14F-4D97-AF65-F5344CB8AC3E}">
        <p14:creationId xmlns:p14="http://schemas.microsoft.com/office/powerpoint/2010/main" val="29500983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750" fill="hold"/>
                                        <p:tgtEl>
                                          <p:spTgt spid="2"/>
                                        </p:tgtEl>
                                        <p:attrNameLst>
                                          <p:attrName>ppt_x</p:attrName>
                                        </p:attrNameLst>
                                      </p:cBhvr>
                                      <p:tavLst>
                                        <p:tav tm="0">
                                          <p:val>
                                            <p:strVal val="#ppt_x"/>
                                          </p:val>
                                        </p:tav>
                                        <p:tav tm="100000">
                                          <p:val>
                                            <p:strVal val="#ppt_x"/>
                                          </p:val>
                                        </p:tav>
                                      </p:tavLst>
                                    </p:anim>
                                    <p:anim calcmode="lin" valueType="num">
                                      <p:cBhvr additive="base">
                                        <p:cTn id="8" dur="750" fill="hold"/>
                                        <p:tgtEl>
                                          <p:spTgt spid="2"/>
                                        </p:tgtEl>
                                        <p:attrNameLst>
                                          <p:attrName>ppt_y</p:attrName>
                                        </p:attrNameLst>
                                      </p:cBhvr>
                                      <p:tavLst>
                                        <p:tav tm="0">
                                          <p:val>
                                            <p:strVal val="0-#ppt_h/2"/>
                                          </p:val>
                                        </p:tav>
                                        <p:tav tm="100000">
                                          <p:val>
                                            <p:strVal val="#ppt_y"/>
                                          </p:val>
                                        </p:tav>
                                      </p:tavLst>
                                    </p:anim>
                                  </p:childTnLst>
                                </p:cTn>
                              </p:par>
                              <p:par>
                                <p:cTn id="9" presetID="37" presetClass="entr" presetSubtype="0" fill="hold" nodeType="withEffect">
                                  <p:stCondLst>
                                    <p:cond delay="25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750"/>
                                        <p:tgtEl>
                                          <p:spTgt spid="5"/>
                                        </p:tgtEl>
                                      </p:cBhvr>
                                    </p:animEffect>
                                    <p:anim calcmode="lin" valueType="num">
                                      <p:cBhvr>
                                        <p:cTn id="12" dur="750" fill="hold"/>
                                        <p:tgtEl>
                                          <p:spTgt spid="5"/>
                                        </p:tgtEl>
                                        <p:attrNameLst>
                                          <p:attrName>ppt_x</p:attrName>
                                        </p:attrNameLst>
                                      </p:cBhvr>
                                      <p:tavLst>
                                        <p:tav tm="0">
                                          <p:val>
                                            <p:strVal val="#ppt_x"/>
                                          </p:val>
                                        </p:tav>
                                        <p:tav tm="100000">
                                          <p:val>
                                            <p:strVal val="#ppt_x"/>
                                          </p:val>
                                        </p:tav>
                                      </p:tavLst>
                                    </p:anim>
                                    <p:anim calcmode="lin" valueType="num">
                                      <p:cBhvr>
                                        <p:cTn id="13" dur="675" decel="100000" fill="hold"/>
                                        <p:tgtEl>
                                          <p:spTgt spid="5"/>
                                        </p:tgtEl>
                                        <p:attrNameLst>
                                          <p:attrName>ppt_y</p:attrName>
                                        </p:attrNameLst>
                                      </p:cBhvr>
                                      <p:tavLst>
                                        <p:tav tm="0">
                                          <p:val>
                                            <p:strVal val="#ppt_y+1"/>
                                          </p:val>
                                        </p:tav>
                                        <p:tav tm="100000">
                                          <p:val>
                                            <p:strVal val="#ppt_y-.03"/>
                                          </p:val>
                                        </p:tav>
                                      </p:tavLst>
                                    </p:anim>
                                    <p:anim calcmode="lin" valueType="num">
                                      <p:cBhvr>
                                        <p:cTn id="14" dur="75" accel="100000" fill="hold">
                                          <p:stCondLst>
                                            <p:cond delay="675"/>
                                          </p:stCondLst>
                                        </p:cTn>
                                        <p:tgtEl>
                                          <p:spTgt spid="5"/>
                                        </p:tgtEl>
                                        <p:attrNameLst>
                                          <p:attrName>ppt_y</p:attrName>
                                        </p:attrNameLst>
                                      </p:cBhvr>
                                      <p:tavLst>
                                        <p:tav tm="0">
                                          <p:val>
                                            <p:strVal val="#ppt_y-.03"/>
                                          </p:val>
                                        </p:tav>
                                        <p:tav tm="100000">
                                          <p:val>
                                            <p:strVal val="#ppt_y"/>
                                          </p:val>
                                        </p:tav>
                                      </p:tavLst>
                                    </p:anim>
                                  </p:childTnLst>
                                </p:cTn>
                              </p:par>
                              <p:par>
                                <p:cTn id="15" presetID="37" presetClass="entr" presetSubtype="0" fill="hold" nodeType="withEffect">
                                  <p:stCondLst>
                                    <p:cond delay="50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750"/>
                                        <p:tgtEl>
                                          <p:spTgt spid="3"/>
                                        </p:tgtEl>
                                      </p:cBhvr>
                                    </p:animEffect>
                                    <p:anim calcmode="lin" valueType="num">
                                      <p:cBhvr>
                                        <p:cTn id="18" dur="750" fill="hold"/>
                                        <p:tgtEl>
                                          <p:spTgt spid="3"/>
                                        </p:tgtEl>
                                        <p:attrNameLst>
                                          <p:attrName>ppt_x</p:attrName>
                                        </p:attrNameLst>
                                      </p:cBhvr>
                                      <p:tavLst>
                                        <p:tav tm="0">
                                          <p:val>
                                            <p:strVal val="#ppt_x"/>
                                          </p:val>
                                        </p:tav>
                                        <p:tav tm="100000">
                                          <p:val>
                                            <p:strVal val="#ppt_x"/>
                                          </p:val>
                                        </p:tav>
                                      </p:tavLst>
                                    </p:anim>
                                    <p:anim calcmode="lin" valueType="num">
                                      <p:cBhvr>
                                        <p:cTn id="19" dur="675" decel="100000" fill="hold"/>
                                        <p:tgtEl>
                                          <p:spTgt spid="3"/>
                                        </p:tgtEl>
                                        <p:attrNameLst>
                                          <p:attrName>ppt_y</p:attrName>
                                        </p:attrNameLst>
                                      </p:cBhvr>
                                      <p:tavLst>
                                        <p:tav tm="0">
                                          <p:val>
                                            <p:strVal val="#ppt_y+1"/>
                                          </p:val>
                                        </p:tav>
                                        <p:tav tm="100000">
                                          <p:val>
                                            <p:strVal val="#ppt_y-.03"/>
                                          </p:val>
                                        </p:tav>
                                      </p:tavLst>
                                    </p:anim>
                                    <p:anim calcmode="lin" valueType="num">
                                      <p:cBhvr>
                                        <p:cTn id="20" dur="75" accel="100000" fill="hold">
                                          <p:stCondLst>
                                            <p:cond delay="675"/>
                                          </p:stCondLst>
                                        </p:cTn>
                                        <p:tgtEl>
                                          <p:spTgt spid="3"/>
                                        </p:tgtEl>
                                        <p:attrNameLst>
                                          <p:attrName>ppt_y</p:attrName>
                                        </p:attrNameLst>
                                      </p:cBhvr>
                                      <p:tavLst>
                                        <p:tav tm="0">
                                          <p:val>
                                            <p:strVal val="#ppt_y-.03"/>
                                          </p:val>
                                        </p:tav>
                                        <p:tav tm="100000">
                                          <p:val>
                                            <p:strVal val="#ppt_y"/>
                                          </p:val>
                                        </p:tav>
                                      </p:tavLst>
                                    </p:anim>
                                  </p:childTnLst>
                                </p:cTn>
                              </p:par>
                              <p:par>
                                <p:cTn id="21" presetID="37" presetClass="entr" presetSubtype="0" fill="hold" nodeType="withEffect">
                                  <p:stCondLst>
                                    <p:cond delay="750"/>
                                  </p:stCondLst>
                                  <p:childTnLst>
                                    <p:set>
                                      <p:cBhvr>
                                        <p:cTn id="22" dur="1" fill="hold">
                                          <p:stCondLst>
                                            <p:cond delay="0"/>
                                          </p:stCondLst>
                                        </p:cTn>
                                        <p:tgtEl>
                                          <p:spTgt spid="110"/>
                                        </p:tgtEl>
                                        <p:attrNameLst>
                                          <p:attrName>style.visibility</p:attrName>
                                        </p:attrNameLst>
                                      </p:cBhvr>
                                      <p:to>
                                        <p:strVal val="visible"/>
                                      </p:to>
                                    </p:set>
                                    <p:animEffect transition="in" filter="fade">
                                      <p:cBhvr>
                                        <p:cTn id="23" dur="750"/>
                                        <p:tgtEl>
                                          <p:spTgt spid="110"/>
                                        </p:tgtEl>
                                      </p:cBhvr>
                                    </p:animEffect>
                                    <p:anim calcmode="lin" valueType="num">
                                      <p:cBhvr>
                                        <p:cTn id="24" dur="750" fill="hold"/>
                                        <p:tgtEl>
                                          <p:spTgt spid="110"/>
                                        </p:tgtEl>
                                        <p:attrNameLst>
                                          <p:attrName>ppt_x</p:attrName>
                                        </p:attrNameLst>
                                      </p:cBhvr>
                                      <p:tavLst>
                                        <p:tav tm="0">
                                          <p:val>
                                            <p:strVal val="#ppt_x"/>
                                          </p:val>
                                        </p:tav>
                                        <p:tav tm="100000">
                                          <p:val>
                                            <p:strVal val="#ppt_x"/>
                                          </p:val>
                                        </p:tav>
                                      </p:tavLst>
                                    </p:anim>
                                    <p:anim calcmode="lin" valueType="num">
                                      <p:cBhvr>
                                        <p:cTn id="25" dur="675" decel="100000" fill="hold"/>
                                        <p:tgtEl>
                                          <p:spTgt spid="110"/>
                                        </p:tgtEl>
                                        <p:attrNameLst>
                                          <p:attrName>ppt_y</p:attrName>
                                        </p:attrNameLst>
                                      </p:cBhvr>
                                      <p:tavLst>
                                        <p:tav tm="0">
                                          <p:val>
                                            <p:strVal val="#ppt_y+1"/>
                                          </p:val>
                                        </p:tav>
                                        <p:tav tm="100000">
                                          <p:val>
                                            <p:strVal val="#ppt_y-.03"/>
                                          </p:val>
                                        </p:tav>
                                      </p:tavLst>
                                    </p:anim>
                                    <p:anim calcmode="lin" valueType="num">
                                      <p:cBhvr>
                                        <p:cTn id="26" dur="75" accel="100000" fill="hold">
                                          <p:stCondLst>
                                            <p:cond delay="675"/>
                                          </p:stCondLst>
                                        </p:cTn>
                                        <p:tgtEl>
                                          <p:spTgt spid="110"/>
                                        </p:tgtEl>
                                        <p:attrNameLst>
                                          <p:attrName>ppt_y</p:attrName>
                                        </p:attrNameLst>
                                      </p:cBhvr>
                                      <p:tavLst>
                                        <p:tav tm="0">
                                          <p:val>
                                            <p:strVal val="#ppt_y-.03"/>
                                          </p:val>
                                        </p:tav>
                                        <p:tav tm="100000">
                                          <p:val>
                                            <p:strVal val="#ppt_y"/>
                                          </p:val>
                                        </p:tav>
                                      </p:tavLst>
                                    </p:anim>
                                  </p:childTnLst>
                                </p:cTn>
                              </p:par>
                              <p:par>
                                <p:cTn id="27" presetID="37" presetClass="entr" presetSubtype="0" fill="hold" nodeType="withEffect">
                                  <p:stCondLst>
                                    <p:cond delay="1000"/>
                                  </p:stCondLst>
                                  <p:childTnLst>
                                    <p:set>
                                      <p:cBhvr>
                                        <p:cTn id="28" dur="1" fill="hold">
                                          <p:stCondLst>
                                            <p:cond delay="0"/>
                                          </p:stCondLst>
                                        </p:cTn>
                                        <p:tgtEl>
                                          <p:spTgt spid="42"/>
                                        </p:tgtEl>
                                        <p:attrNameLst>
                                          <p:attrName>style.visibility</p:attrName>
                                        </p:attrNameLst>
                                      </p:cBhvr>
                                      <p:to>
                                        <p:strVal val="visible"/>
                                      </p:to>
                                    </p:set>
                                    <p:animEffect transition="in" filter="fade">
                                      <p:cBhvr>
                                        <p:cTn id="29" dur="750"/>
                                        <p:tgtEl>
                                          <p:spTgt spid="42"/>
                                        </p:tgtEl>
                                      </p:cBhvr>
                                    </p:animEffect>
                                    <p:anim calcmode="lin" valueType="num">
                                      <p:cBhvr>
                                        <p:cTn id="30" dur="750" fill="hold"/>
                                        <p:tgtEl>
                                          <p:spTgt spid="42"/>
                                        </p:tgtEl>
                                        <p:attrNameLst>
                                          <p:attrName>ppt_x</p:attrName>
                                        </p:attrNameLst>
                                      </p:cBhvr>
                                      <p:tavLst>
                                        <p:tav tm="0">
                                          <p:val>
                                            <p:strVal val="#ppt_x"/>
                                          </p:val>
                                        </p:tav>
                                        <p:tav tm="100000">
                                          <p:val>
                                            <p:strVal val="#ppt_x"/>
                                          </p:val>
                                        </p:tav>
                                      </p:tavLst>
                                    </p:anim>
                                    <p:anim calcmode="lin" valueType="num">
                                      <p:cBhvr>
                                        <p:cTn id="31" dur="675" decel="100000" fill="hold"/>
                                        <p:tgtEl>
                                          <p:spTgt spid="42"/>
                                        </p:tgtEl>
                                        <p:attrNameLst>
                                          <p:attrName>ppt_y</p:attrName>
                                        </p:attrNameLst>
                                      </p:cBhvr>
                                      <p:tavLst>
                                        <p:tav tm="0">
                                          <p:val>
                                            <p:strVal val="#ppt_y+1"/>
                                          </p:val>
                                        </p:tav>
                                        <p:tav tm="100000">
                                          <p:val>
                                            <p:strVal val="#ppt_y-.03"/>
                                          </p:val>
                                        </p:tav>
                                      </p:tavLst>
                                    </p:anim>
                                    <p:anim calcmode="lin" valueType="num">
                                      <p:cBhvr>
                                        <p:cTn id="32" dur="75" accel="100000" fill="hold">
                                          <p:stCondLst>
                                            <p:cond delay="675"/>
                                          </p:stCondLst>
                                        </p:cTn>
                                        <p:tgtEl>
                                          <p:spTgt spid="42"/>
                                        </p:tgtEl>
                                        <p:attrNameLst>
                                          <p:attrName>ppt_y</p:attrName>
                                        </p:attrNameLst>
                                      </p:cBhvr>
                                      <p:tavLst>
                                        <p:tav tm="0">
                                          <p:val>
                                            <p:strVal val="#ppt_y-.03"/>
                                          </p:val>
                                        </p:tav>
                                        <p:tav tm="100000">
                                          <p:val>
                                            <p:strVal val="#ppt_y"/>
                                          </p:val>
                                        </p:tav>
                                      </p:tavLst>
                                    </p:anim>
                                  </p:childTnLst>
                                </p:cTn>
                              </p:par>
                              <p:par>
                                <p:cTn id="33" presetID="37" presetClass="entr" presetSubtype="0" fill="hold" nodeType="withEffect">
                                  <p:stCondLst>
                                    <p:cond delay="1250"/>
                                  </p:stCondLst>
                                  <p:childTnLst>
                                    <p:set>
                                      <p:cBhvr>
                                        <p:cTn id="34" dur="1" fill="hold">
                                          <p:stCondLst>
                                            <p:cond delay="0"/>
                                          </p:stCondLst>
                                        </p:cTn>
                                        <p:tgtEl>
                                          <p:spTgt spid="52"/>
                                        </p:tgtEl>
                                        <p:attrNameLst>
                                          <p:attrName>style.visibility</p:attrName>
                                        </p:attrNameLst>
                                      </p:cBhvr>
                                      <p:to>
                                        <p:strVal val="visible"/>
                                      </p:to>
                                    </p:set>
                                    <p:animEffect transition="in" filter="fade">
                                      <p:cBhvr>
                                        <p:cTn id="35" dur="750"/>
                                        <p:tgtEl>
                                          <p:spTgt spid="52"/>
                                        </p:tgtEl>
                                      </p:cBhvr>
                                    </p:animEffect>
                                    <p:anim calcmode="lin" valueType="num">
                                      <p:cBhvr>
                                        <p:cTn id="36" dur="750" fill="hold"/>
                                        <p:tgtEl>
                                          <p:spTgt spid="52"/>
                                        </p:tgtEl>
                                        <p:attrNameLst>
                                          <p:attrName>ppt_x</p:attrName>
                                        </p:attrNameLst>
                                      </p:cBhvr>
                                      <p:tavLst>
                                        <p:tav tm="0">
                                          <p:val>
                                            <p:strVal val="#ppt_x"/>
                                          </p:val>
                                        </p:tav>
                                        <p:tav tm="100000">
                                          <p:val>
                                            <p:strVal val="#ppt_x"/>
                                          </p:val>
                                        </p:tav>
                                      </p:tavLst>
                                    </p:anim>
                                    <p:anim calcmode="lin" valueType="num">
                                      <p:cBhvr>
                                        <p:cTn id="37" dur="675" decel="100000" fill="hold"/>
                                        <p:tgtEl>
                                          <p:spTgt spid="52"/>
                                        </p:tgtEl>
                                        <p:attrNameLst>
                                          <p:attrName>ppt_y</p:attrName>
                                        </p:attrNameLst>
                                      </p:cBhvr>
                                      <p:tavLst>
                                        <p:tav tm="0">
                                          <p:val>
                                            <p:strVal val="#ppt_y+1"/>
                                          </p:val>
                                        </p:tav>
                                        <p:tav tm="100000">
                                          <p:val>
                                            <p:strVal val="#ppt_y-.03"/>
                                          </p:val>
                                        </p:tav>
                                      </p:tavLst>
                                    </p:anim>
                                    <p:anim calcmode="lin" valueType="num">
                                      <p:cBhvr>
                                        <p:cTn id="38" dur="75" accel="100000" fill="hold">
                                          <p:stCondLst>
                                            <p:cond delay="675"/>
                                          </p:stCondLst>
                                        </p:cTn>
                                        <p:tgtEl>
                                          <p:spTgt spid="52"/>
                                        </p:tgtEl>
                                        <p:attrNameLst>
                                          <p:attrName>ppt_y</p:attrName>
                                        </p:attrNameLst>
                                      </p:cBhvr>
                                      <p:tavLst>
                                        <p:tav tm="0">
                                          <p:val>
                                            <p:strVal val="#ppt_y-.03"/>
                                          </p:val>
                                        </p:tav>
                                        <p:tav tm="100000">
                                          <p:val>
                                            <p:strVal val="#ppt_y"/>
                                          </p:val>
                                        </p:tav>
                                      </p:tavLst>
                                    </p:anim>
                                  </p:childTnLst>
                                </p:cTn>
                              </p:par>
                              <p:par>
                                <p:cTn id="39" presetID="37" presetClass="entr" presetSubtype="0" fill="hold" nodeType="withEffect">
                                  <p:stCondLst>
                                    <p:cond delay="1500"/>
                                  </p:stCondLst>
                                  <p:childTnLst>
                                    <p:set>
                                      <p:cBhvr>
                                        <p:cTn id="40" dur="1" fill="hold">
                                          <p:stCondLst>
                                            <p:cond delay="0"/>
                                          </p:stCondLst>
                                        </p:cTn>
                                        <p:tgtEl>
                                          <p:spTgt spid="60"/>
                                        </p:tgtEl>
                                        <p:attrNameLst>
                                          <p:attrName>style.visibility</p:attrName>
                                        </p:attrNameLst>
                                      </p:cBhvr>
                                      <p:to>
                                        <p:strVal val="visible"/>
                                      </p:to>
                                    </p:set>
                                    <p:animEffect transition="in" filter="fade">
                                      <p:cBhvr>
                                        <p:cTn id="41" dur="750"/>
                                        <p:tgtEl>
                                          <p:spTgt spid="60"/>
                                        </p:tgtEl>
                                      </p:cBhvr>
                                    </p:animEffect>
                                    <p:anim calcmode="lin" valueType="num">
                                      <p:cBhvr>
                                        <p:cTn id="42" dur="750" fill="hold"/>
                                        <p:tgtEl>
                                          <p:spTgt spid="60"/>
                                        </p:tgtEl>
                                        <p:attrNameLst>
                                          <p:attrName>ppt_x</p:attrName>
                                        </p:attrNameLst>
                                      </p:cBhvr>
                                      <p:tavLst>
                                        <p:tav tm="0">
                                          <p:val>
                                            <p:strVal val="#ppt_x"/>
                                          </p:val>
                                        </p:tav>
                                        <p:tav tm="100000">
                                          <p:val>
                                            <p:strVal val="#ppt_x"/>
                                          </p:val>
                                        </p:tav>
                                      </p:tavLst>
                                    </p:anim>
                                    <p:anim calcmode="lin" valueType="num">
                                      <p:cBhvr>
                                        <p:cTn id="43" dur="675" decel="100000" fill="hold"/>
                                        <p:tgtEl>
                                          <p:spTgt spid="60"/>
                                        </p:tgtEl>
                                        <p:attrNameLst>
                                          <p:attrName>ppt_y</p:attrName>
                                        </p:attrNameLst>
                                      </p:cBhvr>
                                      <p:tavLst>
                                        <p:tav tm="0">
                                          <p:val>
                                            <p:strVal val="#ppt_y+1"/>
                                          </p:val>
                                        </p:tav>
                                        <p:tav tm="100000">
                                          <p:val>
                                            <p:strVal val="#ppt_y-.03"/>
                                          </p:val>
                                        </p:tav>
                                      </p:tavLst>
                                    </p:anim>
                                    <p:anim calcmode="lin" valueType="num">
                                      <p:cBhvr>
                                        <p:cTn id="44" dur="75" accel="100000" fill="hold">
                                          <p:stCondLst>
                                            <p:cond delay="675"/>
                                          </p:stCondLst>
                                        </p:cTn>
                                        <p:tgtEl>
                                          <p:spTgt spid="60"/>
                                        </p:tgtEl>
                                        <p:attrNameLst>
                                          <p:attrName>ppt_y</p:attrName>
                                        </p:attrNameLst>
                                      </p:cBhvr>
                                      <p:tavLst>
                                        <p:tav tm="0">
                                          <p:val>
                                            <p:strVal val="#ppt_y-.03"/>
                                          </p:val>
                                        </p:tav>
                                        <p:tav tm="100000">
                                          <p:val>
                                            <p:strVal val="#ppt_y"/>
                                          </p:val>
                                        </p:tav>
                                      </p:tavLst>
                                    </p:anim>
                                  </p:childTnLst>
                                </p:cTn>
                              </p:par>
                              <p:par>
                                <p:cTn id="45" presetID="37" presetClass="entr" presetSubtype="0" fill="hold" nodeType="withEffect">
                                  <p:stCondLst>
                                    <p:cond delay="1750"/>
                                  </p:stCondLst>
                                  <p:childTnLst>
                                    <p:set>
                                      <p:cBhvr>
                                        <p:cTn id="46" dur="1" fill="hold">
                                          <p:stCondLst>
                                            <p:cond delay="0"/>
                                          </p:stCondLst>
                                        </p:cTn>
                                        <p:tgtEl>
                                          <p:spTgt spid="67"/>
                                        </p:tgtEl>
                                        <p:attrNameLst>
                                          <p:attrName>style.visibility</p:attrName>
                                        </p:attrNameLst>
                                      </p:cBhvr>
                                      <p:to>
                                        <p:strVal val="visible"/>
                                      </p:to>
                                    </p:set>
                                    <p:animEffect transition="in" filter="fade">
                                      <p:cBhvr>
                                        <p:cTn id="47" dur="750"/>
                                        <p:tgtEl>
                                          <p:spTgt spid="67"/>
                                        </p:tgtEl>
                                      </p:cBhvr>
                                    </p:animEffect>
                                    <p:anim calcmode="lin" valueType="num">
                                      <p:cBhvr>
                                        <p:cTn id="48" dur="750" fill="hold"/>
                                        <p:tgtEl>
                                          <p:spTgt spid="67"/>
                                        </p:tgtEl>
                                        <p:attrNameLst>
                                          <p:attrName>ppt_x</p:attrName>
                                        </p:attrNameLst>
                                      </p:cBhvr>
                                      <p:tavLst>
                                        <p:tav tm="0">
                                          <p:val>
                                            <p:strVal val="#ppt_x"/>
                                          </p:val>
                                        </p:tav>
                                        <p:tav tm="100000">
                                          <p:val>
                                            <p:strVal val="#ppt_x"/>
                                          </p:val>
                                        </p:tav>
                                      </p:tavLst>
                                    </p:anim>
                                    <p:anim calcmode="lin" valueType="num">
                                      <p:cBhvr>
                                        <p:cTn id="49" dur="675" decel="100000" fill="hold"/>
                                        <p:tgtEl>
                                          <p:spTgt spid="67"/>
                                        </p:tgtEl>
                                        <p:attrNameLst>
                                          <p:attrName>ppt_y</p:attrName>
                                        </p:attrNameLst>
                                      </p:cBhvr>
                                      <p:tavLst>
                                        <p:tav tm="0">
                                          <p:val>
                                            <p:strVal val="#ppt_y+1"/>
                                          </p:val>
                                        </p:tav>
                                        <p:tav tm="100000">
                                          <p:val>
                                            <p:strVal val="#ppt_y-.03"/>
                                          </p:val>
                                        </p:tav>
                                      </p:tavLst>
                                    </p:anim>
                                    <p:anim calcmode="lin" valueType="num">
                                      <p:cBhvr>
                                        <p:cTn id="50" dur="75" accel="100000" fill="hold">
                                          <p:stCondLst>
                                            <p:cond delay="675"/>
                                          </p:stCondLst>
                                        </p:cTn>
                                        <p:tgtEl>
                                          <p:spTgt spid="67"/>
                                        </p:tgtEl>
                                        <p:attrNameLst>
                                          <p:attrName>ppt_y</p:attrName>
                                        </p:attrNameLst>
                                      </p:cBhvr>
                                      <p:tavLst>
                                        <p:tav tm="0">
                                          <p:val>
                                            <p:strVal val="#ppt_y-.03"/>
                                          </p:val>
                                        </p:tav>
                                        <p:tav tm="100000">
                                          <p:val>
                                            <p:strVal val="#ppt_y"/>
                                          </p:val>
                                        </p:tav>
                                      </p:tavLst>
                                    </p:anim>
                                  </p:childTnLst>
                                </p:cTn>
                              </p:par>
                              <p:par>
                                <p:cTn id="51" presetID="37" presetClass="entr" presetSubtype="0" fill="hold" nodeType="withEffect">
                                  <p:stCondLst>
                                    <p:cond delay="2000"/>
                                  </p:stCondLst>
                                  <p:childTnLst>
                                    <p:set>
                                      <p:cBhvr>
                                        <p:cTn id="52" dur="1" fill="hold">
                                          <p:stCondLst>
                                            <p:cond delay="0"/>
                                          </p:stCondLst>
                                        </p:cTn>
                                        <p:tgtEl>
                                          <p:spTgt spid="74"/>
                                        </p:tgtEl>
                                        <p:attrNameLst>
                                          <p:attrName>style.visibility</p:attrName>
                                        </p:attrNameLst>
                                      </p:cBhvr>
                                      <p:to>
                                        <p:strVal val="visible"/>
                                      </p:to>
                                    </p:set>
                                    <p:animEffect transition="in" filter="fade">
                                      <p:cBhvr>
                                        <p:cTn id="53" dur="750"/>
                                        <p:tgtEl>
                                          <p:spTgt spid="74"/>
                                        </p:tgtEl>
                                      </p:cBhvr>
                                    </p:animEffect>
                                    <p:anim calcmode="lin" valueType="num">
                                      <p:cBhvr>
                                        <p:cTn id="54" dur="750" fill="hold"/>
                                        <p:tgtEl>
                                          <p:spTgt spid="74"/>
                                        </p:tgtEl>
                                        <p:attrNameLst>
                                          <p:attrName>ppt_x</p:attrName>
                                        </p:attrNameLst>
                                      </p:cBhvr>
                                      <p:tavLst>
                                        <p:tav tm="0">
                                          <p:val>
                                            <p:strVal val="#ppt_x"/>
                                          </p:val>
                                        </p:tav>
                                        <p:tav tm="100000">
                                          <p:val>
                                            <p:strVal val="#ppt_x"/>
                                          </p:val>
                                        </p:tav>
                                      </p:tavLst>
                                    </p:anim>
                                    <p:anim calcmode="lin" valueType="num">
                                      <p:cBhvr>
                                        <p:cTn id="55" dur="675" decel="100000" fill="hold"/>
                                        <p:tgtEl>
                                          <p:spTgt spid="74"/>
                                        </p:tgtEl>
                                        <p:attrNameLst>
                                          <p:attrName>ppt_y</p:attrName>
                                        </p:attrNameLst>
                                      </p:cBhvr>
                                      <p:tavLst>
                                        <p:tav tm="0">
                                          <p:val>
                                            <p:strVal val="#ppt_y+1"/>
                                          </p:val>
                                        </p:tav>
                                        <p:tav tm="100000">
                                          <p:val>
                                            <p:strVal val="#ppt_y-.03"/>
                                          </p:val>
                                        </p:tav>
                                      </p:tavLst>
                                    </p:anim>
                                    <p:anim calcmode="lin" valueType="num">
                                      <p:cBhvr>
                                        <p:cTn id="56" dur="75" accel="100000" fill="hold">
                                          <p:stCondLst>
                                            <p:cond delay="675"/>
                                          </p:stCondLst>
                                        </p:cTn>
                                        <p:tgtEl>
                                          <p:spTgt spid="74"/>
                                        </p:tgtEl>
                                        <p:attrNameLst>
                                          <p:attrName>ppt_y</p:attrName>
                                        </p:attrNameLst>
                                      </p:cBhvr>
                                      <p:tavLst>
                                        <p:tav tm="0">
                                          <p:val>
                                            <p:strVal val="#ppt_y-.03"/>
                                          </p:val>
                                        </p:tav>
                                        <p:tav tm="100000">
                                          <p:val>
                                            <p:strVal val="#ppt_y"/>
                                          </p:val>
                                        </p:tav>
                                      </p:tavLst>
                                    </p:anim>
                                  </p:childTnLst>
                                </p:cTn>
                              </p:par>
                              <p:par>
                                <p:cTn id="57" presetID="37" presetClass="entr" presetSubtype="0" fill="hold" nodeType="withEffect">
                                  <p:stCondLst>
                                    <p:cond delay="2250"/>
                                  </p:stCondLst>
                                  <p:childTnLst>
                                    <p:set>
                                      <p:cBhvr>
                                        <p:cTn id="58" dur="1" fill="hold">
                                          <p:stCondLst>
                                            <p:cond delay="0"/>
                                          </p:stCondLst>
                                        </p:cTn>
                                        <p:tgtEl>
                                          <p:spTgt spid="81"/>
                                        </p:tgtEl>
                                        <p:attrNameLst>
                                          <p:attrName>style.visibility</p:attrName>
                                        </p:attrNameLst>
                                      </p:cBhvr>
                                      <p:to>
                                        <p:strVal val="visible"/>
                                      </p:to>
                                    </p:set>
                                    <p:animEffect transition="in" filter="fade">
                                      <p:cBhvr>
                                        <p:cTn id="59" dur="750"/>
                                        <p:tgtEl>
                                          <p:spTgt spid="81"/>
                                        </p:tgtEl>
                                      </p:cBhvr>
                                    </p:animEffect>
                                    <p:anim calcmode="lin" valueType="num">
                                      <p:cBhvr>
                                        <p:cTn id="60" dur="750" fill="hold"/>
                                        <p:tgtEl>
                                          <p:spTgt spid="81"/>
                                        </p:tgtEl>
                                        <p:attrNameLst>
                                          <p:attrName>ppt_x</p:attrName>
                                        </p:attrNameLst>
                                      </p:cBhvr>
                                      <p:tavLst>
                                        <p:tav tm="0">
                                          <p:val>
                                            <p:strVal val="#ppt_x"/>
                                          </p:val>
                                        </p:tav>
                                        <p:tav tm="100000">
                                          <p:val>
                                            <p:strVal val="#ppt_x"/>
                                          </p:val>
                                        </p:tav>
                                      </p:tavLst>
                                    </p:anim>
                                    <p:anim calcmode="lin" valueType="num">
                                      <p:cBhvr>
                                        <p:cTn id="61" dur="675" decel="100000" fill="hold"/>
                                        <p:tgtEl>
                                          <p:spTgt spid="81"/>
                                        </p:tgtEl>
                                        <p:attrNameLst>
                                          <p:attrName>ppt_y</p:attrName>
                                        </p:attrNameLst>
                                      </p:cBhvr>
                                      <p:tavLst>
                                        <p:tav tm="0">
                                          <p:val>
                                            <p:strVal val="#ppt_y+1"/>
                                          </p:val>
                                        </p:tav>
                                        <p:tav tm="100000">
                                          <p:val>
                                            <p:strVal val="#ppt_y-.03"/>
                                          </p:val>
                                        </p:tav>
                                      </p:tavLst>
                                    </p:anim>
                                    <p:anim calcmode="lin" valueType="num">
                                      <p:cBhvr>
                                        <p:cTn id="62" dur="75" accel="100000" fill="hold">
                                          <p:stCondLst>
                                            <p:cond delay="675"/>
                                          </p:stCondLst>
                                        </p:cTn>
                                        <p:tgtEl>
                                          <p:spTgt spid="81"/>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9D59CA7-A644-414E-9E9B-0D89E9C1D9E6}"/>
              </a:ext>
            </a:extLst>
          </p:cNvPr>
          <p:cNvSpPr txBox="1"/>
          <p:nvPr/>
        </p:nvSpPr>
        <p:spPr>
          <a:xfrm>
            <a:off x="1475434" y="429555"/>
            <a:ext cx="9566030" cy="584775"/>
          </a:xfrm>
          <a:prstGeom prst="rect">
            <a:avLst/>
          </a:prstGeom>
          <a:noFill/>
        </p:spPr>
        <p:txBody>
          <a:bodyPr wrap="square" rtlCol="0">
            <a:spAutoFit/>
          </a:bodyPr>
          <a:lstStyle/>
          <a:p>
            <a:pPr algn="ctr"/>
            <a:r>
              <a:rPr lang="en-US" sz="3200" dirty="0">
                <a:solidFill>
                  <a:schemeClr val="accent1"/>
                </a:solidFill>
                <a:latin typeface="Poppins Medium" panose="00000600000000000000" pitchFamily="2" charset="0"/>
                <a:ea typeface="Nexa Bold" charset="0"/>
                <a:cs typeface="Poppins Medium" panose="00000600000000000000" pitchFamily="2" charset="0"/>
              </a:rPr>
              <a:t>BUSINESS SERVICE PRICES</a:t>
            </a:r>
          </a:p>
        </p:txBody>
      </p:sp>
      <p:grpSp>
        <p:nvGrpSpPr>
          <p:cNvPr id="104" name="Group 103">
            <a:extLst>
              <a:ext uri="{FF2B5EF4-FFF2-40B4-BE49-F238E27FC236}">
                <a16:creationId xmlns:a16="http://schemas.microsoft.com/office/drawing/2014/main" id="{930E3D57-906C-04D5-29D6-A2F530424174}"/>
              </a:ext>
            </a:extLst>
          </p:cNvPr>
          <p:cNvGrpSpPr/>
          <p:nvPr/>
        </p:nvGrpSpPr>
        <p:grpSpPr>
          <a:xfrm>
            <a:off x="399144" y="4629600"/>
            <a:ext cx="6047920" cy="1969876"/>
            <a:chOff x="399144" y="4629600"/>
            <a:chExt cx="6047920" cy="1969876"/>
          </a:xfrm>
        </p:grpSpPr>
        <p:sp>
          <p:nvSpPr>
            <p:cNvPr id="54" name="Rectangle 53">
              <a:extLst>
                <a:ext uri="{FF2B5EF4-FFF2-40B4-BE49-F238E27FC236}">
                  <a16:creationId xmlns:a16="http://schemas.microsoft.com/office/drawing/2014/main" id="{237F5011-DDEC-0E78-31AD-545333DB1F72}"/>
                </a:ext>
              </a:extLst>
            </p:cNvPr>
            <p:cNvSpPr/>
            <p:nvPr/>
          </p:nvSpPr>
          <p:spPr>
            <a:xfrm>
              <a:off x="399144" y="4629600"/>
              <a:ext cx="5644423" cy="1885500"/>
            </a:xfrm>
            <a:prstGeom prst="rect">
              <a:avLst/>
            </a:prstGeom>
            <a:solidFill>
              <a:srgbClr val="F6F6F6"/>
            </a:solidFill>
            <a:ln>
              <a:noFill/>
            </a:ln>
            <a:effectLst>
              <a:outerShdw blurRad="50800" dist="38100" dir="6960000" algn="r" rotWithShape="0">
                <a:prstClr val="black">
                  <a:alpha val="1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0" name="Picture 89">
              <a:extLst>
                <a:ext uri="{FF2B5EF4-FFF2-40B4-BE49-F238E27FC236}">
                  <a16:creationId xmlns:a16="http://schemas.microsoft.com/office/drawing/2014/main" id="{721874C7-6454-32B2-4028-D8E7205B729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8169" y="4715669"/>
              <a:ext cx="647700" cy="647700"/>
            </a:xfrm>
            <a:prstGeom prst="rect">
              <a:avLst/>
            </a:prstGeom>
          </p:spPr>
        </p:pic>
        <p:sp>
          <p:nvSpPr>
            <p:cNvPr id="53" name="TextBox 52">
              <a:extLst>
                <a:ext uri="{FF2B5EF4-FFF2-40B4-BE49-F238E27FC236}">
                  <a16:creationId xmlns:a16="http://schemas.microsoft.com/office/drawing/2014/main" id="{B014ACA1-63FA-8DF2-9737-8CE078E1C788}"/>
                </a:ext>
              </a:extLst>
            </p:cNvPr>
            <p:cNvSpPr txBox="1"/>
            <p:nvPr/>
          </p:nvSpPr>
          <p:spPr>
            <a:xfrm>
              <a:off x="1268370" y="4814372"/>
              <a:ext cx="5178694" cy="1785104"/>
            </a:xfrm>
            <a:prstGeom prst="rect">
              <a:avLst/>
            </a:prstGeom>
            <a:noFill/>
          </p:spPr>
          <p:txBody>
            <a:bodyPr wrap="square">
              <a:spAutoFit/>
            </a:bodyPr>
            <a:lstStyle/>
            <a:p>
              <a:pPr>
                <a:spcBef>
                  <a:spcPts val="300"/>
                </a:spcBef>
                <a:spcAft>
                  <a:spcPts val="300"/>
                </a:spcAft>
              </a:pPr>
              <a:r>
                <a:rPr lang="en-US" sz="1400" b="1" dirty="0">
                  <a:latin typeface="Poppins" panose="00000500000000000000" pitchFamily="2" charset="0"/>
                  <a:ea typeface="Times New Roman" panose="02020603050405020304" pitchFamily="18" charset="0"/>
                  <a:cs typeface="Poppins" panose="00000500000000000000" pitchFamily="2" charset="0"/>
                </a:rPr>
                <a:t>3D VIZUALIZATION </a:t>
              </a:r>
            </a:p>
            <a:p>
              <a:pPr marL="342900" indent="-168275">
                <a:spcBef>
                  <a:spcPts val="300"/>
                </a:spcBef>
                <a:spcAft>
                  <a:spcPts val="300"/>
                </a:spcAft>
                <a:buFont typeface="Arial" panose="020B0604020202020204" pitchFamily="34" charset="0"/>
                <a:buChar char="•"/>
              </a:pPr>
              <a:r>
                <a:rPr lang="en-US" sz="1100" dirty="0">
                  <a:latin typeface="Poppins" panose="00000500000000000000" pitchFamily="2" charset="0"/>
                  <a:ea typeface="Times New Roman" panose="02020603050405020304" pitchFamily="18" charset="0"/>
                  <a:cs typeface="Poppins" panose="00000500000000000000" pitchFamily="2" charset="0"/>
                </a:rPr>
                <a:t>Architectural/Exterior images $1.200 </a:t>
              </a:r>
            </a:p>
            <a:p>
              <a:pPr marL="342900" indent="-168275">
                <a:spcBef>
                  <a:spcPts val="300"/>
                </a:spcBef>
                <a:spcAft>
                  <a:spcPts val="300"/>
                </a:spcAft>
                <a:buFont typeface="Arial" panose="020B0604020202020204" pitchFamily="34" charset="0"/>
                <a:buChar char="•"/>
              </a:pPr>
              <a:r>
                <a:rPr lang="en-US" sz="1100" dirty="0">
                  <a:latin typeface="Poppins" panose="00000500000000000000" pitchFamily="2" charset="0"/>
                  <a:ea typeface="Times New Roman" panose="02020603050405020304" pitchFamily="18" charset="0"/>
                  <a:cs typeface="Poppins" panose="00000500000000000000" pitchFamily="2" charset="0"/>
                </a:rPr>
                <a:t>Interior Images $1.200 </a:t>
              </a:r>
            </a:p>
            <a:p>
              <a:pPr marL="342900" indent="-168275">
                <a:spcBef>
                  <a:spcPts val="300"/>
                </a:spcBef>
                <a:spcAft>
                  <a:spcPts val="300"/>
                </a:spcAft>
                <a:buFont typeface="Arial" panose="020B0604020202020204" pitchFamily="34" charset="0"/>
                <a:buChar char="•"/>
              </a:pPr>
              <a:r>
                <a:rPr lang="en-US" sz="1100" dirty="0">
                  <a:latin typeface="Poppins" panose="00000500000000000000" pitchFamily="2" charset="0"/>
                  <a:ea typeface="Times New Roman" panose="02020603050405020304" pitchFamily="18" charset="0"/>
                  <a:cs typeface="Poppins" panose="00000500000000000000" pitchFamily="2" charset="0"/>
                </a:rPr>
                <a:t>3D product images $149- $219 per image without modeling</a:t>
              </a:r>
            </a:p>
            <a:p>
              <a:pPr marL="342900" indent="-168275">
                <a:spcBef>
                  <a:spcPts val="300"/>
                </a:spcBef>
                <a:spcAft>
                  <a:spcPts val="300"/>
                </a:spcAft>
                <a:buFont typeface="Arial" panose="020B0604020202020204" pitchFamily="34" charset="0"/>
                <a:buChar char="•"/>
              </a:pPr>
              <a:r>
                <a:rPr lang="en-US" sz="1100" dirty="0">
                  <a:latin typeface="Poppins" panose="00000500000000000000" pitchFamily="2" charset="0"/>
                  <a:ea typeface="Times New Roman" panose="02020603050405020304" pitchFamily="18" charset="0"/>
                  <a:cs typeface="Poppins" panose="00000500000000000000" pitchFamily="2" charset="0"/>
                </a:rPr>
                <a:t>Exterior &amp; Interior animation $3,500 – $4,500 per 60 seconds</a:t>
              </a:r>
            </a:p>
            <a:p>
              <a:pPr marL="342900" indent="-168275">
                <a:spcBef>
                  <a:spcPts val="300"/>
                </a:spcBef>
                <a:spcAft>
                  <a:spcPts val="300"/>
                </a:spcAft>
                <a:buFont typeface="Arial" panose="020B0604020202020204" pitchFamily="34" charset="0"/>
                <a:buChar char="•"/>
              </a:pPr>
              <a:r>
                <a:rPr lang="en-US" sz="1100" dirty="0">
                  <a:latin typeface="Poppins" panose="00000500000000000000" pitchFamily="2" charset="0"/>
                  <a:ea typeface="Times New Roman" panose="02020603050405020304" pitchFamily="18" charset="0"/>
                  <a:cs typeface="Poppins" panose="00000500000000000000" pitchFamily="2" charset="0"/>
                </a:rPr>
                <a:t>3D Product animation $1.000 – $5.000 / 10 – 90 seconds</a:t>
              </a:r>
            </a:p>
            <a:p>
              <a:pPr marL="174625">
                <a:spcBef>
                  <a:spcPts val="300"/>
                </a:spcBef>
                <a:spcAft>
                  <a:spcPts val="300"/>
                </a:spcAft>
              </a:pPr>
              <a:endParaRPr lang="en-US" sz="1100" dirty="0">
                <a:latin typeface="Poppins" panose="00000500000000000000" pitchFamily="2" charset="0"/>
                <a:ea typeface="Times New Roman" panose="02020603050405020304" pitchFamily="18" charset="0"/>
                <a:cs typeface="Poppins" panose="00000500000000000000" pitchFamily="2" charset="0"/>
              </a:endParaRPr>
            </a:p>
          </p:txBody>
        </p:sp>
      </p:grpSp>
      <p:grpSp>
        <p:nvGrpSpPr>
          <p:cNvPr id="106" name="Group 105">
            <a:extLst>
              <a:ext uri="{FF2B5EF4-FFF2-40B4-BE49-F238E27FC236}">
                <a16:creationId xmlns:a16="http://schemas.microsoft.com/office/drawing/2014/main" id="{CF75F994-F0BE-7E59-5BD0-0778B7FE1283}"/>
              </a:ext>
            </a:extLst>
          </p:cNvPr>
          <p:cNvGrpSpPr/>
          <p:nvPr/>
        </p:nvGrpSpPr>
        <p:grpSpPr>
          <a:xfrm>
            <a:off x="6549120" y="1401082"/>
            <a:ext cx="5189764" cy="1613582"/>
            <a:chOff x="6549120" y="1401082"/>
            <a:chExt cx="5189764" cy="1613582"/>
          </a:xfrm>
        </p:grpSpPr>
        <p:sp>
          <p:nvSpPr>
            <p:cNvPr id="74" name="Rectangle 73">
              <a:extLst>
                <a:ext uri="{FF2B5EF4-FFF2-40B4-BE49-F238E27FC236}">
                  <a16:creationId xmlns:a16="http://schemas.microsoft.com/office/drawing/2014/main" id="{8CCEFEA3-B48B-A826-9C13-87878BCAA561}"/>
                </a:ext>
              </a:extLst>
            </p:cNvPr>
            <p:cNvSpPr/>
            <p:nvPr/>
          </p:nvSpPr>
          <p:spPr>
            <a:xfrm>
              <a:off x="6549120" y="1401082"/>
              <a:ext cx="5189764" cy="1613582"/>
            </a:xfrm>
            <a:prstGeom prst="rect">
              <a:avLst/>
            </a:prstGeom>
            <a:solidFill>
              <a:srgbClr val="F6F6F6"/>
            </a:solidFill>
            <a:ln>
              <a:noFill/>
            </a:ln>
            <a:effectLst>
              <a:outerShdw blurRad="50800" dist="38100" dir="6960000" algn="r" rotWithShape="0">
                <a:prstClr val="black">
                  <a:alpha val="1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2" name="Picture 91">
              <a:extLst>
                <a:ext uri="{FF2B5EF4-FFF2-40B4-BE49-F238E27FC236}">
                  <a16:creationId xmlns:a16="http://schemas.microsoft.com/office/drawing/2014/main" id="{3BCD2786-83A9-7810-7F13-473B559C85A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92913" y="1543050"/>
              <a:ext cx="495300" cy="495300"/>
            </a:xfrm>
            <a:prstGeom prst="rect">
              <a:avLst/>
            </a:prstGeom>
          </p:spPr>
        </p:pic>
        <p:sp>
          <p:nvSpPr>
            <p:cNvPr id="73" name="TextBox 72">
              <a:extLst>
                <a:ext uri="{FF2B5EF4-FFF2-40B4-BE49-F238E27FC236}">
                  <a16:creationId xmlns:a16="http://schemas.microsoft.com/office/drawing/2014/main" id="{F34A4340-FB77-A378-A977-A4C6E0E0CA76}"/>
                </a:ext>
              </a:extLst>
            </p:cNvPr>
            <p:cNvSpPr txBox="1"/>
            <p:nvPr/>
          </p:nvSpPr>
          <p:spPr>
            <a:xfrm>
              <a:off x="7392946" y="1617448"/>
              <a:ext cx="4160200" cy="1292662"/>
            </a:xfrm>
            <a:prstGeom prst="rect">
              <a:avLst/>
            </a:prstGeom>
            <a:noFill/>
          </p:spPr>
          <p:txBody>
            <a:bodyPr wrap="square">
              <a:spAutoFit/>
            </a:bodyPr>
            <a:lstStyle/>
            <a:p>
              <a:pPr>
                <a:spcBef>
                  <a:spcPts val="300"/>
                </a:spcBef>
                <a:spcAft>
                  <a:spcPts val="300"/>
                </a:spcAft>
              </a:pPr>
              <a:r>
                <a:rPr lang="en-US" sz="1400" b="1" dirty="0">
                  <a:latin typeface="Poppins" panose="00000500000000000000" pitchFamily="2" charset="0"/>
                  <a:ea typeface="Times New Roman" panose="02020603050405020304" pitchFamily="18" charset="0"/>
                  <a:cs typeface="Poppins" panose="00000500000000000000" pitchFamily="2" charset="0"/>
                </a:rPr>
                <a:t>XR TECHNOLOGIES </a:t>
              </a:r>
            </a:p>
            <a:p>
              <a:pPr marL="342900" indent="-169863">
                <a:spcBef>
                  <a:spcPts val="300"/>
                </a:spcBef>
                <a:spcAft>
                  <a:spcPts val="300"/>
                </a:spcAft>
                <a:buFont typeface="Arial" panose="020B0604020202020204" pitchFamily="34" charset="0"/>
                <a:buChar char="•"/>
                <a:tabLst>
                  <a:tab pos="406400" algn="l"/>
                </a:tabLst>
              </a:pPr>
              <a:r>
                <a:rPr lang="en-US" sz="1100" dirty="0">
                  <a:latin typeface="Poppins" panose="00000500000000000000" pitchFamily="2" charset="0"/>
                  <a:ea typeface="Times New Roman" panose="02020603050405020304" pitchFamily="18" charset="0"/>
                  <a:cs typeface="Poppins" panose="00000500000000000000" pitchFamily="2" charset="0"/>
                </a:rPr>
                <a:t>VR – virtual reality  from $3.500 to $12.000</a:t>
              </a:r>
            </a:p>
            <a:p>
              <a:pPr marL="342900" indent="-169863">
                <a:spcBef>
                  <a:spcPts val="300"/>
                </a:spcBef>
                <a:spcAft>
                  <a:spcPts val="300"/>
                </a:spcAft>
                <a:buFont typeface="Arial" panose="020B0604020202020204" pitchFamily="34" charset="0"/>
                <a:buChar char="•"/>
                <a:tabLst>
                  <a:tab pos="406400" algn="l"/>
                </a:tabLst>
              </a:pPr>
              <a:r>
                <a:rPr lang="en-US" sz="1100" dirty="0">
                  <a:latin typeface="Poppins" panose="00000500000000000000" pitchFamily="2" charset="0"/>
                  <a:ea typeface="Times New Roman" panose="02020603050405020304" pitchFamily="18" charset="0"/>
                  <a:cs typeface="Poppins" panose="00000500000000000000" pitchFamily="2" charset="0"/>
                </a:rPr>
                <a:t>AR – Augmented Reality $2100 -$6.000 per project</a:t>
              </a:r>
            </a:p>
            <a:p>
              <a:pPr marL="342900" indent="-169863">
                <a:spcBef>
                  <a:spcPts val="300"/>
                </a:spcBef>
                <a:spcAft>
                  <a:spcPts val="300"/>
                </a:spcAft>
                <a:buFont typeface="Arial" panose="020B0604020202020204" pitchFamily="34" charset="0"/>
                <a:buChar char="•"/>
                <a:tabLst>
                  <a:tab pos="406400" algn="l"/>
                </a:tabLst>
              </a:pPr>
              <a:r>
                <a:rPr lang="en-US" sz="1100" dirty="0">
                  <a:latin typeface="Poppins" panose="00000500000000000000" pitchFamily="2" charset="0"/>
                  <a:ea typeface="Times New Roman" panose="02020603050405020304" pitchFamily="18" charset="0"/>
                  <a:cs typeface="Poppins" panose="00000500000000000000" pitchFamily="2" charset="0"/>
                </a:rPr>
                <a:t>MR – mixed reality $3.000 – $20.000</a:t>
              </a:r>
            </a:p>
            <a:p>
              <a:pPr marL="342900" indent="-169863">
                <a:spcBef>
                  <a:spcPts val="300"/>
                </a:spcBef>
                <a:spcAft>
                  <a:spcPts val="300"/>
                </a:spcAft>
                <a:buFont typeface="Arial" panose="020B0604020202020204" pitchFamily="34" charset="0"/>
                <a:buChar char="•"/>
                <a:tabLst>
                  <a:tab pos="406400" algn="l"/>
                </a:tabLst>
              </a:pPr>
              <a:r>
                <a:rPr lang="en-US" sz="1100" dirty="0">
                  <a:latin typeface="Poppins" panose="00000500000000000000" pitchFamily="2" charset="0"/>
                  <a:ea typeface="Times New Roman" panose="02020603050405020304" pitchFamily="18" charset="0"/>
                  <a:cs typeface="Poppins" panose="00000500000000000000" pitchFamily="2" charset="0"/>
                </a:rPr>
                <a:t>A hologram N/A</a:t>
              </a:r>
            </a:p>
          </p:txBody>
        </p:sp>
      </p:grpSp>
      <p:grpSp>
        <p:nvGrpSpPr>
          <p:cNvPr id="103" name="Group 102">
            <a:extLst>
              <a:ext uri="{FF2B5EF4-FFF2-40B4-BE49-F238E27FC236}">
                <a16:creationId xmlns:a16="http://schemas.microsoft.com/office/drawing/2014/main" id="{684846A9-1A3C-483A-C599-259E265661E4}"/>
              </a:ext>
            </a:extLst>
          </p:cNvPr>
          <p:cNvGrpSpPr/>
          <p:nvPr/>
        </p:nvGrpSpPr>
        <p:grpSpPr>
          <a:xfrm>
            <a:off x="399144" y="2780390"/>
            <a:ext cx="5583463" cy="1603376"/>
            <a:chOff x="399144" y="2780390"/>
            <a:chExt cx="5583463" cy="1603376"/>
          </a:xfrm>
        </p:grpSpPr>
        <p:sp>
          <p:nvSpPr>
            <p:cNvPr id="48" name="Rectangle 47">
              <a:extLst>
                <a:ext uri="{FF2B5EF4-FFF2-40B4-BE49-F238E27FC236}">
                  <a16:creationId xmlns:a16="http://schemas.microsoft.com/office/drawing/2014/main" id="{802422F2-E014-777B-9097-AA7A6E1D83ED}"/>
                </a:ext>
              </a:extLst>
            </p:cNvPr>
            <p:cNvSpPr/>
            <p:nvPr/>
          </p:nvSpPr>
          <p:spPr>
            <a:xfrm>
              <a:off x="399144" y="2780390"/>
              <a:ext cx="5583463" cy="1603376"/>
            </a:xfrm>
            <a:prstGeom prst="rect">
              <a:avLst/>
            </a:prstGeom>
            <a:solidFill>
              <a:srgbClr val="F6F6F6"/>
            </a:solidFill>
            <a:ln>
              <a:noFill/>
            </a:ln>
            <a:effectLst>
              <a:outerShdw blurRad="50800" dist="38100" dir="6960000" algn="r" rotWithShape="0">
                <a:prstClr val="black">
                  <a:alpha val="1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TextBox 51">
              <a:extLst>
                <a:ext uri="{FF2B5EF4-FFF2-40B4-BE49-F238E27FC236}">
                  <a16:creationId xmlns:a16="http://schemas.microsoft.com/office/drawing/2014/main" id="{4A0986D2-1837-EDEA-6388-C1A5A6E6A733}"/>
                </a:ext>
              </a:extLst>
            </p:cNvPr>
            <p:cNvSpPr txBox="1"/>
            <p:nvPr/>
          </p:nvSpPr>
          <p:spPr>
            <a:xfrm>
              <a:off x="1268369" y="2918743"/>
              <a:ext cx="4628797" cy="1292662"/>
            </a:xfrm>
            <a:prstGeom prst="rect">
              <a:avLst/>
            </a:prstGeom>
            <a:noFill/>
          </p:spPr>
          <p:txBody>
            <a:bodyPr wrap="square">
              <a:spAutoFit/>
            </a:bodyPr>
            <a:lstStyle/>
            <a:p>
              <a:pPr>
                <a:spcBef>
                  <a:spcPts val="300"/>
                </a:spcBef>
                <a:spcAft>
                  <a:spcPts val="300"/>
                </a:spcAft>
              </a:pPr>
              <a:r>
                <a:rPr lang="en-US" sz="1400" b="1" dirty="0">
                  <a:latin typeface="Poppins" panose="00000500000000000000" pitchFamily="2" charset="0"/>
                  <a:ea typeface="Times New Roman" panose="02020603050405020304" pitchFamily="18" charset="0"/>
                  <a:cs typeface="Poppins" panose="00000500000000000000" pitchFamily="2" charset="0"/>
                </a:rPr>
                <a:t>3D MODELING</a:t>
              </a:r>
            </a:p>
            <a:p>
              <a:pPr marL="342900" indent="-168275">
                <a:spcBef>
                  <a:spcPts val="300"/>
                </a:spcBef>
                <a:spcAft>
                  <a:spcPts val="300"/>
                </a:spcAft>
                <a:buFont typeface="Arial" panose="020B0604020202020204" pitchFamily="34" charset="0"/>
                <a:buChar char="•"/>
              </a:pPr>
              <a:r>
                <a:rPr lang="en-US" sz="1100" dirty="0">
                  <a:latin typeface="Poppins" panose="00000500000000000000" pitchFamily="2" charset="0"/>
                  <a:ea typeface="Times New Roman" panose="02020603050405020304" pitchFamily="18" charset="0"/>
                  <a:cs typeface="Poppins" panose="00000500000000000000" pitchFamily="2" charset="0"/>
                </a:rPr>
                <a:t>3D Modeling Used for Product Marketing $15 - $35</a:t>
              </a:r>
            </a:p>
            <a:p>
              <a:pPr marL="342900" indent="-168275">
                <a:spcBef>
                  <a:spcPts val="300"/>
                </a:spcBef>
                <a:spcAft>
                  <a:spcPts val="300"/>
                </a:spcAft>
                <a:buFont typeface="Arial" panose="020B0604020202020204" pitchFamily="34" charset="0"/>
                <a:buChar char="•"/>
              </a:pPr>
              <a:r>
                <a:rPr lang="en-US" sz="1100" dirty="0">
                  <a:latin typeface="Poppins" panose="00000500000000000000" pitchFamily="2" charset="0"/>
                  <a:ea typeface="Times New Roman" panose="02020603050405020304" pitchFamily="18" charset="0"/>
                  <a:cs typeface="Poppins" panose="00000500000000000000" pitchFamily="2" charset="0"/>
                </a:rPr>
                <a:t>3D Modeling for VR and AR $15 - $35 per hour </a:t>
              </a:r>
            </a:p>
            <a:p>
              <a:pPr marL="342900" indent="-168275">
                <a:spcBef>
                  <a:spcPts val="300"/>
                </a:spcBef>
                <a:spcAft>
                  <a:spcPts val="300"/>
                </a:spcAft>
                <a:buFont typeface="Arial" panose="020B0604020202020204" pitchFamily="34" charset="0"/>
                <a:buChar char="•"/>
              </a:pPr>
              <a:r>
                <a:rPr lang="en-US" sz="1100" dirty="0">
                  <a:latin typeface="Poppins" panose="00000500000000000000" pitchFamily="2" charset="0"/>
                  <a:ea typeface="Times New Roman" panose="02020603050405020304" pitchFamily="18" charset="0"/>
                  <a:cs typeface="Poppins" panose="00000500000000000000" pitchFamily="2" charset="0"/>
                </a:rPr>
                <a:t>3D Modeling For 3D Printing $15 - $35 per hour </a:t>
              </a:r>
            </a:p>
            <a:p>
              <a:pPr marL="342900" indent="-168275">
                <a:spcBef>
                  <a:spcPts val="300"/>
                </a:spcBef>
                <a:spcAft>
                  <a:spcPts val="300"/>
                </a:spcAft>
                <a:buFont typeface="Arial" panose="020B0604020202020204" pitchFamily="34" charset="0"/>
                <a:buChar char="•"/>
              </a:pPr>
              <a:r>
                <a:rPr lang="en-US" sz="1100" dirty="0">
                  <a:latin typeface="Poppins" panose="00000500000000000000" pitchFamily="2" charset="0"/>
                  <a:ea typeface="Times New Roman" panose="02020603050405020304" pitchFamily="18" charset="0"/>
                  <a:cs typeface="Poppins" panose="00000500000000000000" pitchFamily="2" charset="0"/>
                </a:rPr>
                <a:t>3D Modeling for Architectural Rendering $15 - $35 per hour</a:t>
              </a:r>
            </a:p>
          </p:txBody>
        </p:sp>
        <p:pic>
          <p:nvPicPr>
            <p:cNvPr id="88" name="Picture 87">
              <a:extLst>
                <a:ext uri="{FF2B5EF4-FFF2-40B4-BE49-F238E27FC236}">
                  <a16:creationId xmlns:a16="http://schemas.microsoft.com/office/drawing/2014/main" id="{8F34CD50-7011-5D1A-7AB0-16D9AE73A87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0081" y="2933700"/>
              <a:ext cx="523876" cy="523876"/>
            </a:xfrm>
            <a:prstGeom prst="rect">
              <a:avLst/>
            </a:prstGeom>
          </p:spPr>
        </p:pic>
      </p:grpSp>
      <p:grpSp>
        <p:nvGrpSpPr>
          <p:cNvPr id="101" name="Group 100">
            <a:extLst>
              <a:ext uri="{FF2B5EF4-FFF2-40B4-BE49-F238E27FC236}">
                <a16:creationId xmlns:a16="http://schemas.microsoft.com/office/drawing/2014/main" id="{C9E3A477-454D-E323-9DDF-63E0F305F966}"/>
              </a:ext>
            </a:extLst>
          </p:cNvPr>
          <p:cNvGrpSpPr/>
          <p:nvPr/>
        </p:nvGrpSpPr>
        <p:grpSpPr>
          <a:xfrm>
            <a:off x="424543" y="1401081"/>
            <a:ext cx="5596163" cy="1133475"/>
            <a:chOff x="424543" y="1401081"/>
            <a:chExt cx="5596163" cy="1133475"/>
          </a:xfrm>
        </p:grpSpPr>
        <p:sp>
          <p:nvSpPr>
            <p:cNvPr id="47" name="Rectangle 46">
              <a:extLst>
                <a:ext uri="{FF2B5EF4-FFF2-40B4-BE49-F238E27FC236}">
                  <a16:creationId xmlns:a16="http://schemas.microsoft.com/office/drawing/2014/main" id="{A92BE86D-5420-4CF3-F61E-42CB7C730AA3}"/>
                </a:ext>
              </a:extLst>
            </p:cNvPr>
            <p:cNvSpPr/>
            <p:nvPr/>
          </p:nvSpPr>
          <p:spPr>
            <a:xfrm>
              <a:off x="424543" y="1401081"/>
              <a:ext cx="5596163" cy="1133475"/>
            </a:xfrm>
            <a:prstGeom prst="rect">
              <a:avLst/>
            </a:prstGeom>
            <a:solidFill>
              <a:srgbClr val="F6F6F6"/>
            </a:solidFill>
            <a:ln>
              <a:noFill/>
            </a:ln>
            <a:effectLst>
              <a:outerShdw blurRad="50800" dist="38100" dir="6960000" algn="r" rotWithShape="0">
                <a:prstClr val="black">
                  <a:alpha val="1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2" name="TextBox 41">
              <a:extLst>
                <a:ext uri="{FF2B5EF4-FFF2-40B4-BE49-F238E27FC236}">
                  <a16:creationId xmlns:a16="http://schemas.microsoft.com/office/drawing/2014/main" id="{4362DE13-8D94-6232-B6F4-66B5A848442B}"/>
                </a:ext>
              </a:extLst>
            </p:cNvPr>
            <p:cNvSpPr txBox="1"/>
            <p:nvPr/>
          </p:nvSpPr>
          <p:spPr>
            <a:xfrm>
              <a:off x="1268370" y="1617448"/>
              <a:ext cx="3273694" cy="800219"/>
            </a:xfrm>
            <a:prstGeom prst="rect">
              <a:avLst/>
            </a:prstGeom>
            <a:noFill/>
          </p:spPr>
          <p:txBody>
            <a:bodyPr wrap="square">
              <a:spAutoFit/>
            </a:bodyPr>
            <a:lstStyle/>
            <a:p>
              <a:pPr>
                <a:spcBef>
                  <a:spcPts val="300"/>
                </a:spcBef>
                <a:spcAft>
                  <a:spcPts val="300"/>
                </a:spcAft>
              </a:pPr>
              <a:r>
                <a:rPr lang="en-US" sz="1400" b="1" dirty="0">
                  <a:latin typeface="Poppins" panose="00000500000000000000" pitchFamily="2" charset="0"/>
                  <a:ea typeface="Times New Roman" panose="02020603050405020304" pitchFamily="18" charset="0"/>
                  <a:cs typeface="Poppins" panose="00000500000000000000" pitchFamily="2" charset="0"/>
                </a:rPr>
                <a:t> EXTERIOR &amp; INTERIOR DESIGN </a:t>
              </a:r>
            </a:p>
            <a:p>
              <a:pPr marL="342900" indent="-169863">
                <a:spcBef>
                  <a:spcPts val="300"/>
                </a:spcBef>
                <a:spcAft>
                  <a:spcPts val="300"/>
                </a:spcAft>
                <a:buFont typeface="Arial" panose="020B0604020202020204" pitchFamily="34" charset="0"/>
                <a:buChar char="•"/>
                <a:tabLst>
                  <a:tab pos="406400" algn="l"/>
                </a:tabLst>
              </a:pPr>
              <a:r>
                <a:rPr lang="en-US" sz="1100" dirty="0">
                  <a:latin typeface="Poppins" panose="00000500000000000000" pitchFamily="2" charset="0"/>
                  <a:ea typeface="Times New Roman" panose="02020603050405020304" pitchFamily="18" charset="0"/>
                  <a:cs typeface="Poppins" panose="00000500000000000000" pitchFamily="2" charset="0"/>
                </a:rPr>
                <a:t>Architectural project $2.541 - $4,666</a:t>
              </a:r>
            </a:p>
            <a:p>
              <a:pPr marL="342900" indent="-169863">
                <a:spcBef>
                  <a:spcPts val="300"/>
                </a:spcBef>
                <a:spcAft>
                  <a:spcPts val="300"/>
                </a:spcAft>
                <a:buFont typeface="Arial" panose="020B0604020202020204" pitchFamily="34" charset="0"/>
                <a:buChar char="•"/>
                <a:tabLst>
                  <a:tab pos="406400" algn="l"/>
                </a:tabLst>
              </a:pPr>
              <a:r>
                <a:rPr lang="en-US" sz="1100" dirty="0">
                  <a:latin typeface="Poppins" panose="00000500000000000000" pitchFamily="2" charset="0"/>
                  <a:ea typeface="Times New Roman" panose="02020603050405020304" pitchFamily="18" charset="0"/>
                  <a:cs typeface="Poppins" panose="00000500000000000000" pitchFamily="2" charset="0"/>
                </a:rPr>
                <a:t>Interior project $50 per square meter</a:t>
              </a:r>
            </a:p>
          </p:txBody>
        </p:sp>
        <p:pic>
          <p:nvPicPr>
            <p:cNvPr id="84" name="Picture 83">
              <a:extLst>
                <a:ext uri="{FF2B5EF4-FFF2-40B4-BE49-F238E27FC236}">
                  <a16:creationId xmlns:a16="http://schemas.microsoft.com/office/drawing/2014/main" id="{FABEB67D-460D-C935-DD08-794526368B1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69132" y="1562100"/>
              <a:ext cx="485774" cy="485774"/>
            </a:xfrm>
            <a:prstGeom prst="rect">
              <a:avLst/>
            </a:prstGeom>
          </p:spPr>
        </p:pic>
      </p:grpSp>
      <p:grpSp>
        <p:nvGrpSpPr>
          <p:cNvPr id="105" name="Group 104">
            <a:extLst>
              <a:ext uri="{FF2B5EF4-FFF2-40B4-BE49-F238E27FC236}">
                <a16:creationId xmlns:a16="http://schemas.microsoft.com/office/drawing/2014/main" id="{4A57951C-2E77-68CE-BF8E-A4A47468C891}"/>
              </a:ext>
            </a:extLst>
          </p:cNvPr>
          <p:cNvGrpSpPr/>
          <p:nvPr/>
        </p:nvGrpSpPr>
        <p:grpSpPr>
          <a:xfrm>
            <a:off x="6549120" y="3286125"/>
            <a:ext cx="5243737" cy="1804756"/>
            <a:chOff x="6549120" y="3286125"/>
            <a:chExt cx="5243737" cy="1804756"/>
          </a:xfrm>
        </p:grpSpPr>
        <p:sp>
          <p:nvSpPr>
            <p:cNvPr id="77" name="Rectangle 76">
              <a:extLst>
                <a:ext uri="{FF2B5EF4-FFF2-40B4-BE49-F238E27FC236}">
                  <a16:creationId xmlns:a16="http://schemas.microsoft.com/office/drawing/2014/main" id="{A64EA6DC-C17E-F42E-3599-8C62EDC76068}"/>
                </a:ext>
              </a:extLst>
            </p:cNvPr>
            <p:cNvSpPr/>
            <p:nvPr/>
          </p:nvSpPr>
          <p:spPr>
            <a:xfrm>
              <a:off x="6549120" y="3286125"/>
              <a:ext cx="5243737" cy="1804756"/>
            </a:xfrm>
            <a:prstGeom prst="rect">
              <a:avLst/>
            </a:prstGeom>
            <a:solidFill>
              <a:srgbClr val="F6F6F6"/>
            </a:solidFill>
            <a:ln>
              <a:noFill/>
            </a:ln>
            <a:effectLst>
              <a:outerShdw blurRad="50800" dist="38100" dir="6960000" algn="r" rotWithShape="0">
                <a:prstClr val="black">
                  <a:alpha val="1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TextBox 78">
              <a:extLst>
                <a:ext uri="{FF2B5EF4-FFF2-40B4-BE49-F238E27FC236}">
                  <a16:creationId xmlns:a16="http://schemas.microsoft.com/office/drawing/2014/main" id="{6AF53591-263B-7067-57F5-D7ED91A5029D}"/>
                </a:ext>
              </a:extLst>
            </p:cNvPr>
            <p:cNvSpPr txBox="1"/>
            <p:nvPr/>
          </p:nvSpPr>
          <p:spPr>
            <a:xfrm>
              <a:off x="7418344" y="3525168"/>
              <a:ext cx="4069713" cy="1461939"/>
            </a:xfrm>
            <a:prstGeom prst="rect">
              <a:avLst/>
            </a:prstGeom>
            <a:noFill/>
          </p:spPr>
          <p:txBody>
            <a:bodyPr wrap="square">
              <a:spAutoFit/>
            </a:bodyPr>
            <a:lstStyle/>
            <a:p>
              <a:pPr>
                <a:spcBef>
                  <a:spcPts val="300"/>
                </a:spcBef>
                <a:spcAft>
                  <a:spcPts val="300"/>
                </a:spcAft>
              </a:pPr>
              <a:r>
                <a:rPr lang="en-US" sz="1400" b="1" dirty="0">
                  <a:latin typeface="Poppins" panose="00000500000000000000" pitchFamily="2" charset="0"/>
                  <a:ea typeface="Times New Roman" panose="02020603050405020304" pitchFamily="18" charset="0"/>
                  <a:cs typeface="Poppins" panose="00000500000000000000" pitchFamily="2" charset="0"/>
                </a:rPr>
                <a:t>BRANDING &amp; DESIGN</a:t>
              </a:r>
            </a:p>
            <a:p>
              <a:pPr marL="342900" indent="-169863">
                <a:spcBef>
                  <a:spcPts val="300"/>
                </a:spcBef>
                <a:spcAft>
                  <a:spcPts val="300"/>
                </a:spcAft>
                <a:buFont typeface="Arial" panose="020B0604020202020204" pitchFamily="34" charset="0"/>
                <a:buChar char="•"/>
                <a:tabLst>
                  <a:tab pos="406400" algn="l"/>
                </a:tabLst>
              </a:pPr>
              <a:r>
                <a:rPr lang="en-US" sz="1100" dirty="0">
                  <a:latin typeface="Poppins" panose="00000500000000000000" pitchFamily="2" charset="0"/>
                  <a:cs typeface="Poppins" panose="00000500000000000000" pitchFamily="2" charset="0"/>
                </a:rPr>
                <a:t>Logo &amp; Branding  $1.000 – $4.500</a:t>
              </a:r>
            </a:p>
            <a:p>
              <a:pPr marL="342900" indent="-169863">
                <a:spcBef>
                  <a:spcPts val="300"/>
                </a:spcBef>
                <a:spcAft>
                  <a:spcPts val="300"/>
                </a:spcAft>
                <a:buFont typeface="Arial" panose="020B0604020202020204" pitchFamily="34" charset="0"/>
                <a:buChar char="•"/>
                <a:tabLst>
                  <a:tab pos="406400" algn="l"/>
                </a:tabLst>
              </a:pPr>
              <a:r>
                <a:rPr lang="en-US" sz="1100" dirty="0">
                  <a:latin typeface="Poppins" panose="00000500000000000000" pitchFamily="2" charset="0"/>
                  <a:cs typeface="Poppins" panose="00000500000000000000" pitchFamily="2" charset="0"/>
                </a:rPr>
                <a:t>Brand Web Design $500 – $5.000</a:t>
              </a:r>
            </a:p>
            <a:p>
              <a:pPr marL="342900" indent="-169863">
                <a:spcBef>
                  <a:spcPts val="300"/>
                </a:spcBef>
                <a:spcAft>
                  <a:spcPts val="300"/>
                </a:spcAft>
                <a:buFont typeface="Arial" panose="020B0604020202020204" pitchFamily="34" charset="0"/>
                <a:buChar char="•"/>
                <a:tabLst>
                  <a:tab pos="406400" algn="l"/>
                </a:tabLst>
              </a:pPr>
              <a:r>
                <a:rPr lang="en-US" sz="1100" dirty="0">
                  <a:latin typeface="Poppins" panose="00000500000000000000" pitchFamily="2" charset="0"/>
                  <a:cs typeface="Poppins" panose="00000500000000000000" pitchFamily="2" charset="0"/>
                </a:rPr>
                <a:t>Custom Design $32-$75/ per hour</a:t>
              </a:r>
            </a:p>
            <a:p>
              <a:pPr marL="342900" indent="-169863">
                <a:spcBef>
                  <a:spcPts val="300"/>
                </a:spcBef>
                <a:spcAft>
                  <a:spcPts val="300"/>
                </a:spcAft>
                <a:buFont typeface="Arial" panose="020B0604020202020204" pitchFamily="34" charset="0"/>
                <a:buChar char="•"/>
                <a:tabLst>
                  <a:tab pos="406400" algn="l"/>
                </a:tabLst>
              </a:pPr>
              <a:r>
                <a:rPr lang="en-US" sz="1100" dirty="0">
                  <a:latin typeface="Poppins" panose="00000500000000000000" pitchFamily="2" charset="0"/>
                  <a:cs typeface="Poppins" panose="00000500000000000000" pitchFamily="2" charset="0"/>
                </a:rPr>
                <a:t>Branded Environments  $50 per square meter or $32-$75/ per hour</a:t>
              </a:r>
            </a:p>
          </p:txBody>
        </p:sp>
        <p:pic>
          <p:nvPicPr>
            <p:cNvPr id="100" name="Picture 99">
              <a:extLst>
                <a:ext uri="{FF2B5EF4-FFF2-40B4-BE49-F238E27FC236}">
                  <a16:creationId xmlns:a16="http://schemas.microsoft.com/office/drawing/2014/main" id="{5BFF2D85-D9EB-841B-474E-052D1731F4C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791327" y="3397252"/>
              <a:ext cx="498472" cy="498472"/>
            </a:xfrm>
            <a:prstGeom prst="rect">
              <a:avLst/>
            </a:prstGeom>
          </p:spPr>
        </p:pic>
      </p:grpSp>
    </p:spTree>
    <p:extLst>
      <p:ext uri="{BB962C8B-B14F-4D97-AF65-F5344CB8AC3E}">
        <p14:creationId xmlns:p14="http://schemas.microsoft.com/office/powerpoint/2010/main" val="23207023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750" fill="hold"/>
                                        <p:tgtEl>
                                          <p:spTgt spid="2"/>
                                        </p:tgtEl>
                                        <p:attrNameLst>
                                          <p:attrName>ppt_x</p:attrName>
                                        </p:attrNameLst>
                                      </p:cBhvr>
                                      <p:tavLst>
                                        <p:tav tm="0">
                                          <p:val>
                                            <p:strVal val="#ppt_x"/>
                                          </p:val>
                                        </p:tav>
                                        <p:tav tm="100000">
                                          <p:val>
                                            <p:strVal val="#ppt_x"/>
                                          </p:val>
                                        </p:tav>
                                      </p:tavLst>
                                    </p:anim>
                                    <p:anim calcmode="lin" valueType="num">
                                      <p:cBhvr additive="base">
                                        <p:cTn id="8" dur="750" fill="hold"/>
                                        <p:tgtEl>
                                          <p:spTgt spid="2"/>
                                        </p:tgtEl>
                                        <p:attrNameLst>
                                          <p:attrName>ppt_y</p:attrName>
                                        </p:attrNameLst>
                                      </p:cBhvr>
                                      <p:tavLst>
                                        <p:tav tm="0">
                                          <p:val>
                                            <p:strVal val="0-#ppt_h/2"/>
                                          </p:val>
                                        </p:tav>
                                        <p:tav tm="100000">
                                          <p:val>
                                            <p:strVal val="#ppt_y"/>
                                          </p:val>
                                        </p:tav>
                                      </p:tavLst>
                                    </p:anim>
                                  </p:childTnLst>
                                </p:cTn>
                              </p:par>
                              <p:par>
                                <p:cTn id="9" presetID="37" presetClass="entr" presetSubtype="0" fill="hold" nodeType="withEffect">
                                  <p:stCondLst>
                                    <p:cond delay="250"/>
                                  </p:stCondLst>
                                  <p:childTnLst>
                                    <p:set>
                                      <p:cBhvr>
                                        <p:cTn id="10" dur="1" fill="hold">
                                          <p:stCondLst>
                                            <p:cond delay="0"/>
                                          </p:stCondLst>
                                        </p:cTn>
                                        <p:tgtEl>
                                          <p:spTgt spid="101"/>
                                        </p:tgtEl>
                                        <p:attrNameLst>
                                          <p:attrName>style.visibility</p:attrName>
                                        </p:attrNameLst>
                                      </p:cBhvr>
                                      <p:to>
                                        <p:strVal val="visible"/>
                                      </p:to>
                                    </p:set>
                                    <p:animEffect transition="in" filter="fade">
                                      <p:cBhvr>
                                        <p:cTn id="11" dur="750"/>
                                        <p:tgtEl>
                                          <p:spTgt spid="101"/>
                                        </p:tgtEl>
                                      </p:cBhvr>
                                    </p:animEffect>
                                    <p:anim calcmode="lin" valueType="num">
                                      <p:cBhvr>
                                        <p:cTn id="12" dur="750" fill="hold"/>
                                        <p:tgtEl>
                                          <p:spTgt spid="101"/>
                                        </p:tgtEl>
                                        <p:attrNameLst>
                                          <p:attrName>ppt_x</p:attrName>
                                        </p:attrNameLst>
                                      </p:cBhvr>
                                      <p:tavLst>
                                        <p:tav tm="0">
                                          <p:val>
                                            <p:strVal val="#ppt_x"/>
                                          </p:val>
                                        </p:tav>
                                        <p:tav tm="100000">
                                          <p:val>
                                            <p:strVal val="#ppt_x"/>
                                          </p:val>
                                        </p:tav>
                                      </p:tavLst>
                                    </p:anim>
                                    <p:anim calcmode="lin" valueType="num">
                                      <p:cBhvr>
                                        <p:cTn id="13" dur="675" decel="100000" fill="hold"/>
                                        <p:tgtEl>
                                          <p:spTgt spid="101"/>
                                        </p:tgtEl>
                                        <p:attrNameLst>
                                          <p:attrName>ppt_y</p:attrName>
                                        </p:attrNameLst>
                                      </p:cBhvr>
                                      <p:tavLst>
                                        <p:tav tm="0">
                                          <p:val>
                                            <p:strVal val="#ppt_y+1"/>
                                          </p:val>
                                        </p:tav>
                                        <p:tav tm="100000">
                                          <p:val>
                                            <p:strVal val="#ppt_y-.03"/>
                                          </p:val>
                                        </p:tav>
                                      </p:tavLst>
                                    </p:anim>
                                    <p:anim calcmode="lin" valueType="num">
                                      <p:cBhvr>
                                        <p:cTn id="14" dur="75" accel="100000" fill="hold">
                                          <p:stCondLst>
                                            <p:cond delay="675"/>
                                          </p:stCondLst>
                                        </p:cTn>
                                        <p:tgtEl>
                                          <p:spTgt spid="101"/>
                                        </p:tgtEl>
                                        <p:attrNameLst>
                                          <p:attrName>ppt_y</p:attrName>
                                        </p:attrNameLst>
                                      </p:cBhvr>
                                      <p:tavLst>
                                        <p:tav tm="0">
                                          <p:val>
                                            <p:strVal val="#ppt_y-.03"/>
                                          </p:val>
                                        </p:tav>
                                        <p:tav tm="100000">
                                          <p:val>
                                            <p:strVal val="#ppt_y"/>
                                          </p:val>
                                        </p:tav>
                                      </p:tavLst>
                                    </p:anim>
                                  </p:childTnLst>
                                </p:cTn>
                              </p:par>
                              <p:par>
                                <p:cTn id="15" presetID="37" presetClass="entr" presetSubtype="0" fill="hold" nodeType="withEffect">
                                  <p:stCondLst>
                                    <p:cond delay="500"/>
                                  </p:stCondLst>
                                  <p:childTnLst>
                                    <p:set>
                                      <p:cBhvr>
                                        <p:cTn id="16" dur="1" fill="hold">
                                          <p:stCondLst>
                                            <p:cond delay="0"/>
                                          </p:stCondLst>
                                        </p:cTn>
                                        <p:tgtEl>
                                          <p:spTgt spid="106"/>
                                        </p:tgtEl>
                                        <p:attrNameLst>
                                          <p:attrName>style.visibility</p:attrName>
                                        </p:attrNameLst>
                                      </p:cBhvr>
                                      <p:to>
                                        <p:strVal val="visible"/>
                                      </p:to>
                                    </p:set>
                                    <p:animEffect transition="in" filter="fade">
                                      <p:cBhvr>
                                        <p:cTn id="17" dur="750"/>
                                        <p:tgtEl>
                                          <p:spTgt spid="106"/>
                                        </p:tgtEl>
                                      </p:cBhvr>
                                    </p:animEffect>
                                    <p:anim calcmode="lin" valueType="num">
                                      <p:cBhvr>
                                        <p:cTn id="18" dur="750" fill="hold"/>
                                        <p:tgtEl>
                                          <p:spTgt spid="106"/>
                                        </p:tgtEl>
                                        <p:attrNameLst>
                                          <p:attrName>ppt_x</p:attrName>
                                        </p:attrNameLst>
                                      </p:cBhvr>
                                      <p:tavLst>
                                        <p:tav tm="0">
                                          <p:val>
                                            <p:strVal val="#ppt_x"/>
                                          </p:val>
                                        </p:tav>
                                        <p:tav tm="100000">
                                          <p:val>
                                            <p:strVal val="#ppt_x"/>
                                          </p:val>
                                        </p:tav>
                                      </p:tavLst>
                                    </p:anim>
                                    <p:anim calcmode="lin" valueType="num">
                                      <p:cBhvr>
                                        <p:cTn id="19" dur="675" decel="100000" fill="hold"/>
                                        <p:tgtEl>
                                          <p:spTgt spid="106"/>
                                        </p:tgtEl>
                                        <p:attrNameLst>
                                          <p:attrName>ppt_y</p:attrName>
                                        </p:attrNameLst>
                                      </p:cBhvr>
                                      <p:tavLst>
                                        <p:tav tm="0">
                                          <p:val>
                                            <p:strVal val="#ppt_y+1"/>
                                          </p:val>
                                        </p:tav>
                                        <p:tav tm="100000">
                                          <p:val>
                                            <p:strVal val="#ppt_y-.03"/>
                                          </p:val>
                                        </p:tav>
                                      </p:tavLst>
                                    </p:anim>
                                    <p:anim calcmode="lin" valueType="num">
                                      <p:cBhvr>
                                        <p:cTn id="20" dur="75" accel="100000" fill="hold">
                                          <p:stCondLst>
                                            <p:cond delay="675"/>
                                          </p:stCondLst>
                                        </p:cTn>
                                        <p:tgtEl>
                                          <p:spTgt spid="106"/>
                                        </p:tgtEl>
                                        <p:attrNameLst>
                                          <p:attrName>ppt_y</p:attrName>
                                        </p:attrNameLst>
                                      </p:cBhvr>
                                      <p:tavLst>
                                        <p:tav tm="0">
                                          <p:val>
                                            <p:strVal val="#ppt_y-.03"/>
                                          </p:val>
                                        </p:tav>
                                        <p:tav tm="100000">
                                          <p:val>
                                            <p:strVal val="#ppt_y"/>
                                          </p:val>
                                        </p:tav>
                                      </p:tavLst>
                                    </p:anim>
                                  </p:childTnLst>
                                </p:cTn>
                              </p:par>
                              <p:par>
                                <p:cTn id="21" presetID="37" presetClass="entr" presetSubtype="0" fill="hold" nodeType="withEffect">
                                  <p:stCondLst>
                                    <p:cond delay="500"/>
                                  </p:stCondLst>
                                  <p:childTnLst>
                                    <p:set>
                                      <p:cBhvr>
                                        <p:cTn id="22" dur="1" fill="hold">
                                          <p:stCondLst>
                                            <p:cond delay="0"/>
                                          </p:stCondLst>
                                        </p:cTn>
                                        <p:tgtEl>
                                          <p:spTgt spid="103"/>
                                        </p:tgtEl>
                                        <p:attrNameLst>
                                          <p:attrName>style.visibility</p:attrName>
                                        </p:attrNameLst>
                                      </p:cBhvr>
                                      <p:to>
                                        <p:strVal val="visible"/>
                                      </p:to>
                                    </p:set>
                                    <p:animEffect transition="in" filter="fade">
                                      <p:cBhvr>
                                        <p:cTn id="23" dur="750"/>
                                        <p:tgtEl>
                                          <p:spTgt spid="103"/>
                                        </p:tgtEl>
                                      </p:cBhvr>
                                    </p:animEffect>
                                    <p:anim calcmode="lin" valueType="num">
                                      <p:cBhvr>
                                        <p:cTn id="24" dur="750" fill="hold"/>
                                        <p:tgtEl>
                                          <p:spTgt spid="103"/>
                                        </p:tgtEl>
                                        <p:attrNameLst>
                                          <p:attrName>ppt_x</p:attrName>
                                        </p:attrNameLst>
                                      </p:cBhvr>
                                      <p:tavLst>
                                        <p:tav tm="0">
                                          <p:val>
                                            <p:strVal val="#ppt_x"/>
                                          </p:val>
                                        </p:tav>
                                        <p:tav tm="100000">
                                          <p:val>
                                            <p:strVal val="#ppt_x"/>
                                          </p:val>
                                        </p:tav>
                                      </p:tavLst>
                                    </p:anim>
                                    <p:anim calcmode="lin" valueType="num">
                                      <p:cBhvr>
                                        <p:cTn id="25" dur="675" decel="100000" fill="hold"/>
                                        <p:tgtEl>
                                          <p:spTgt spid="103"/>
                                        </p:tgtEl>
                                        <p:attrNameLst>
                                          <p:attrName>ppt_y</p:attrName>
                                        </p:attrNameLst>
                                      </p:cBhvr>
                                      <p:tavLst>
                                        <p:tav tm="0">
                                          <p:val>
                                            <p:strVal val="#ppt_y+1"/>
                                          </p:val>
                                        </p:tav>
                                        <p:tav tm="100000">
                                          <p:val>
                                            <p:strVal val="#ppt_y-.03"/>
                                          </p:val>
                                        </p:tav>
                                      </p:tavLst>
                                    </p:anim>
                                    <p:anim calcmode="lin" valueType="num">
                                      <p:cBhvr>
                                        <p:cTn id="26" dur="75" accel="100000" fill="hold">
                                          <p:stCondLst>
                                            <p:cond delay="675"/>
                                          </p:stCondLst>
                                        </p:cTn>
                                        <p:tgtEl>
                                          <p:spTgt spid="103"/>
                                        </p:tgtEl>
                                        <p:attrNameLst>
                                          <p:attrName>ppt_y</p:attrName>
                                        </p:attrNameLst>
                                      </p:cBhvr>
                                      <p:tavLst>
                                        <p:tav tm="0">
                                          <p:val>
                                            <p:strVal val="#ppt_y-.03"/>
                                          </p:val>
                                        </p:tav>
                                        <p:tav tm="100000">
                                          <p:val>
                                            <p:strVal val="#ppt_y"/>
                                          </p:val>
                                        </p:tav>
                                      </p:tavLst>
                                    </p:anim>
                                  </p:childTnLst>
                                </p:cTn>
                              </p:par>
                              <p:par>
                                <p:cTn id="27" presetID="37" presetClass="entr" presetSubtype="0" fill="hold" nodeType="withEffect">
                                  <p:stCondLst>
                                    <p:cond delay="750"/>
                                  </p:stCondLst>
                                  <p:childTnLst>
                                    <p:set>
                                      <p:cBhvr>
                                        <p:cTn id="28" dur="1" fill="hold">
                                          <p:stCondLst>
                                            <p:cond delay="0"/>
                                          </p:stCondLst>
                                        </p:cTn>
                                        <p:tgtEl>
                                          <p:spTgt spid="105"/>
                                        </p:tgtEl>
                                        <p:attrNameLst>
                                          <p:attrName>style.visibility</p:attrName>
                                        </p:attrNameLst>
                                      </p:cBhvr>
                                      <p:to>
                                        <p:strVal val="visible"/>
                                      </p:to>
                                    </p:set>
                                    <p:animEffect transition="in" filter="fade">
                                      <p:cBhvr>
                                        <p:cTn id="29" dur="750"/>
                                        <p:tgtEl>
                                          <p:spTgt spid="105"/>
                                        </p:tgtEl>
                                      </p:cBhvr>
                                    </p:animEffect>
                                    <p:anim calcmode="lin" valueType="num">
                                      <p:cBhvr>
                                        <p:cTn id="30" dur="750" fill="hold"/>
                                        <p:tgtEl>
                                          <p:spTgt spid="105"/>
                                        </p:tgtEl>
                                        <p:attrNameLst>
                                          <p:attrName>ppt_x</p:attrName>
                                        </p:attrNameLst>
                                      </p:cBhvr>
                                      <p:tavLst>
                                        <p:tav tm="0">
                                          <p:val>
                                            <p:strVal val="#ppt_x"/>
                                          </p:val>
                                        </p:tav>
                                        <p:tav tm="100000">
                                          <p:val>
                                            <p:strVal val="#ppt_x"/>
                                          </p:val>
                                        </p:tav>
                                      </p:tavLst>
                                    </p:anim>
                                    <p:anim calcmode="lin" valueType="num">
                                      <p:cBhvr>
                                        <p:cTn id="31" dur="675" decel="100000" fill="hold"/>
                                        <p:tgtEl>
                                          <p:spTgt spid="105"/>
                                        </p:tgtEl>
                                        <p:attrNameLst>
                                          <p:attrName>ppt_y</p:attrName>
                                        </p:attrNameLst>
                                      </p:cBhvr>
                                      <p:tavLst>
                                        <p:tav tm="0">
                                          <p:val>
                                            <p:strVal val="#ppt_y+1"/>
                                          </p:val>
                                        </p:tav>
                                        <p:tav tm="100000">
                                          <p:val>
                                            <p:strVal val="#ppt_y-.03"/>
                                          </p:val>
                                        </p:tav>
                                      </p:tavLst>
                                    </p:anim>
                                    <p:anim calcmode="lin" valueType="num">
                                      <p:cBhvr>
                                        <p:cTn id="32" dur="75" accel="100000" fill="hold">
                                          <p:stCondLst>
                                            <p:cond delay="675"/>
                                          </p:stCondLst>
                                        </p:cTn>
                                        <p:tgtEl>
                                          <p:spTgt spid="105"/>
                                        </p:tgtEl>
                                        <p:attrNameLst>
                                          <p:attrName>ppt_y</p:attrName>
                                        </p:attrNameLst>
                                      </p:cBhvr>
                                      <p:tavLst>
                                        <p:tav tm="0">
                                          <p:val>
                                            <p:strVal val="#ppt_y-.03"/>
                                          </p:val>
                                        </p:tav>
                                        <p:tav tm="100000">
                                          <p:val>
                                            <p:strVal val="#ppt_y"/>
                                          </p:val>
                                        </p:tav>
                                      </p:tavLst>
                                    </p:anim>
                                  </p:childTnLst>
                                </p:cTn>
                              </p:par>
                              <p:par>
                                <p:cTn id="33" presetID="37" presetClass="entr" presetSubtype="0" fill="hold" nodeType="withEffect">
                                  <p:stCondLst>
                                    <p:cond delay="1000"/>
                                  </p:stCondLst>
                                  <p:childTnLst>
                                    <p:set>
                                      <p:cBhvr>
                                        <p:cTn id="34" dur="1" fill="hold">
                                          <p:stCondLst>
                                            <p:cond delay="0"/>
                                          </p:stCondLst>
                                        </p:cTn>
                                        <p:tgtEl>
                                          <p:spTgt spid="104"/>
                                        </p:tgtEl>
                                        <p:attrNameLst>
                                          <p:attrName>style.visibility</p:attrName>
                                        </p:attrNameLst>
                                      </p:cBhvr>
                                      <p:to>
                                        <p:strVal val="visible"/>
                                      </p:to>
                                    </p:set>
                                    <p:animEffect transition="in" filter="fade">
                                      <p:cBhvr>
                                        <p:cTn id="35" dur="750"/>
                                        <p:tgtEl>
                                          <p:spTgt spid="104"/>
                                        </p:tgtEl>
                                      </p:cBhvr>
                                    </p:animEffect>
                                    <p:anim calcmode="lin" valueType="num">
                                      <p:cBhvr>
                                        <p:cTn id="36" dur="750" fill="hold"/>
                                        <p:tgtEl>
                                          <p:spTgt spid="104"/>
                                        </p:tgtEl>
                                        <p:attrNameLst>
                                          <p:attrName>ppt_x</p:attrName>
                                        </p:attrNameLst>
                                      </p:cBhvr>
                                      <p:tavLst>
                                        <p:tav tm="0">
                                          <p:val>
                                            <p:strVal val="#ppt_x"/>
                                          </p:val>
                                        </p:tav>
                                        <p:tav tm="100000">
                                          <p:val>
                                            <p:strVal val="#ppt_x"/>
                                          </p:val>
                                        </p:tav>
                                      </p:tavLst>
                                    </p:anim>
                                    <p:anim calcmode="lin" valueType="num">
                                      <p:cBhvr>
                                        <p:cTn id="37" dur="675" decel="100000" fill="hold"/>
                                        <p:tgtEl>
                                          <p:spTgt spid="104"/>
                                        </p:tgtEl>
                                        <p:attrNameLst>
                                          <p:attrName>ppt_y</p:attrName>
                                        </p:attrNameLst>
                                      </p:cBhvr>
                                      <p:tavLst>
                                        <p:tav tm="0">
                                          <p:val>
                                            <p:strVal val="#ppt_y+1"/>
                                          </p:val>
                                        </p:tav>
                                        <p:tav tm="100000">
                                          <p:val>
                                            <p:strVal val="#ppt_y-.03"/>
                                          </p:val>
                                        </p:tav>
                                      </p:tavLst>
                                    </p:anim>
                                    <p:anim calcmode="lin" valueType="num">
                                      <p:cBhvr>
                                        <p:cTn id="38" dur="75" accel="100000" fill="hold">
                                          <p:stCondLst>
                                            <p:cond delay="675"/>
                                          </p:stCondLst>
                                        </p:cTn>
                                        <p:tgtEl>
                                          <p:spTgt spid="104"/>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1954C936-0E20-437A-A440-D3B72863AD89}"/>
              </a:ext>
            </a:extLst>
          </p:cNvPr>
          <p:cNvSpPr txBox="1"/>
          <p:nvPr/>
        </p:nvSpPr>
        <p:spPr>
          <a:xfrm>
            <a:off x="1475434" y="429555"/>
            <a:ext cx="9566030" cy="584775"/>
          </a:xfrm>
          <a:prstGeom prst="rect">
            <a:avLst/>
          </a:prstGeom>
          <a:noFill/>
        </p:spPr>
        <p:txBody>
          <a:bodyPr wrap="square" rtlCol="0">
            <a:spAutoFit/>
          </a:bodyPr>
          <a:lstStyle/>
          <a:p>
            <a:pPr algn="ctr"/>
            <a:r>
              <a:rPr lang="en-US" sz="3200" dirty="0">
                <a:solidFill>
                  <a:schemeClr val="accent1"/>
                </a:solidFill>
                <a:latin typeface="Poppins Medium" panose="00000600000000000000" pitchFamily="2" charset="0"/>
                <a:ea typeface="Nexa Bold" charset="0"/>
                <a:cs typeface="Poppins Medium" panose="00000600000000000000" pitchFamily="2" charset="0"/>
              </a:rPr>
              <a:t>BUSINESS STARTUP COST</a:t>
            </a:r>
          </a:p>
        </p:txBody>
      </p:sp>
      <p:grpSp>
        <p:nvGrpSpPr>
          <p:cNvPr id="30" name="Group 29">
            <a:extLst>
              <a:ext uri="{FF2B5EF4-FFF2-40B4-BE49-F238E27FC236}">
                <a16:creationId xmlns:a16="http://schemas.microsoft.com/office/drawing/2014/main" id="{0206BCDC-B26C-5F81-89D2-9D63BADA89BE}"/>
              </a:ext>
            </a:extLst>
          </p:cNvPr>
          <p:cNvGrpSpPr/>
          <p:nvPr/>
        </p:nvGrpSpPr>
        <p:grpSpPr>
          <a:xfrm>
            <a:off x="661760" y="1495471"/>
            <a:ext cx="10868480" cy="700276"/>
            <a:chOff x="661760" y="1495471"/>
            <a:chExt cx="10868480" cy="700276"/>
          </a:xfrm>
        </p:grpSpPr>
        <p:grpSp>
          <p:nvGrpSpPr>
            <p:cNvPr id="2" name="Group 1">
              <a:extLst>
                <a:ext uri="{FF2B5EF4-FFF2-40B4-BE49-F238E27FC236}">
                  <a16:creationId xmlns:a16="http://schemas.microsoft.com/office/drawing/2014/main" id="{DA5E2528-0131-B0E2-A6D9-46847569469F}"/>
                </a:ext>
              </a:extLst>
            </p:cNvPr>
            <p:cNvGrpSpPr/>
            <p:nvPr/>
          </p:nvGrpSpPr>
          <p:grpSpPr>
            <a:xfrm>
              <a:off x="661760" y="1495471"/>
              <a:ext cx="5187044" cy="700276"/>
              <a:chOff x="661760" y="1495471"/>
              <a:chExt cx="5187044" cy="700276"/>
            </a:xfrm>
          </p:grpSpPr>
          <p:sp>
            <p:nvSpPr>
              <p:cNvPr id="8" name="Rectangle: Rounded Corners 7">
                <a:extLst>
                  <a:ext uri="{FF2B5EF4-FFF2-40B4-BE49-F238E27FC236}">
                    <a16:creationId xmlns:a16="http://schemas.microsoft.com/office/drawing/2014/main" id="{65A05180-2D58-F325-A3A4-1E71DD538FCD}"/>
                  </a:ext>
                </a:extLst>
              </p:cNvPr>
              <p:cNvSpPr/>
              <p:nvPr/>
            </p:nvSpPr>
            <p:spPr>
              <a:xfrm>
                <a:off x="661760" y="1495471"/>
                <a:ext cx="5187044" cy="700276"/>
              </a:xfrm>
              <a:prstGeom prst="roundRect">
                <a:avLst>
                  <a:gd name="adj" fmla="val 5821"/>
                </a:avLst>
              </a:prstGeom>
              <a:solidFill>
                <a:schemeClr val="bg1"/>
              </a:solidFill>
              <a:ln>
                <a:noFill/>
              </a:ln>
              <a:effectLst>
                <a:outerShdw blurRad="419100" dist="76200" dir="5400000" sx="95000" sy="95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Rounded Corners 8">
                <a:extLst>
                  <a:ext uri="{FF2B5EF4-FFF2-40B4-BE49-F238E27FC236}">
                    <a16:creationId xmlns:a16="http://schemas.microsoft.com/office/drawing/2014/main" id="{37FD2BBA-5EDC-C81C-C2BF-EFF3B59A118A}"/>
                  </a:ext>
                </a:extLst>
              </p:cNvPr>
              <p:cNvSpPr/>
              <p:nvPr/>
            </p:nvSpPr>
            <p:spPr>
              <a:xfrm>
                <a:off x="3899666" y="1670540"/>
                <a:ext cx="1579621" cy="350138"/>
              </a:xfrm>
              <a:prstGeom prst="roundRect">
                <a:avLst>
                  <a:gd name="adj" fmla="val 11905"/>
                </a:avLst>
              </a:prstGeom>
              <a:solidFill>
                <a:schemeClr val="bg1">
                  <a:alpha val="0"/>
                </a:schemeClr>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lumMod val="75000"/>
                        <a:lumOff val="25000"/>
                      </a:schemeClr>
                    </a:solidFill>
                    <a:latin typeface="Poppins" panose="00000500000000000000" pitchFamily="2" charset="0"/>
                    <a:cs typeface="Poppins" panose="00000500000000000000" pitchFamily="2" charset="0"/>
                  </a:rPr>
                  <a:t>From 300 Eur</a:t>
                </a:r>
                <a:endParaRPr lang="en-GB" sz="1200" dirty="0">
                  <a:solidFill>
                    <a:schemeClr val="tx1">
                      <a:lumMod val="75000"/>
                      <a:lumOff val="25000"/>
                    </a:schemeClr>
                  </a:solidFill>
                  <a:latin typeface="Poppins" panose="00000500000000000000" pitchFamily="2" charset="0"/>
                  <a:cs typeface="Poppins" panose="00000500000000000000" pitchFamily="2" charset="0"/>
                </a:endParaRPr>
              </a:p>
            </p:txBody>
          </p:sp>
          <p:sp>
            <p:nvSpPr>
              <p:cNvPr id="16" name="TextBox 15">
                <a:extLst>
                  <a:ext uri="{FF2B5EF4-FFF2-40B4-BE49-F238E27FC236}">
                    <a16:creationId xmlns:a16="http://schemas.microsoft.com/office/drawing/2014/main" id="{CDF82EF1-8F7E-D657-7FBE-2872975279BD}"/>
                  </a:ext>
                </a:extLst>
              </p:cNvPr>
              <p:cNvSpPr txBox="1"/>
              <p:nvPr/>
            </p:nvSpPr>
            <p:spPr>
              <a:xfrm>
                <a:off x="1534188" y="1649338"/>
                <a:ext cx="1968693" cy="362043"/>
              </a:xfrm>
              <a:prstGeom prst="rect">
                <a:avLst/>
              </a:prstGeom>
              <a:noFill/>
            </p:spPr>
            <p:txBody>
              <a:bodyPr wrap="square" rtlCol="0">
                <a:spAutoFit/>
              </a:bodyPr>
              <a:lstStyle/>
              <a:p>
                <a:pPr>
                  <a:lnSpc>
                    <a:spcPct val="130000"/>
                  </a:lnSpc>
                </a:pPr>
                <a:r>
                  <a:rPr lang="en-GB" sz="1400" dirty="0">
                    <a:solidFill>
                      <a:schemeClr val="tx1">
                        <a:lumMod val="75000"/>
                        <a:lumOff val="25000"/>
                      </a:schemeClr>
                    </a:solidFill>
                    <a:latin typeface="Poppins" panose="00000500000000000000" pitchFamily="2" charset="0"/>
                    <a:cs typeface="Poppins" panose="00000500000000000000" pitchFamily="2" charset="0"/>
                  </a:rPr>
                  <a:t>Registration cost</a:t>
                </a:r>
              </a:p>
            </p:txBody>
          </p:sp>
          <p:pic>
            <p:nvPicPr>
              <p:cNvPr id="88" name="Picture 87">
                <a:extLst>
                  <a:ext uri="{FF2B5EF4-FFF2-40B4-BE49-F238E27FC236}">
                    <a16:creationId xmlns:a16="http://schemas.microsoft.com/office/drawing/2014/main" id="{1E2BCD67-2BBC-6702-B830-FF24FF9E0E9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8941" y="1599547"/>
                <a:ext cx="495996" cy="495996"/>
              </a:xfrm>
              <a:prstGeom prst="rect">
                <a:avLst/>
              </a:prstGeom>
            </p:spPr>
          </p:pic>
        </p:grpSp>
        <p:grpSp>
          <p:nvGrpSpPr>
            <p:cNvPr id="11" name="Group 10">
              <a:extLst>
                <a:ext uri="{FF2B5EF4-FFF2-40B4-BE49-F238E27FC236}">
                  <a16:creationId xmlns:a16="http://schemas.microsoft.com/office/drawing/2014/main" id="{ECD91215-46BD-677D-EBD8-E687A3A1A797}"/>
                </a:ext>
              </a:extLst>
            </p:cNvPr>
            <p:cNvGrpSpPr/>
            <p:nvPr/>
          </p:nvGrpSpPr>
          <p:grpSpPr>
            <a:xfrm>
              <a:off x="6343196" y="1495471"/>
              <a:ext cx="5187044" cy="700276"/>
              <a:chOff x="6343196" y="1495471"/>
              <a:chExt cx="5187044" cy="700276"/>
            </a:xfrm>
          </p:grpSpPr>
          <p:sp>
            <p:nvSpPr>
              <p:cNvPr id="73" name="Rectangle: Rounded Corners 72">
                <a:extLst>
                  <a:ext uri="{FF2B5EF4-FFF2-40B4-BE49-F238E27FC236}">
                    <a16:creationId xmlns:a16="http://schemas.microsoft.com/office/drawing/2014/main" id="{5E0DE458-F8D3-B3B3-21D4-F1FB6DBF467A}"/>
                  </a:ext>
                </a:extLst>
              </p:cNvPr>
              <p:cNvSpPr/>
              <p:nvPr/>
            </p:nvSpPr>
            <p:spPr>
              <a:xfrm>
                <a:off x="6343196" y="1495471"/>
                <a:ext cx="5187044" cy="700276"/>
              </a:xfrm>
              <a:prstGeom prst="roundRect">
                <a:avLst>
                  <a:gd name="adj" fmla="val 5821"/>
                </a:avLst>
              </a:prstGeom>
              <a:solidFill>
                <a:schemeClr val="bg1"/>
              </a:solidFill>
              <a:ln>
                <a:noFill/>
              </a:ln>
              <a:effectLst>
                <a:outerShdw blurRad="419100" dist="76200" dir="5400000" sx="95000" sy="95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Rectangle: Rounded Corners 73">
                <a:extLst>
                  <a:ext uri="{FF2B5EF4-FFF2-40B4-BE49-F238E27FC236}">
                    <a16:creationId xmlns:a16="http://schemas.microsoft.com/office/drawing/2014/main" id="{421015EC-64AB-68AA-2429-B9A83121145A}"/>
                  </a:ext>
                </a:extLst>
              </p:cNvPr>
              <p:cNvSpPr/>
              <p:nvPr/>
            </p:nvSpPr>
            <p:spPr>
              <a:xfrm>
                <a:off x="9345260" y="1670540"/>
                <a:ext cx="1834514" cy="350138"/>
              </a:xfrm>
              <a:prstGeom prst="roundRect">
                <a:avLst>
                  <a:gd name="adj" fmla="val 11905"/>
                </a:avLst>
              </a:prstGeom>
              <a:solidFill>
                <a:schemeClr val="bg1">
                  <a:alpha val="0"/>
                </a:schemeClr>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lumMod val="75000"/>
                        <a:lumOff val="25000"/>
                      </a:schemeClr>
                    </a:solidFill>
                    <a:latin typeface="Poppins" panose="00000500000000000000" pitchFamily="2" charset="0"/>
                    <a:cs typeface="Poppins" panose="00000500000000000000" pitchFamily="2" charset="0"/>
                  </a:rPr>
                  <a:t>From 200 Eur/Month</a:t>
                </a:r>
                <a:endParaRPr lang="en-GB" sz="1200" dirty="0">
                  <a:solidFill>
                    <a:schemeClr val="tx1">
                      <a:lumMod val="75000"/>
                      <a:lumOff val="25000"/>
                    </a:schemeClr>
                  </a:solidFill>
                  <a:latin typeface="Poppins" panose="00000500000000000000" pitchFamily="2" charset="0"/>
                  <a:cs typeface="Poppins" panose="00000500000000000000" pitchFamily="2" charset="0"/>
                </a:endParaRPr>
              </a:p>
            </p:txBody>
          </p:sp>
          <p:sp>
            <p:nvSpPr>
              <p:cNvPr id="71" name="TextBox 70">
                <a:extLst>
                  <a:ext uri="{FF2B5EF4-FFF2-40B4-BE49-F238E27FC236}">
                    <a16:creationId xmlns:a16="http://schemas.microsoft.com/office/drawing/2014/main" id="{2B121E38-390A-2722-F27D-FB432C0919CA}"/>
                  </a:ext>
                </a:extLst>
              </p:cNvPr>
              <p:cNvSpPr txBox="1"/>
              <p:nvPr/>
            </p:nvSpPr>
            <p:spPr>
              <a:xfrm>
                <a:off x="7215622" y="1649338"/>
                <a:ext cx="1968693" cy="352661"/>
              </a:xfrm>
              <a:prstGeom prst="rect">
                <a:avLst/>
              </a:prstGeom>
              <a:noFill/>
            </p:spPr>
            <p:txBody>
              <a:bodyPr wrap="square" rtlCol="0">
                <a:spAutoFit/>
              </a:bodyPr>
              <a:lstStyle/>
              <a:p>
                <a:pPr>
                  <a:lnSpc>
                    <a:spcPct val="130000"/>
                  </a:lnSpc>
                </a:pPr>
                <a:r>
                  <a:rPr lang="en-GB" sz="1400" dirty="0">
                    <a:solidFill>
                      <a:schemeClr val="tx1">
                        <a:lumMod val="75000"/>
                        <a:lumOff val="25000"/>
                      </a:schemeClr>
                    </a:solidFill>
                    <a:latin typeface="Poppins" panose="00000500000000000000" pitchFamily="2" charset="0"/>
                    <a:cs typeface="Poppins" panose="00000500000000000000" pitchFamily="2" charset="0"/>
                  </a:rPr>
                  <a:t>Website Manage</a:t>
                </a:r>
              </a:p>
            </p:txBody>
          </p:sp>
          <p:pic>
            <p:nvPicPr>
              <p:cNvPr id="103" name="Picture 102">
                <a:extLst>
                  <a:ext uri="{FF2B5EF4-FFF2-40B4-BE49-F238E27FC236}">
                    <a16:creationId xmlns:a16="http://schemas.microsoft.com/office/drawing/2014/main" id="{53D659F2-3876-7380-71F6-94EF3C4916B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71807" y="1627252"/>
                <a:ext cx="482874" cy="482874"/>
              </a:xfrm>
              <a:prstGeom prst="rect">
                <a:avLst/>
              </a:prstGeom>
            </p:spPr>
          </p:pic>
        </p:grpSp>
      </p:grpSp>
      <p:grpSp>
        <p:nvGrpSpPr>
          <p:cNvPr id="35" name="Group 34">
            <a:extLst>
              <a:ext uri="{FF2B5EF4-FFF2-40B4-BE49-F238E27FC236}">
                <a16:creationId xmlns:a16="http://schemas.microsoft.com/office/drawing/2014/main" id="{2086A260-DB44-C5BB-D36B-ECE94E798AC1}"/>
              </a:ext>
            </a:extLst>
          </p:cNvPr>
          <p:cNvGrpSpPr/>
          <p:nvPr/>
        </p:nvGrpSpPr>
        <p:grpSpPr>
          <a:xfrm>
            <a:off x="661760" y="3211147"/>
            <a:ext cx="10868480" cy="700276"/>
            <a:chOff x="661760" y="3211147"/>
            <a:chExt cx="10868480" cy="700276"/>
          </a:xfrm>
        </p:grpSpPr>
        <p:grpSp>
          <p:nvGrpSpPr>
            <p:cNvPr id="4" name="Group 3">
              <a:extLst>
                <a:ext uri="{FF2B5EF4-FFF2-40B4-BE49-F238E27FC236}">
                  <a16:creationId xmlns:a16="http://schemas.microsoft.com/office/drawing/2014/main" id="{0B05439F-205B-4668-19DD-D0A8E0982009}"/>
                </a:ext>
              </a:extLst>
            </p:cNvPr>
            <p:cNvGrpSpPr/>
            <p:nvPr/>
          </p:nvGrpSpPr>
          <p:grpSpPr>
            <a:xfrm>
              <a:off x="661760" y="3211147"/>
              <a:ext cx="5187044" cy="700276"/>
              <a:chOff x="661760" y="3211147"/>
              <a:chExt cx="5187044" cy="700276"/>
            </a:xfrm>
          </p:grpSpPr>
          <p:sp>
            <p:nvSpPr>
              <p:cNvPr id="26" name="Rectangle: Rounded Corners 25">
                <a:extLst>
                  <a:ext uri="{FF2B5EF4-FFF2-40B4-BE49-F238E27FC236}">
                    <a16:creationId xmlns:a16="http://schemas.microsoft.com/office/drawing/2014/main" id="{B93EF0A0-EE0E-9DBC-6907-F2BE869BC196}"/>
                  </a:ext>
                </a:extLst>
              </p:cNvPr>
              <p:cNvSpPr/>
              <p:nvPr/>
            </p:nvSpPr>
            <p:spPr>
              <a:xfrm>
                <a:off x="661760" y="3211147"/>
                <a:ext cx="5187044" cy="700276"/>
              </a:xfrm>
              <a:prstGeom prst="roundRect">
                <a:avLst>
                  <a:gd name="adj" fmla="val 5821"/>
                </a:avLst>
              </a:prstGeom>
              <a:solidFill>
                <a:schemeClr val="bg1"/>
              </a:solidFill>
              <a:ln>
                <a:noFill/>
              </a:ln>
              <a:effectLst>
                <a:outerShdw blurRad="419100" dist="76200" dir="5400000" sx="95000" sy="95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Rounded Corners 26">
                <a:extLst>
                  <a:ext uri="{FF2B5EF4-FFF2-40B4-BE49-F238E27FC236}">
                    <a16:creationId xmlns:a16="http://schemas.microsoft.com/office/drawing/2014/main" id="{5F86A609-8329-008B-1D13-36D7F3EB04BD}"/>
                  </a:ext>
                </a:extLst>
              </p:cNvPr>
              <p:cNvSpPr/>
              <p:nvPr/>
            </p:nvSpPr>
            <p:spPr>
              <a:xfrm>
                <a:off x="2785145" y="3386216"/>
                <a:ext cx="2694143" cy="350138"/>
              </a:xfrm>
              <a:prstGeom prst="roundRect">
                <a:avLst>
                  <a:gd name="adj" fmla="val 11905"/>
                </a:avLst>
              </a:prstGeom>
              <a:solidFill>
                <a:schemeClr val="bg1">
                  <a:alpha val="0"/>
                </a:schemeClr>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lumMod val="75000"/>
                        <a:lumOff val="25000"/>
                      </a:schemeClr>
                    </a:solidFill>
                    <a:latin typeface="Poppins" panose="00000500000000000000" pitchFamily="2" charset="0"/>
                    <a:cs typeface="Poppins" panose="00000500000000000000" pitchFamily="2" charset="0"/>
                  </a:rPr>
                  <a:t>From 1500 Eur/Per one annually</a:t>
                </a:r>
                <a:endParaRPr lang="en-GB" sz="1200" dirty="0">
                  <a:solidFill>
                    <a:schemeClr val="tx1">
                      <a:lumMod val="75000"/>
                      <a:lumOff val="25000"/>
                    </a:schemeClr>
                  </a:solidFill>
                  <a:latin typeface="Poppins" panose="00000500000000000000" pitchFamily="2" charset="0"/>
                  <a:cs typeface="Poppins" panose="00000500000000000000" pitchFamily="2" charset="0"/>
                </a:endParaRPr>
              </a:p>
            </p:txBody>
          </p:sp>
          <p:sp>
            <p:nvSpPr>
              <p:cNvPr id="28" name="TextBox 27">
                <a:extLst>
                  <a:ext uri="{FF2B5EF4-FFF2-40B4-BE49-F238E27FC236}">
                    <a16:creationId xmlns:a16="http://schemas.microsoft.com/office/drawing/2014/main" id="{B0C9683A-0C14-53F5-2094-06FA88B9C3F6}"/>
                  </a:ext>
                </a:extLst>
              </p:cNvPr>
              <p:cNvSpPr txBox="1"/>
              <p:nvPr/>
            </p:nvSpPr>
            <p:spPr>
              <a:xfrm>
                <a:off x="1534188" y="3365014"/>
                <a:ext cx="1968693" cy="352661"/>
              </a:xfrm>
              <a:prstGeom prst="rect">
                <a:avLst/>
              </a:prstGeom>
              <a:noFill/>
            </p:spPr>
            <p:txBody>
              <a:bodyPr wrap="square" rtlCol="0">
                <a:spAutoFit/>
              </a:bodyPr>
              <a:lstStyle/>
              <a:p>
                <a:pPr>
                  <a:lnSpc>
                    <a:spcPct val="130000"/>
                  </a:lnSpc>
                </a:pPr>
                <a:r>
                  <a:rPr lang="en-GB" sz="1400" dirty="0">
                    <a:solidFill>
                      <a:schemeClr val="tx1">
                        <a:lumMod val="75000"/>
                        <a:lumOff val="25000"/>
                      </a:schemeClr>
                    </a:solidFill>
                    <a:latin typeface="Poppins" panose="00000500000000000000" pitchFamily="2" charset="0"/>
                    <a:cs typeface="Poppins" panose="00000500000000000000" pitchFamily="2" charset="0"/>
                  </a:rPr>
                  <a:t>Software</a:t>
                </a:r>
              </a:p>
            </p:txBody>
          </p:sp>
          <p:pic>
            <p:nvPicPr>
              <p:cNvPr id="92" name="Picture 91">
                <a:extLst>
                  <a:ext uri="{FF2B5EF4-FFF2-40B4-BE49-F238E27FC236}">
                    <a16:creationId xmlns:a16="http://schemas.microsoft.com/office/drawing/2014/main" id="{46ADA0D3-1DE4-4D16-EB3F-E77F89C071F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38658" y="3325813"/>
                <a:ext cx="436562" cy="436562"/>
              </a:xfrm>
              <a:prstGeom prst="rect">
                <a:avLst/>
              </a:prstGeom>
            </p:spPr>
          </p:pic>
        </p:grpSp>
        <p:grpSp>
          <p:nvGrpSpPr>
            <p:cNvPr id="14" name="Group 13">
              <a:extLst>
                <a:ext uri="{FF2B5EF4-FFF2-40B4-BE49-F238E27FC236}">
                  <a16:creationId xmlns:a16="http://schemas.microsoft.com/office/drawing/2014/main" id="{A9D22327-C8C9-24DD-E156-DF55FFFABB22}"/>
                </a:ext>
              </a:extLst>
            </p:cNvPr>
            <p:cNvGrpSpPr/>
            <p:nvPr/>
          </p:nvGrpSpPr>
          <p:grpSpPr>
            <a:xfrm>
              <a:off x="6343196" y="3211147"/>
              <a:ext cx="5187044" cy="700276"/>
              <a:chOff x="6343196" y="3211147"/>
              <a:chExt cx="5187044" cy="700276"/>
            </a:xfrm>
          </p:grpSpPr>
          <p:sp>
            <p:nvSpPr>
              <p:cNvPr id="65" name="Rectangle: Rounded Corners 64">
                <a:extLst>
                  <a:ext uri="{FF2B5EF4-FFF2-40B4-BE49-F238E27FC236}">
                    <a16:creationId xmlns:a16="http://schemas.microsoft.com/office/drawing/2014/main" id="{D4D58EF1-0DEE-8528-7A98-9956BC216FE6}"/>
                  </a:ext>
                </a:extLst>
              </p:cNvPr>
              <p:cNvSpPr/>
              <p:nvPr/>
            </p:nvSpPr>
            <p:spPr>
              <a:xfrm>
                <a:off x="6343196" y="3211147"/>
                <a:ext cx="5187044" cy="700276"/>
              </a:xfrm>
              <a:prstGeom prst="roundRect">
                <a:avLst>
                  <a:gd name="adj" fmla="val 5821"/>
                </a:avLst>
              </a:prstGeom>
              <a:solidFill>
                <a:schemeClr val="bg1"/>
              </a:solidFill>
              <a:ln>
                <a:noFill/>
              </a:ln>
              <a:effectLst>
                <a:outerShdw blurRad="419100" dist="76200" dir="5400000" sx="95000" sy="95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Rectangle: Rounded Corners 65">
                <a:extLst>
                  <a:ext uri="{FF2B5EF4-FFF2-40B4-BE49-F238E27FC236}">
                    <a16:creationId xmlns:a16="http://schemas.microsoft.com/office/drawing/2014/main" id="{C3E920F2-6B28-CF23-9742-9C82DD55FAD6}"/>
                  </a:ext>
                </a:extLst>
              </p:cNvPr>
              <p:cNvSpPr/>
              <p:nvPr/>
            </p:nvSpPr>
            <p:spPr>
              <a:xfrm>
                <a:off x="8791662" y="3386216"/>
                <a:ext cx="2388111" cy="350138"/>
              </a:xfrm>
              <a:prstGeom prst="roundRect">
                <a:avLst>
                  <a:gd name="adj" fmla="val 11905"/>
                </a:avLst>
              </a:prstGeom>
              <a:solidFill>
                <a:schemeClr val="bg1">
                  <a:alpha val="0"/>
                </a:schemeClr>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lumMod val="75000"/>
                        <a:lumOff val="25000"/>
                      </a:schemeClr>
                    </a:solidFill>
                    <a:latin typeface="Poppins" panose="00000500000000000000" pitchFamily="2" charset="0"/>
                    <a:cs typeface="Poppins" panose="00000500000000000000" pitchFamily="2" charset="0"/>
                  </a:rPr>
                  <a:t>Service from 300 Eur/Month</a:t>
                </a:r>
                <a:endParaRPr lang="en-GB" sz="1200" dirty="0">
                  <a:solidFill>
                    <a:schemeClr val="tx1">
                      <a:lumMod val="75000"/>
                      <a:lumOff val="25000"/>
                    </a:schemeClr>
                  </a:solidFill>
                  <a:latin typeface="Poppins" panose="00000500000000000000" pitchFamily="2" charset="0"/>
                  <a:cs typeface="Poppins" panose="00000500000000000000" pitchFamily="2" charset="0"/>
                </a:endParaRPr>
              </a:p>
            </p:txBody>
          </p:sp>
          <p:sp>
            <p:nvSpPr>
              <p:cNvPr id="67" name="TextBox 66">
                <a:extLst>
                  <a:ext uri="{FF2B5EF4-FFF2-40B4-BE49-F238E27FC236}">
                    <a16:creationId xmlns:a16="http://schemas.microsoft.com/office/drawing/2014/main" id="{73287210-8CE9-A092-2663-FB1DD512AA5B}"/>
                  </a:ext>
                </a:extLst>
              </p:cNvPr>
              <p:cNvSpPr txBox="1"/>
              <p:nvPr/>
            </p:nvSpPr>
            <p:spPr>
              <a:xfrm>
                <a:off x="7215624" y="3365014"/>
                <a:ext cx="1752207" cy="352661"/>
              </a:xfrm>
              <a:prstGeom prst="rect">
                <a:avLst/>
              </a:prstGeom>
              <a:noFill/>
            </p:spPr>
            <p:txBody>
              <a:bodyPr wrap="square" rtlCol="0">
                <a:spAutoFit/>
              </a:bodyPr>
              <a:lstStyle/>
              <a:p>
                <a:pPr>
                  <a:lnSpc>
                    <a:spcPct val="130000"/>
                  </a:lnSpc>
                </a:pPr>
                <a:r>
                  <a:rPr lang="en-GB" sz="1400" dirty="0">
                    <a:solidFill>
                      <a:schemeClr val="tx1">
                        <a:lumMod val="75000"/>
                        <a:lumOff val="25000"/>
                      </a:schemeClr>
                    </a:solidFill>
                    <a:latin typeface="Poppins" panose="00000500000000000000" pitchFamily="2" charset="0"/>
                    <a:cs typeface="Poppins" panose="00000500000000000000" pitchFamily="2" charset="0"/>
                  </a:rPr>
                  <a:t>SEO</a:t>
                </a:r>
              </a:p>
            </p:txBody>
          </p:sp>
          <p:pic>
            <p:nvPicPr>
              <p:cNvPr id="105" name="Picture 104">
                <a:extLst>
                  <a:ext uri="{FF2B5EF4-FFF2-40B4-BE49-F238E27FC236}">
                    <a16:creationId xmlns:a16="http://schemas.microsoft.com/office/drawing/2014/main" id="{B9662704-1E09-9989-9EA7-E4EAB3568D9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578431" y="3327400"/>
                <a:ext cx="457200" cy="457200"/>
              </a:xfrm>
              <a:prstGeom prst="rect">
                <a:avLst/>
              </a:prstGeom>
            </p:spPr>
          </p:pic>
        </p:grpSp>
      </p:grpSp>
      <p:grpSp>
        <p:nvGrpSpPr>
          <p:cNvPr id="39" name="Group 38">
            <a:extLst>
              <a:ext uri="{FF2B5EF4-FFF2-40B4-BE49-F238E27FC236}">
                <a16:creationId xmlns:a16="http://schemas.microsoft.com/office/drawing/2014/main" id="{CFD04DC1-761F-79A1-AF81-B46D723D1133}"/>
              </a:ext>
            </a:extLst>
          </p:cNvPr>
          <p:cNvGrpSpPr/>
          <p:nvPr/>
        </p:nvGrpSpPr>
        <p:grpSpPr>
          <a:xfrm>
            <a:off x="661760" y="4068984"/>
            <a:ext cx="10868480" cy="700276"/>
            <a:chOff x="661760" y="4068984"/>
            <a:chExt cx="10868480" cy="700276"/>
          </a:xfrm>
        </p:grpSpPr>
        <p:grpSp>
          <p:nvGrpSpPr>
            <p:cNvPr id="5" name="Group 4">
              <a:extLst>
                <a:ext uri="{FF2B5EF4-FFF2-40B4-BE49-F238E27FC236}">
                  <a16:creationId xmlns:a16="http://schemas.microsoft.com/office/drawing/2014/main" id="{ED33FED6-CC81-97A9-F021-26339E8ABE7C}"/>
                </a:ext>
              </a:extLst>
            </p:cNvPr>
            <p:cNvGrpSpPr/>
            <p:nvPr/>
          </p:nvGrpSpPr>
          <p:grpSpPr>
            <a:xfrm>
              <a:off x="661760" y="4068984"/>
              <a:ext cx="5187044" cy="700276"/>
              <a:chOff x="661760" y="4068984"/>
              <a:chExt cx="5187044" cy="700276"/>
            </a:xfrm>
          </p:grpSpPr>
          <p:sp>
            <p:nvSpPr>
              <p:cNvPr id="31" name="Rectangle: Rounded Corners 30">
                <a:extLst>
                  <a:ext uri="{FF2B5EF4-FFF2-40B4-BE49-F238E27FC236}">
                    <a16:creationId xmlns:a16="http://schemas.microsoft.com/office/drawing/2014/main" id="{B02F9F44-A1DB-D346-8381-4B90ED136EDA}"/>
                  </a:ext>
                </a:extLst>
              </p:cNvPr>
              <p:cNvSpPr/>
              <p:nvPr/>
            </p:nvSpPr>
            <p:spPr>
              <a:xfrm>
                <a:off x="661760" y="4068984"/>
                <a:ext cx="5187044" cy="700276"/>
              </a:xfrm>
              <a:prstGeom prst="roundRect">
                <a:avLst>
                  <a:gd name="adj" fmla="val 5821"/>
                </a:avLst>
              </a:prstGeom>
              <a:solidFill>
                <a:schemeClr val="bg1"/>
              </a:solidFill>
              <a:ln>
                <a:noFill/>
              </a:ln>
              <a:effectLst>
                <a:outerShdw blurRad="419100" dist="76200" dir="5400000" sx="95000" sy="95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Rounded Corners 31">
                <a:extLst>
                  <a:ext uri="{FF2B5EF4-FFF2-40B4-BE49-F238E27FC236}">
                    <a16:creationId xmlns:a16="http://schemas.microsoft.com/office/drawing/2014/main" id="{699E69E9-3F8B-858B-2B70-C7C26B63E710}"/>
                  </a:ext>
                </a:extLst>
              </p:cNvPr>
              <p:cNvSpPr/>
              <p:nvPr/>
            </p:nvSpPr>
            <p:spPr>
              <a:xfrm>
                <a:off x="3347207" y="4244053"/>
                <a:ext cx="2132081" cy="350138"/>
              </a:xfrm>
              <a:prstGeom prst="roundRect">
                <a:avLst>
                  <a:gd name="adj" fmla="val 11905"/>
                </a:avLst>
              </a:prstGeom>
              <a:solidFill>
                <a:schemeClr val="bg1">
                  <a:alpha val="0"/>
                </a:schemeClr>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lumMod val="75000"/>
                        <a:lumOff val="25000"/>
                      </a:schemeClr>
                    </a:solidFill>
                    <a:latin typeface="Poppins" panose="00000500000000000000" pitchFamily="2" charset="0"/>
                    <a:cs typeface="Poppins" panose="00000500000000000000" pitchFamily="2" charset="0"/>
                  </a:rPr>
                  <a:t>From 50 Eur/Month</a:t>
                </a:r>
                <a:endParaRPr lang="en-GB" sz="1200" dirty="0">
                  <a:solidFill>
                    <a:schemeClr val="tx1">
                      <a:lumMod val="75000"/>
                      <a:lumOff val="25000"/>
                    </a:schemeClr>
                  </a:solidFill>
                  <a:latin typeface="Poppins" panose="00000500000000000000" pitchFamily="2" charset="0"/>
                  <a:cs typeface="Poppins" panose="00000500000000000000" pitchFamily="2" charset="0"/>
                </a:endParaRPr>
              </a:p>
            </p:txBody>
          </p:sp>
          <p:sp>
            <p:nvSpPr>
              <p:cNvPr id="33" name="TextBox 32">
                <a:extLst>
                  <a:ext uri="{FF2B5EF4-FFF2-40B4-BE49-F238E27FC236}">
                    <a16:creationId xmlns:a16="http://schemas.microsoft.com/office/drawing/2014/main" id="{F1544C0B-BA5A-AC16-BCF0-1639710A716C}"/>
                  </a:ext>
                </a:extLst>
              </p:cNvPr>
              <p:cNvSpPr txBox="1"/>
              <p:nvPr/>
            </p:nvSpPr>
            <p:spPr>
              <a:xfrm>
                <a:off x="1534188" y="4222851"/>
                <a:ext cx="1968693" cy="352661"/>
              </a:xfrm>
              <a:prstGeom prst="rect">
                <a:avLst/>
              </a:prstGeom>
              <a:noFill/>
            </p:spPr>
            <p:txBody>
              <a:bodyPr wrap="square" rtlCol="0">
                <a:spAutoFit/>
              </a:bodyPr>
              <a:lstStyle/>
              <a:p>
                <a:pPr>
                  <a:lnSpc>
                    <a:spcPct val="130000"/>
                  </a:lnSpc>
                </a:pPr>
                <a:r>
                  <a:rPr lang="en-GB" sz="1400" dirty="0">
                    <a:solidFill>
                      <a:schemeClr val="tx1">
                        <a:lumMod val="75000"/>
                        <a:lumOff val="25000"/>
                      </a:schemeClr>
                    </a:solidFill>
                    <a:latin typeface="Poppins" panose="00000500000000000000" pitchFamily="2" charset="0"/>
                    <a:cs typeface="Poppins" panose="00000500000000000000" pitchFamily="2" charset="0"/>
                  </a:rPr>
                  <a:t>Internet service</a:t>
                </a:r>
              </a:p>
            </p:txBody>
          </p:sp>
          <p:pic>
            <p:nvPicPr>
              <p:cNvPr id="95" name="Picture 94">
                <a:extLst>
                  <a:ext uri="{FF2B5EF4-FFF2-40B4-BE49-F238E27FC236}">
                    <a16:creationId xmlns:a16="http://schemas.microsoft.com/office/drawing/2014/main" id="{F3F75EF9-CC5A-6775-6DEA-C952CC168DC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90239" y="4140505"/>
                <a:ext cx="533400" cy="533400"/>
              </a:xfrm>
              <a:prstGeom prst="rect">
                <a:avLst/>
              </a:prstGeom>
            </p:spPr>
          </p:pic>
        </p:grpSp>
        <p:grpSp>
          <p:nvGrpSpPr>
            <p:cNvPr id="15" name="Group 14">
              <a:extLst>
                <a:ext uri="{FF2B5EF4-FFF2-40B4-BE49-F238E27FC236}">
                  <a16:creationId xmlns:a16="http://schemas.microsoft.com/office/drawing/2014/main" id="{499FBF93-2358-7A71-A9DE-AFC82A4770DD}"/>
                </a:ext>
              </a:extLst>
            </p:cNvPr>
            <p:cNvGrpSpPr/>
            <p:nvPr/>
          </p:nvGrpSpPr>
          <p:grpSpPr>
            <a:xfrm>
              <a:off x="6343196" y="4068984"/>
              <a:ext cx="5187044" cy="700276"/>
              <a:chOff x="6343196" y="4068984"/>
              <a:chExt cx="5187044" cy="700276"/>
            </a:xfrm>
          </p:grpSpPr>
          <p:sp>
            <p:nvSpPr>
              <p:cNvPr id="61" name="Rectangle: Rounded Corners 60">
                <a:extLst>
                  <a:ext uri="{FF2B5EF4-FFF2-40B4-BE49-F238E27FC236}">
                    <a16:creationId xmlns:a16="http://schemas.microsoft.com/office/drawing/2014/main" id="{DE0CDA98-7BB4-D268-A344-E19CC0581482}"/>
                  </a:ext>
                </a:extLst>
              </p:cNvPr>
              <p:cNvSpPr/>
              <p:nvPr/>
            </p:nvSpPr>
            <p:spPr>
              <a:xfrm>
                <a:off x="6343196" y="4068984"/>
                <a:ext cx="5187044" cy="700276"/>
              </a:xfrm>
              <a:prstGeom prst="roundRect">
                <a:avLst>
                  <a:gd name="adj" fmla="val 5821"/>
                </a:avLst>
              </a:prstGeom>
              <a:solidFill>
                <a:schemeClr val="bg1"/>
              </a:solidFill>
              <a:ln>
                <a:noFill/>
              </a:ln>
              <a:effectLst>
                <a:outerShdw blurRad="419100" dist="76200" dir="5400000" sx="95000" sy="95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Rectangle: Rounded Corners 61">
                <a:extLst>
                  <a:ext uri="{FF2B5EF4-FFF2-40B4-BE49-F238E27FC236}">
                    <a16:creationId xmlns:a16="http://schemas.microsoft.com/office/drawing/2014/main" id="{A30F17CE-85CF-2921-308E-83A0F5BD6738}"/>
                  </a:ext>
                </a:extLst>
              </p:cNvPr>
              <p:cNvSpPr/>
              <p:nvPr/>
            </p:nvSpPr>
            <p:spPr>
              <a:xfrm>
                <a:off x="9467850" y="4223381"/>
                <a:ext cx="1711923" cy="391482"/>
              </a:xfrm>
              <a:prstGeom prst="roundRect">
                <a:avLst>
                  <a:gd name="adj" fmla="val 11905"/>
                </a:avLst>
              </a:prstGeom>
              <a:solidFill>
                <a:schemeClr val="bg1">
                  <a:alpha val="0"/>
                </a:schemeClr>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lumMod val="75000"/>
                        <a:lumOff val="25000"/>
                      </a:schemeClr>
                    </a:solidFill>
                    <a:latin typeface="Poppins" panose="00000500000000000000" pitchFamily="2" charset="0"/>
                    <a:cs typeface="Poppins" panose="00000500000000000000" pitchFamily="2" charset="0"/>
                  </a:rPr>
                  <a:t>From 100 Eur to 1200 Eur/Month</a:t>
                </a:r>
                <a:endParaRPr lang="en-GB" sz="1200" dirty="0">
                  <a:solidFill>
                    <a:schemeClr val="tx1">
                      <a:lumMod val="75000"/>
                      <a:lumOff val="25000"/>
                    </a:schemeClr>
                  </a:solidFill>
                  <a:latin typeface="Poppins" panose="00000500000000000000" pitchFamily="2" charset="0"/>
                  <a:cs typeface="Poppins" panose="00000500000000000000" pitchFamily="2" charset="0"/>
                </a:endParaRPr>
              </a:p>
            </p:txBody>
          </p:sp>
          <p:sp>
            <p:nvSpPr>
              <p:cNvPr id="63" name="TextBox 62">
                <a:extLst>
                  <a:ext uri="{FF2B5EF4-FFF2-40B4-BE49-F238E27FC236}">
                    <a16:creationId xmlns:a16="http://schemas.microsoft.com/office/drawing/2014/main" id="{CED6EC0B-0172-B67A-7B90-0A64FDAC6A78}"/>
                  </a:ext>
                </a:extLst>
              </p:cNvPr>
              <p:cNvSpPr txBox="1"/>
              <p:nvPr/>
            </p:nvSpPr>
            <p:spPr>
              <a:xfrm>
                <a:off x="7215624" y="4222851"/>
                <a:ext cx="2252226" cy="352661"/>
              </a:xfrm>
              <a:prstGeom prst="rect">
                <a:avLst/>
              </a:prstGeom>
              <a:noFill/>
            </p:spPr>
            <p:txBody>
              <a:bodyPr wrap="square" rtlCol="0">
                <a:spAutoFit/>
              </a:bodyPr>
              <a:lstStyle/>
              <a:p>
                <a:pPr>
                  <a:lnSpc>
                    <a:spcPct val="130000"/>
                  </a:lnSpc>
                </a:pPr>
                <a:r>
                  <a:rPr lang="en-GB" sz="1400" dirty="0">
                    <a:solidFill>
                      <a:schemeClr val="tx1">
                        <a:lumMod val="75000"/>
                        <a:lumOff val="25000"/>
                      </a:schemeClr>
                    </a:solidFill>
                    <a:latin typeface="Poppins" panose="00000500000000000000" pitchFamily="2" charset="0"/>
                    <a:cs typeface="Poppins" panose="00000500000000000000" pitchFamily="2" charset="0"/>
                  </a:rPr>
                  <a:t>Social Media Marketing</a:t>
                </a:r>
              </a:p>
            </p:txBody>
          </p:sp>
          <p:pic>
            <p:nvPicPr>
              <p:cNvPr id="107" name="Picture 106">
                <a:extLst>
                  <a:ext uri="{FF2B5EF4-FFF2-40B4-BE49-F238E27FC236}">
                    <a16:creationId xmlns:a16="http://schemas.microsoft.com/office/drawing/2014/main" id="{BB1BDBD3-85AB-1ECD-9589-7161399F226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541918" y="4159250"/>
                <a:ext cx="530226" cy="530226"/>
              </a:xfrm>
              <a:prstGeom prst="rect">
                <a:avLst/>
              </a:prstGeom>
            </p:spPr>
          </p:pic>
        </p:grpSp>
      </p:grpSp>
      <p:grpSp>
        <p:nvGrpSpPr>
          <p:cNvPr id="40" name="Group 39">
            <a:extLst>
              <a:ext uri="{FF2B5EF4-FFF2-40B4-BE49-F238E27FC236}">
                <a16:creationId xmlns:a16="http://schemas.microsoft.com/office/drawing/2014/main" id="{97E0C650-DFA2-F04E-DC3B-F454E85EE311}"/>
              </a:ext>
            </a:extLst>
          </p:cNvPr>
          <p:cNvGrpSpPr/>
          <p:nvPr/>
        </p:nvGrpSpPr>
        <p:grpSpPr>
          <a:xfrm>
            <a:off x="661760" y="4944329"/>
            <a:ext cx="10868480" cy="700276"/>
            <a:chOff x="661760" y="4944329"/>
            <a:chExt cx="10868480" cy="700276"/>
          </a:xfrm>
        </p:grpSpPr>
        <p:grpSp>
          <p:nvGrpSpPr>
            <p:cNvPr id="7" name="Group 6">
              <a:extLst>
                <a:ext uri="{FF2B5EF4-FFF2-40B4-BE49-F238E27FC236}">
                  <a16:creationId xmlns:a16="http://schemas.microsoft.com/office/drawing/2014/main" id="{74BC297E-C748-61F1-4961-087E8954F403}"/>
                </a:ext>
              </a:extLst>
            </p:cNvPr>
            <p:cNvGrpSpPr/>
            <p:nvPr/>
          </p:nvGrpSpPr>
          <p:grpSpPr>
            <a:xfrm>
              <a:off x="661760" y="4944329"/>
              <a:ext cx="5187044" cy="700276"/>
              <a:chOff x="661760" y="4944329"/>
              <a:chExt cx="5187044" cy="700276"/>
            </a:xfrm>
          </p:grpSpPr>
          <p:sp>
            <p:nvSpPr>
              <p:cNvPr id="36" name="Rectangle: Rounded Corners 35">
                <a:extLst>
                  <a:ext uri="{FF2B5EF4-FFF2-40B4-BE49-F238E27FC236}">
                    <a16:creationId xmlns:a16="http://schemas.microsoft.com/office/drawing/2014/main" id="{6351A7FF-952B-5E3A-E6A0-222F978B0C37}"/>
                  </a:ext>
                </a:extLst>
              </p:cNvPr>
              <p:cNvSpPr/>
              <p:nvPr/>
            </p:nvSpPr>
            <p:spPr>
              <a:xfrm>
                <a:off x="661760" y="4944329"/>
                <a:ext cx="5187044" cy="700276"/>
              </a:xfrm>
              <a:prstGeom prst="roundRect">
                <a:avLst>
                  <a:gd name="adj" fmla="val 5821"/>
                </a:avLst>
              </a:prstGeom>
              <a:solidFill>
                <a:schemeClr val="bg1"/>
              </a:solidFill>
              <a:ln>
                <a:noFill/>
              </a:ln>
              <a:effectLst>
                <a:outerShdw blurRad="419100" dist="76200" dir="5400000" sx="95000" sy="95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Rounded Corners 36">
                <a:extLst>
                  <a:ext uri="{FF2B5EF4-FFF2-40B4-BE49-F238E27FC236}">
                    <a16:creationId xmlns:a16="http://schemas.microsoft.com/office/drawing/2014/main" id="{49DA0BF1-560B-33EB-3677-566C2AC7A5D9}"/>
                  </a:ext>
                </a:extLst>
              </p:cNvPr>
              <p:cNvSpPr/>
              <p:nvPr/>
            </p:nvSpPr>
            <p:spPr>
              <a:xfrm>
                <a:off x="3347208" y="5119398"/>
                <a:ext cx="2132080" cy="350138"/>
              </a:xfrm>
              <a:prstGeom prst="roundRect">
                <a:avLst>
                  <a:gd name="adj" fmla="val 11905"/>
                </a:avLst>
              </a:prstGeom>
              <a:solidFill>
                <a:schemeClr val="bg1">
                  <a:alpha val="0"/>
                </a:schemeClr>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lumMod val="75000"/>
                        <a:lumOff val="25000"/>
                      </a:schemeClr>
                    </a:solidFill>
                    <a:latin typeface="Poppins" panose="00000500000000000000" pitchFamily="2" charset="0"/>
                    <a:cs typeface="Poppins" panose="00000500000000000000" pitchFamily="2" charset="0"/>
                  </a:rPr>
                  <a:t>From 300 Eur/Year</a:t>
                </a:r>
                <a:endParaRPr lang="en-GB" sz="1200" dirty="0">
                  <a:solidFill>
                    <a:schemeClr val="tx1">
                      <a:lumMod val="75000"/>
                      <a:lumOff val="25000"/>
                    </a:schemeClr>
                  </a:solidFill>
                  <a:latin typeface="Poppins" panose="00000500000000000000" pitchFamily="2" charset="0"/>
                  <a:cs typeface="Poppins" panose="00000500000000000000" pitchFamily="2" charset="0"/>
                </a:endParaRPr>
              </a:p>
            </p:txBody>
          </p:sp>
          <p:sp>
            <p:nvSpPr>
              <p:cNvPr id="38" name="TextBox 37">
                <a:extLst>
                  <a:ext uri="{FF2B5EF4-FFF2-40B4-BE49-F238E27FC236}">
                    <a16:creationId xmlns:a16="http://schemas.microsoft.com/office/drawing/2014/main" id="{6297F19B-20D6-3030-E698-CE2C17543D2F}"/>
                  </a:ext>
                </a:extLst>
              </p:cNvPr>
              <p:cNvSpPr txBox="1"/>
              <p:nvPr/>
            </p:nvSpPr>
            <p:spPr>
              <a:xfrm>
                <a:off x="1534188" y="5098196"/>
                <a:ext cx="1968693" cy="352661"/>
              </a:xfrm>
              <a:prstGeom prst="rect">
                <a:avLst/>
              </a:prstGeom>
              <a:noFill/>
            </p:spPr>
            <p:txBody>
              <a:bodyPr wrap="square" rtlCol="0">
                <a:spAutoFit/>
              </a:bodyPr>
              <a:lstStyle/>
              <a:p>
                <a:pPr>
                  <a:lnSpc>
                    <a:spcPct val="130000"/>
                  </a:lnSpc>
                </a:pPr>
                <a:r>
                  <a:rPr lang="en-GB" sz="1400" dirty="0">
                    <a:solidFill>
                      <a:schemeClr val="tx1">
                        <a:lumMod val="75000"/>
                        <a:lumOff val="25000"/>
                      </a:schemeClr>
                    </a:solidFill>
                    <a:latin typeface="Poppins" panose="00000500000000000000" pitchFamily="2" charset="0"/>
                    <a:cs typeface="Poppins" panose="00000500000000000000" pitchFamily="2" charset="0"/>
                  </a:rPr>
                  <a:t>Domain/Hosting</a:t>
                </a:r>
              </a:p>
            </p:txBody>
          </p:sp>
          <p:pic>
            <p:nvPicPr>
              <p:cNvPr id="97" name="Picture 96">
                <a:extLst>
                  <a:ext uri="{FF2B5EF4-FFF2-40B4-BE49-F238E27FC236}">
                    <a16:creationId xmlns:a16="http://schemas.microsoft.com/office/drawing/2014/main" id="{66D6B846-8965-9666-780E-0A8E8EC0136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39451" y="5091112"/>
                <a:ext cx="434976" cy="434976"/>
              </a:xfrm>
              <a:prstGeom prst="rect">
                <a:avLst/>
              </a:prstGeom>
            </p:spPr>
          </p:pic>
        </p:grpSp>
        <p:grpSp>
          <p:nvGrpSpPr>
            <p:cNvPr id="17" name="Group 16">
              <a:extLst>
                <a:ext uri="{FF2B5EF4-FFF2-40B4-BE49-F238E27FC236}">
                  <a16:creationId xmlns:a16="http://schemas.microsoft.com/office/drawing/2014/main" id="{C0211792-156E-4CCF-F7DC-25195AFFAD13}"/>
                </a:ext>
              </a:extLst>
            </p:cNvPr>
            <p:cNvGrpSpPr/>
            <p:nvPr/>
          </p:nvGrpSpPr>
          <p:grpSpPr>
            <a:xfrm>
              <a:off x="6343196" y="4944329"/>
              <a:ext cx="5187044" cy="700276"/>
              <a:chOff x="6343196" y="4944329"/>
              <a:chExt cx="5187044" cy="700276"/>
            </a:xfrm>
          </p:grpSpPr>
          <p:sp>
            <p:nvSpPr>
              <p:cNvPr id="57" name="Rectangle: Rounded Corners 56">
                <a:extLst>
                  <a:ext uri="{FF2B5EF4-FFF2-40B4-BE49-F238E27FC236}">
                    <a16:creationId xmlns:a16="http://schemas.microsoft.com/office/drawing/2014/main" id="{D2DFD1C9-FBC6-D7D1-0273-1CB0410E8652}"/>
                  </a:ext>
                </a:extLst>
              </p:cNvPr>
              <p:cNvSpPr/>
              <p:nvPr/>
            </p:nvSpPr>
            <p:spPr>
              <a:xfrm>
                <a:off x="6343196" y="4944329"/>
                <a:ext cx="5187044" cy="700276"/>
              </a:xfrm>
              <a:prstGeom prst="roundRect">
                <a:avLst>
                  <a:gd name="adj" fmla="val 5821"/>
                </a:avLst>
              </a:prstGeom>
              <a:solidFill>
                <a:schemeClr val="bg1"/>
              </a:solidFill>
              <a:ln>
                <a:noFill/>
              </a:ln>
              <a:effectLst>
                <a:outerShdw blurRad="419100" dist="76200" dir="5400000" sx="95000" sy="95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Rectangle: Rounded Corners 57">
                <a:extLst>
                  <a:ext uri="{FF2B5EF4-FFF2-40B4-BE49-F238E27FC236}">
                    <a16:creationId xmlns:a16="http://schemas.microsoft.com/office/drawing/2014/main" id="{EA3A4F8E-9284-4745-C1D8-099047ACF23F}"/>
                  </a:ext>
                </a:extLst>
              </p:cNvPr>
              <p:cNvSpPr/>
              <p:nvPr/>
            </p:nvSpPr>
            <p:spPr>
              <a:xfrm>
                <a:off x="9467850" y="5073959"/>
                <a:ext cx="1711923" cy="441016"/>
              </a:xfrm>
              <a:prstGeom prst="roundRect">
                <a:avLst>
                  <a:gd name="adj" fmla="val 11905"/>
                </a:avLst>
              </a:prstGeom>
              <a:solidFill>
                <a:schemeClr val="bg1">
                  <a:alpha val="0"/>
                </a:schemeClr>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lumMod val="75000"/>
                        <a:lumOff val="25000"/>
                      </a:schemeClr>
                    </a:solidFill>
                    <a:latin typeface="Poppins" panose="00000500000000000000" pitchFamily="2" charset="0"/>
                    <a:cs typeface="Poppins" panose="00000500000000000000" pitchFamily="2" charset="0"/>
                  </a:rPr>
                  <a:t>From 100 Eur to 415Eur/Month</a:t>
                </a:r>
                <a:endParaRPr lang="en-GB" sz="1200" dirty="0">
                  <a:solidFill>
                    <a:schemeClr val="tx1">
                      <a:lumMod val="75000"/>
                      <a:lumOff val="25000"/>
                    </a:schemeClr>
                  </a:solidFill>
                  <a:latin typeface="Poppins" panose="00000500000000000000" pitchFamily="2" charset="0"/>
                  <a:cs typeface="Poppins" panose="00000500000000000000" pitchFamily="2" charset="0"/>
                </a:endParaRPr>
              </a:p>
            </p:txBody>
          </p:sp>
          <p:sp>
            <p:nvSpPr>
              <p:cNvPr id="59" name="TextBox 58">
                <a:extLst>
                  <a:ext uri="{FF2B5EF4-FFF2-40B4-BE49-F238E27FC236}">
                    <a16:creationId xmlns:a16="http://schemas.microsoft.com/office/drawing/2014/main" id="{69D65C8D-F034-D6DB-87E7-181A1CFE4520}"/>
                  </a:ext>
                </a:extLst>
              </p:cNvPr>
              <p:cNvSpPr txBox="1"/>
              <p:nvPr/>
            </p:nvSpPr>
            <p:spPr>
              <a:xfrm>
                <a:off x="7215624" y="5098196"/>
                <a:ext cx="1968693" cy="352661"/>
              </a:xfrm>
              <a:prstGeom prst="rect">
                <a:avLst/>
              </a:prstGeom>
              <a:noFill/>
            </p:spPr>
            <p:txBody>
              <a:bodyPr wrap="square" rtlCol="0">
                <a:spAutoFit/>
              </a:bodyPr>
              <a:lstStyle/>
              <a:p>
                <a:pPr>
                  <a:lnSpc>
                    <a:spcPct val="130000"/>
                  </a:lnSpc>
                </a:pPr>
                <a:r>
                  <a:rPr lang="en-GB" sz="1400" dirty="0">
                    <a:solidFill>
                      <a:schemeClr val="tx1">
                        <a:lumMod val="75000"/>
                        <a:lumOff val="25000"/>
                      </a:schemeClr>
                    </a:solidFill>
                    <a:latin typeface="Poppins" panose="00000500000000000000" pitchFamily="2" charset="0"/>
                    <a:cs typeface="Poppins" panose="00000500000000000000" pitchFamily="2" charset="0"/>
                  </a:rPr>
                  <a:t>Content Marketing</a:t>
                </a:r>
              </a:p>
            </p:txBody>
          </p:sp>
          <p:pic>
            <p:nvPicPr>
              <p:cNvPr id="109" name="Picture 108">
                <a:extLst>
                  <a:ext uri="{FF2B5EF4-FFF2-40B4-BE49-F238E27FC236}">
                    <a16:creationId xmlns:a16="http://schemas.microsoft.com/office/drawing/2014/main" id="{FED5B875-5A32-C61F-EB2F-F4F7C4820386}"/>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547475" y="5057775"/>
                <a:ext cx="519112" cy="519112"/>
              </a:xfrm>
              <a:prstGeom prst="rect">
                <a:avLst/>
              </a:prstGeom>
            </p:spPr>
          </p:pic>
        </p:grpSp>
      </p:grpSp>
      <p:grpSp>
        <p:nvGrpSpPr>
          <p:cNvPr id="34" name="Group 33">
            <a:extLst>
              <a:ext uri="{FF2B5EF4-FFF2-40B4-BE49-F238E27FC236}">
                <a16:creationId xmlns:a16="http://schemas.microsoft.com/office/drawing/2014/main" id="{B68E9D46-AF54-FCDC-48C1-B368781E479D}"/>
              </a:ext>
            </a:extLst>
          </p:cNvPr>
          <p:cNvGrpSpPr/>
          <p:nvPr/>
        </p:nvGrpSpPr>
        <p:grpSpPr>
          <a:xfrm>
            <a:off x="661760" y="2353309"/>
            <a:ext cx="10868480" cy="700276"/>
            <a:chOff x="661760" y="2353309"/>
            <a:chExt cx="10868480" cy="700276"/>
          </a:xfrm>
        </p:grpSpPr>
        <p:grpSp>
          <p:nvGrpSpPr>
            <p:cNvPr id="3" name="Group 2">
              <a:extLst>
                <a:ext uri="{FF2B5EF4-FFF2-40B4-BE49-F238E27FC236}">
                  <a16:creationId xmlns:a16="http://schemas.microsoft.com/office/drawing/2014/main" id="{8DB686F6-C5A3-757F-F635-64C1BE887F4C}"/>
                </a:ext>
              </a:extLst>
            </p:cNvPr>
            <p:cNvGrpSpPr/>
            <p:nvPr/>
          </p:nvGrpSpPr>
          <p:grpSpPr>
            <a:xfrm>
              <a:off x="661760" y="2353309"/>
              <a:ext cx="5187044" cy="700276"/>
              <a:chOff x="661760" y="2353309"/>
              <a:chExt cx="5187044" cy="700276"/>
            </a:xfrm>
          </p:grpSpPr>
          <p:sp>
            <p:nvSpPr>
              <p:cNvPr id="21" name="Rectangle: Rounded Corners 20">
                <a:extLst>
                  <a:ext uri="{FF2B5EF4-FFF2-40B4-BE49-F238E27FC236}">
                    <a16:creationId xmlns:a16="http://schemas.microsoft.com/office/drawing/2014/main" id="{4B13B91A-AA42-E41D-633F-5FD2F2905162}"/>
                  </a:ext>
                </a:extLst>
              </p:cNvPr>
              <p:cNvSpPr/>
              <p:nvPr/>
            </p:nvSpPr>
            <p:spPr>
              <a:xfrm>
                <a:off x="661760" y="2353309"/>
                <a:ext cx="5187044" cy="700276"/>
              </a:xfrm>
              <a:prstGeom prst="roundRect">
                <a:avLst>
                  <a:gd name="adj" fmla="val 5821"/>
                </a:avLst>
              </a:prstGeom>
              <a:solidFill>
                <a:schemeClr val="bg1"/>
              </a:solidFill>
              <a:ln>
                <a:noFill/>
              </a:ln>
              <a:effectLst>
                <a:outerShdw blurRad="419100" dist="76200" dir="5400000" sx="95000" sy="95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Rounded Corners 21">
                <a:extLst>
                  <a:ext uri="{FF2B5EF4-FFF2-40B4-BE49-F238E27FC236}">
                    <a16:creationId xmlns:a16="http://schemas.microsoft.com/office/drawing/2014/main" id="{72BDBAD2-FEFF-3006-5949-DA9A93420D0D}"/>
                  </a:ext>
                </a:extLst>
              </p:cNvPr>
              <p:cNvSpPr/>
              <p:nvPr/>
            </p:nvSpPr>
            <p:spPr>
              <a:xfrm>
                <a:off x="2944536" y="2528378"/>
                <a:ext cx="2534752" cy="350138"/>
              </a:xfrm>
              <a:prstGeom prst="roundRect">
                <a:avLst>
                  <a:gd name="adj" fmla="val 11905"/>
                </a:avLst>
              </a:prstGeom>
              <a:solidFill>
                <a:schemeClr val="bg1">
                  <a:alpha val="0"/>
                </a:schemeClr>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1200" dirty="0">
                    <a:solidFill>
                      <a:schemeClr val="tx1">
                        <a:lumMod val="75000"/>
                        <a:lumOff val="25000"/>
                      </a:schemeClr>
                    </a:solidFill>
                    <a:latin typeface="Poppins" panose="00000500000000000000" pitchFamily="2" charset="0"/>
                    <a:cs typeface="Poppins" panose="00000500000000000000" pitchFamily="2" charset="0"/>
                  </a:rPr>
                  <a:t>From 3800 Eur/One time fee</a:t>
                </a:r>
                <a:endParaRPr lang="en-GB" sz="1200" dirty="0">
                  <a:solidFill>
                    <a:schemeClr val="tx1">
                      <a:lumMod val="75000"/>
                      <a:lumOff val="25000"/>
                    </a:schemeClr>
                  </a:solidFill>
                  <a:latin typeface="Poppins" panose="00000500000000000000" pitchFamily="2" charset="0"/>
                  <a:cs typeface="Poppins" panose="00000500000000000000" pitchFamily="2" charset="0"/>
                </a:endParaRPr>
              </a:p>
            </p:txBody>
          </p:sp>
          <p:sp>
            <p:nvSpPr>
              <p:cNvPr id="23" name="TextBox 22">
                <a:extLst>
                  <a:ext uri="{FF2B5EF4-FFF2-40B4-BE49-F238E27FC236}">
                    <a16:creationId xmlns:a16="http://schemas.microsoft.com/office/drawing/2014/main" id="{EAD2027C-B375-4C5F-B961-DC634BA624A5}"/>
                  </a:ext>
                </a:extLst>
              </p:cNvPr>
              <p:cNvSpPr txBox="1"/>
              <p:nvPr/>
            </p:nvSpPr>
            <p:spPr>
              <a:xfrm>
                <a:off x="1534188" y="2507176"/>
                <a:ext cx="1968693" cy="352661"/>
              </a:xfrm>
              <a:prstGeom prst="rect">
                <a:avLst/>
              </a:prstGeom>
              <a:noFill/>
            </p:spPr>
            <p:txBody>
              <a:bodyPr wrap="square" rtlCol="0">
                <a:spAutoFit/>
              </a:bodyPr>
              <a:lstStyle/>
              <a:p>
                <a:pPr>
                  <a:lnSpc>
                    <a:spcPct val="130000"/>
                  </a:lnSpc>
                </a:pPr>
                <a:r>
                  <a:rPr lang="en-GB" sz="1400" dirty="0">
                    <a:solidFill>
                      <a:schemeClr val="tx1">
                        <a:lumMod val="75000"/>
                        <a:lumOff val="25000"/>
                      </a:schemeClr>
                    </a:solidFill>
                    <a:latin typeface="Poppins" panose="00000500000000000000" pitchFamily="2" charset="0"/>
                    <a:cs typeface="Poppins" panose="00000500000000000000" pitchFamily="2" charset="0"/>
                  </a:rPr>
                  <a:t>Computer</a:t>
                </a:r>
              </a:p>
            </p:txBody>
          </p:sp>
          <p:pic>
            <p:nvPicPr>
              <p:cNvPr id="90" name="Picture 89">
                <a:extLst>
                  <a:ext uri="{FF2B5EF4-FFF2-40B4-BE49-F238E27FC236}">
                    <a16:creationId xmlns:a16="http://schemas.microsoft.com/office/drawing/2014/main" id="{1D4D0303-ADC0-5C32-97C1-84C879497059}"/>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902634" y="2450795"/>
                <a:ext cx="508610" cy="508610"/>
              </a:xfrm>
              <a:prstGeom prst="rect">
                <a:avLst/>
              </a:prstGeom>
            </p:spPr>
          </p:pic>
        </p:grpSp>
        <p:grpSp>
          <p:nvGrpSpPr>
            <p:cNvPr id="13" name="Group 12">
              <a:extLst>
                <a:ext uri="{FF2B5EF4-FFF2-40B4-BE49-F238E27FC236}">
                  <a16:creationId xmlns:a16="http://schemas.microsoft.com/office/drawing/2014/main" id="{F3BB9449-9B54-E00F-FCA0-AA7C24D2A540}"/>
                </a:ext>
              </a:extLst>
            </p:cNvPr>
            <p:cNvGrpSpPr/>
            <p:nvPr/>
          </p:nvGrpSpPr>
          <p:grpSpPr>
            <a:xfrm>
              <a:off x="6343196" y="2353309"/>
              <a:ext cx="5187044" cy="700276"/>
              <a:chOff x="6343196" y="2353309"/>
              <a:chExt cx="5187044" cy="700276"/>
            </a:xfrm>
          </p:grpSpPr>
          <p:sp>
            <p:nvSpPr>
              <p:cNvPr id="69" name="Rectangle: Rounded Corners 68">
                <a:extLst>
                  <a:ext uri="{FF2B5EF4-FFF2-40B4-BE49-F238E27FC236}">
                    <a16:creationId xmlns:a16="http://schemas.microsoft.com/office/drawing/2014/main" id="{1C8E2FDF-F32D-EA64-4C17-E9BCFF873DC1}"/>
                  </a:ext>
                </a:extLst>
              </p:cNvPr>
              <p:cNvSpPr/>
              <p:nvPr/>
            </p:nvSpPr>
            <p:spPr>
              <a:xfrm>
                <a:off x="6343196" y="2353309"/>
                <a:ext cx="5187044" cy="700276"/>
              </a:xfrm>
              <a:prstGeom prst="roundRect">
                <a:avLst>
                  <a:gd name="adj" fmla="val 5821"/>
                </a:avLst>
              </a:prstGeom>
              <a:solidFill>
                <a:schemeClr val="bg1"/>
              </a:solidFill>
              <a:ln>
                <a:noFill/>
              </a:ln>
              <a:effectLst>
                <a:outerShdw blurRad="419100" dist="76200" dir="5400000" sx="95000" sy="95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a:extLst>
                  <a:ext uri="{FF2B5EF4-FFF2-40B4-BE49-F238E27FC236}">
                    <a16:creationId xmlns:a16="http://schemas.microsoft.com/office/drawing/2014/main" id="{7C7FF4A2-51B5-DF9B-997A-2DF903522024}"/>
                  </a:ext>
                </a:extLst>
              </p:cNvPr>
              <p:cNvGrpSpPr/>
              <p:nvPr/>
            </p:nvGrpSpPr>
            <p:grpSpPr>
              <a:xfrm>
                <a:off x="6578431" y="2507176"/>
                <a:ext cx="4601342" cy="443851"/>
                <a:chOff x="6578431" y="2507176"/>
                <a:chExt cx="4601342" cy="443851"/>
              </a:xfrm>
            </p:grpSpPr>
            <p:sp>
              <p:nvSpPr>
                <p:cNvPr id="70" name="Rectangle: Rounded Corners 69">
                  <a:extLst>
                    <a:ext uri="{FF2B5EF4-FFF2-40B4-BE49-F238E27FC236}">
                      <a16:creationId xmlns:a16="http://schemas.microsoft.com/office/drawing/2014/main" id="{3F7EFBE2-A5A5-9B43-6A9C-A65B8F0FB75C}"/>
                    </a:ext>
                  </a:extLst>
                </p:cNvPr>
                <p:cNvSpPr/>
                <p:nvPr/>
              </p:nvSpPr>
              <p:spPr>
                <a:xfrm>
                  <a:off x="7793372" y="2528378"/>
                  <a:ext cx="3386401" cy="350138"/>
                </a:xfrm>
                <a:prstGeom prst="roundRect">
                  <a:avLst>
                    <a:gd name="adj" fmla="val 11905"/>
                  </a:avLst>
                </a:prstGeom>
                <a:solidFill>
                  <a:schemeClr val="bg1">
                    <a:alpha val="0"/>
                  </a:schemeClr>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lumMod val="75000"/>
                          <a:lumOff val="25000"/>
                        </a:schemeClr>
                      </a:solidFill>
                      <a:latin typeface="Poppins" panose="00000500000000000000" pitchFamily="2" charset="0"/>
                      <a:cs typeface="Poppins" panose="00000500000000000000" pitchFamily="2" charset="0"/>
                    </a:rPr>
                    <a:t>Service from 300 Eur/Month + Ads Budget</a:t>
                  </a:r>
                  <a:endParaRPr lang="en-GB" sz="1200" dirty="0">
                    <a:solidFill>
                      <a:schemeClr val="tx1">
                        <a:lumMod val="75000"/>
                        <a:lumOff val="25000"/>
                      </a:schemeClr>
                    </a:solidFill>
                    <a:latin typeface="Poppins" panose="00000500000000000000" pitchFamily="2" charset="0"/>
                    <a:cs typeface="Poppins" panose="00000500000000000000" pitchFamily="2" charset="0"/>
                  </a:endParaRPr>
                </a:p>
              </p:txBody>
            </p:sp>
            <p:sp>
              <p:nvSpPr>
                <p:cNvPr id="75" name="TextBox 74">
                  <a:extLst>
                    <a:ext uri="{FF2B5EF4-FFF2-40B4-BE49-F238E27FC236}">
                      <a16:creationId xmlns:a16="http://schemas.microsoft.com/office/drawing/2014/main" id="{D2C84CDB-E46E-35B9-73CB-0F594E859F95}"/>
                    </a:ext>
                  </a:extLst>
                </p:cNvPr>
                <p:cNvSpPr txBox="1"/>
                <p:nvPr/>
              </p:nvSpPr>
              <p:spPr>
                <a:xfrm>
                  <a:off x="7215623" y="2536125"/>
                  <a:ext cx="1047533" cy="352661"/>
                </a:xfrm>
                <a:prstGeom prst="rect">
                  <a:avLst/>
                </a:prstGeom>
                <a:noFill/>
              </p:spPr>
              <p:txBody>
                <a:bodyPr wrap="square" rtlCol="0">
                  <a:spAutoFit/>
                </a:bodyPr>
                <a:lstStyle/>
                <a:p>
                  <a:pPr>
                    <a:lnSpc>
                      <a:spcPct val="130000"/>
                    </a:lnSpc>
                  </a:pPr>
                  <a:r>
                    <a:rPr lang="en-GB" sz="1400" dirty="0">
                      <a:solidFill>
                        <a:schemeClr val="tx1">
                          <a:lumMod val="75000"/>
                          <a:lumOff val="25000"/>
                        </a:schemeClr>
                      </a:solidFill>
                      <a:latin typeface="Poppins" panose="00000500000000000000" pitchFamily="2" charset="0"/>
                      <a:cs typeface="Poppins" panose="00000500000000000000" pitchFamily="2" charset="0"/>
                    </a:rPr>
                    <a:t>Ads</a:t>
                  </a:r>
                </a:p>
              </p:txBody>
            </p:sp>
            <p:pic>
              <p:nvPicPr>
                <p:cNvPr id="1026" name="Picture 2" descr="Website Ads icon PNG and SVG Vector Free Download">
                  <a:extLst>
                    <a:ext uri="{FF2B5EF4-FFF2-40B4-BE49-F238E27FC236}">
                      <a16:creationId xmlns:a16="http://schemas.microsoft.com/office/drawing/2014/main" id="{5A62CA0D-D959-462E-8280-6099265261F6}"/>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578431" y="2507176"/>
                  <a:ext cx="457909" cy="443851"/>
                </a:xfrm>
                <a:prstGeom prst="rect">
                  <a:avLst/>
                </a:prstGeom>
                <a:noFill/>
                <a:extLst>
                  <a:ext uri="{909E8E84-426E-40DD-AFC4-6F175D3DCCD1}">
                    <a14:hiddenFill xmlns:a14="http://schemas.microsoft.com/office/drawing/2010/main">
                      <a:solidFill>
                        <a:srgbClr val="FFFFFF"/>
                      </a:solidFill>
                    </a14:hiddenFill>
                  </a:ext>
                </a:extLst>
              </p:spPr>
            </p:pic>
          </p:grpSp>
        </p:grpSp>
      </p:grpSp>
      <p:grpSp>
        <p:nvGrpSpPr>
          <p:cNvPr id="44" name="Group 43">
            <a:extLst>
              <a:ext uri="{FF2B5EF4-FFF2-40B4-BE49-F238E27FC236}">
                <a16:creationId xmlns:a16="http://schemas.microsoft.com/office/drawing/2014/main" id="{CA571B05-1675-E1A6-4A81-C351CA216D90}"/>
              </a:ext>
            </a:extLst>
          </p:cNvPr>
          <p:cNvGrpSpPr/>
          <p:nvPr/>
        </p:nvGrpSpPr>
        <p:grpSpPr>
          <a:xfrm>
            <a:off x="661760" y="5767153"/>
            <a:ext cx="10868480" cy="700276"/>
            <a:chOff x="661760" y="5767153"/>
            <a:chExt cx="10868480" cy="700276"/>
          </a:xfrm>
        </p:grpSpPr>
        <p:grpSp>
          <p:nvGrpSpPr>
            <p:cNvPr id="10" name="Group 9">
              <a:extLst>
                <a:ext uri="{FF2B5EF4-FFF2-40B4-BE49-F238E27FC236}">
                  <a16:creationId xmlns:a16="http://schemas.microsoft.com/office/drawing/2014/main" id="{EF7085A7-5EE1-2D66-C1D1-86B6BE8FD559}"/>
                </a:ext>
              </a:extLst>
            </p:cNvPr>
            <p:cNvGrpSpPr/>
            <p:nvPr/>
          </p:nvGrpSpPr>
          <p:grpSpPr>
            <a:xfrm>
              <a:off x="661760" y="5767153"/>
              <a:ext cx="5187044" cy="700276"/>
              <a:chOff x="661760" y="5767153"/>
              <a:chExt cx="5187044" cy="700276"/>
            </a:xfrm>
          </p:grpSpPr>
          <p:sp>
            <p:nvSpPr>
              <p:cNvPr id="41" name="Rectangle: Rounded Corners 40">
                <a:extLst>
                  <a:ext uri="{FF2B5EF4-FFF2-40B4-BE49-F238E27FC236}">
                    <a16:creationId xmlns:a16="http://schemas.microsoft.com/office/drawing/2014/main" id="{C5347846-28E1-0200-E320-2CD9F7D01134}"/>
                  </a:ext>
                </a:extLst>
              </p:cNvPr>
              <p:cNvSpPr/>
              <p:nvPr/>
            </p:nvSpPr>
            <p:spPr>
              <a:xfrm>
                <a:off x="661760" y="5767153"/>
                <a:ext cx="5187044" cy="700276"/>
              </a:xfrm>
              <a:prstGeom prst="roundRect">
                <a:avLst>
                  <a:gd name="adj" fmla="val 5821"/>
                </a:avLst>
              </a:prstGeom>
              <a:solidFill>
                <a:schemeClr val="bg1"/>
              </a:solidFill>
              <a:ln>
                <a:noFill/>
              </a:ln>
              <a:effectLst>
                <a:outerShdw blurRad="419100" dist="76200" dir="5400000" sx="95000" sy="95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Rounded Corners 41">
                <a:extLst>
                  <a:ext uri="{FF2B5EF4-FFF2-40B4-BE49-F238E27FC236}">
                    <a16:creationId xmlns:a16="http://schemas.microsoft.com/office/drawing/2014/main" id="{A6F381B8-FC1D-B58F-541F-CAB2B46A9ABF}"/>
                  </a:ext>
                </a:extLst>
              </p:cNvPr>
              <p:cNvSpPr/>
              <p:nvPr/>
            </p:nvSpPr>
            <p:spPr>
              <a:xfrm>
                <a:off x="3347207" y="5942222"/>
                <a:ext cx="2132081" cy="350138"/>
              </a:xfrm>
              <a:prstGeom prst="roundRect">
                <a:avLst>
                  <a:gd name="adj" fmla="val 11905"/>
                </a:avLst>
              </a:prstGeom>
              <a:solidFill>
                <a:schemeClr val="bg1">
                  <a:alpha val="0"/>
                </a:schemeClr>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lumMod val="75000"/>
                        <a:lumOff val="25000"/>
                      </a:schemeClr>
                    </a:solidFill>
                    <a:latin typeface="Poppins" panose="00000500000000000000" pitchFamily="2" charset="0"/>
                    <a:cs typeface="Poppins" panose="00000500000000000000" pitchFamily="2" charset="0"/>
                  </a:rPr>
                  <a:t>From 435 Eur/Year</a:t>
                </a:r>
                <a:endParaRPr lang="en-GB" sz="1200" dirty="0">
                  <a:solidFill>
                    <a:schemeClr val="tx1">
                      <a:lumMod val="75000"/>
                      <a:lumOff val="25000"/>
                    </a:schemeClr>
                  </a:solidFill>
                  <a:latin typeface="Poppins" panose="00000500000000000000" pitchFamily="2" charset="0"/>
                  <a:cs typeface="Poppins" panose="00000500000000000000" pitchFamily="2" charset="0"/>
                </a:endParaRPr>
              </a:p>
            </p:txBody>
          </p:sp>
          <p:sp>
            <p:nvSpPr>
              <p:cNvPr id="43" name="TextBox 42">
                <a:extLst>
                  <a:ext uri="{FF2B5EF4-FFF2-40B4-BE49-F238E27FC236}">
                    <a16:creationId xmlns:a16="http://schemas.microsoft.com/office/drawing/2014/main" id="{C77F8403-E910-11BA-5DEC-544A9482DBAC}"/>
                  </a:ext>
                </a:extLst>
              </p:cNvPr>
              <p:cNvSpPr txBox="1"/>
              <p:nvPr/>
            </p:nvSpPr>
            <p:spPr>
              <a:xfrm>
                <a:off x="1534188" y="5921020"/>
                <a:ext cx="1968693" cy="352661"/>
              </a:xfrm>
              <a:prstGeom prst="rect">
                <a:avLst/>
              </a:prstGeom>
              <a:noFill/>
            </p:spPr>
            <p:txBody>
              <a:bodyPr wrap="square" rtlCol="0">
                <a:spAutoFit/>
              </a:bodyPr>
              <a:lstStyle/>
              <a:p>
                <a:pPr>
                  <a:lnSpc>
                    <a:spcPct val="130000"/>
                  </a:lnSpc>
                </a:pPr>
                <a:r>
                  <a:rPr lang="en-GB" sz="1400" dirty="0">
                    <a:solidFill>
                      <a:schemeClr val="tx1">
                        <a:lumMod val="75000"/>
                        <a:lumOff val="25000"/>
                      </a:schemeClr>
                    </a:solidFill>
                    <a:latin typeface="Poppins" panose="00000500000000000000" pitchFamily="2" charset="0"/>
                    <a:cs typeface="Poppins" panose="00000500000000000000" pitchFamily="2" charset="0"/>
                  </a:rPr>
                  <a:t>Offline Marketing</a:t>
                </a:r>
              </a:p>
            </p:txBody>
          </p:sp>
          <p:pic>
            <p:nvPicPr>
              <p:cNvPr id="51" name="Picture 50">
                <a:extLst>
                  <a:ext uri="{FF2B5EF4-FFF2-40B4-BE49-F238E27FC236}">
                    <a16:creationId xmlns:a16="http://schemas.microsoft.com/office/drawing/2014/main" id="{5F2D4DBE-DB01-4C41-8C3D-7285C01537A4}"/>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917021" y="5869640"/>
                <a:ext cx="495302" cy="495302"/>
              </a:xfrm>
              <a:prstGeom prst="rect">
                <a:avLst/>
              </a:prstGeom>
            </p:spPr>
          </p:pic>
        </p:grpSp>
        <p:grpSp>
          <p:nvGrpSpPr>
            <p:cNvPr id="18" name="Group 17">
              <a:extLst>
                <a:ext uri="{FF2B5EF4-FFF2-40B4-BE49-F238E27FC236}">
                  <a16:creationId xmlns:a16="http://schemas.microsoft.com/office/drawing/2014/main" id="{FEA27221-49C5-CFC0-EFA5-C8A42469B85F}"/>
                </a:ext>
              </a:extLst>
            </p:cNvPr>
            <p:cNvGrpSpPr/>
            <p:nvPr/>
          </p:nvGrpSpPr>
          <p:grpSpPr>
            <a:xfrm>
              <a:off x="6343196" y="5767153"/>
              <a:ext cx="5187044" cy="700276"/>
              <a:chOff x="6343196" y="5767153"/>
              <a:chExt cx="5187044" cy="700276"/>
            </a:xfrm>
          </p:grpSpPr>
          <p:sp>
            <p:nvSpPr>
              <p:cNvPr id="53" name="Rectangle: Rounded Corners 52">
                <a:extLst>
                  <a:ext uri="{FF2B5EF4-FFF2-40B4-BE49-F238E27FC236}">
                    <a16:creationId xmlns:a16="http://schemas.microsoft.com/office/drawing/2014/main" id="{C34E15A3-19EE-F112-B791-0FB4A28B1546}"/>
                  </a:ext>
                </a:extLst>
              </p:cNvPr>
              <p:cNvSpPr/>
              <p:nvPr/>
            </p:nvSpPr>
            <p:spPr>
              <a:xfrm>
                <a:off x="6343196" y="5767153"/>
                <a:ext cx="5187044" cy="700276"/>
              </a:xfrm>
              <a:prstGeom prst="roundRect">
                <a:avLst>
                  <a:gd name="adj" fmla="val 5821"/>
                </a:avLst>
              </a:prstGeom>
              <a:solidFill>
                <a:schemeClr val="bg1"/>
              </a:solidFill>
              <a:ln>
                <a:noFill/>
              </a:ln>
              <a:effectLst>
                <a:outerShdw blurRad="419100" dist="76200" dir="5400000" sx="95000" sy="95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ectangle: Rounded Corners 53">
                <a:extLst>
                  <a:ext uri="{FF2B5EF4-FFF2-40B4-BE49-F238E27FC236}">
                    <a16:creationId xmlns:a16="http://schemas.microsoft.com/office/drawing/2014/main" id="{ABD91F4E-EBC9-4ED6-07F1-3033A457C7EC}"/>
                  </a:ext>
                </a:extLst>
              </p:cNvPr>
              <p:cNvSpPr/>
              <p:nvPr/>
            </p:nvSpPr>
            <p:spPr>
              <a:xfrm>
                <a:off x="9467850" y="5942222"/>
                <a:ext cx="1711923" cy="350138"/>
              </a:xfrm>
              <a:prstGeom prst="roundRect">
                <a:avLst>
                  <a:gd name="adj" fmla="val 11905"/>
                </a:avLst>
              </a:prstGeom>
              <a:solidFill>
                <a:schemeClr val="bg1">
                  <a:alpha val="0"/>
                </a:schemeClr>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lumMod val="75000"/>
                        <a:lumOff val="25000"/>
                      </a:schemeClr>
                    </a:solidFill>
                    <a:latin typeface="Poppins" panose="00000500000000000000" pitchFamily="2" charset="0"/>
                    <a:cs typeface="Poppins" panose="00000500000000000000" pitchFamily="2" charset="0"/>
                  </a:rPr>
                  <a:t>From 100Eur/Month</a:t>
                </a:r>
                <a:endParaRPr lang="en-GB" sz="1200" dirty="0">
                  <a:solidFill>
                    <a:schemeClr val="tx1">
                      <a:lumMod val="75000"/>
                      <a:lumOff val="25000"/>
                    </a:schemeClr>
                  </a:solidFill>
                  <a:latin typeface="Poppins" panose="00000500000000000000" pitchFamily="2" charset="0"/>
                  <a:cs typeface="Poppins" panose="00000500000000000000" pitchFamily="2" charset="0"/>
                </a:endParaRPr>
              </a:p>
            </p:txBody>
          </p:sp>
          <p:sp>
            <p:nvSpPr>
              <p:cNvPr id="55" name="TextBox 54">
                <a:extLst>
                  <a:ext uri="{FF2B5EF4-FFF2-40B4-BE49-F238E27FC236}">
                    <a16:creationId xmlns:a16="http://schemas.microsoft.com/office/drawing/2014/main" id="{DBE8AC16-93BC-1788-51C9-60F1A01448E0}"/>
                  </a:ext>
                </a:extLst>
              </p:cNvPr>
              <p:cNvSpPr txBox="1"/>
              <p:nvPr/>
            </p:nvSpPr>
            <p:spPr>
              <a:xfrm>
                <a:off x="7215624" y="5921020"/>
                <a:ext cx="1968693" cy="362043"/>
              </a:xfrm>
              <a:prstGeom prst="rect">
                <a:avLst/>
              </a:prstGeom>
              <a:noFill/>
            </p:spPr>
            <p:txBody>
              <a:bodyPr wrap="square" rtlCol="0">
                <a:spAutoFit/>
              </a:bodyPr>
              <a:lstStyle/>
              <a:p>
                <a:pPr>
                  <a:lnSpc>
                    <a:spcPct val="130000"/>
                  </a:lnSpc>
                </a:pPr>
                <a:r>
                  <a:rPr lang="en-GB" sz="1400" dirty="0">
                    <a:solidFill>
                      <a:schemeClr val="tx1">
                        <a:lumMod val="75000"/>
                        <a:lumOff val="25000"/>
                      </a:schemeClr>
                    </a:solidFill>
                    <a:latin typeface="Poppins" panose="00000500000000000000" pitchFamily="2" charset="0"/>
                    <a:cs typeface="Poppins" panose="00000500000000000000" pitchFamily="2" charset="0"/>
                  </a:rPr>
                  <a:t>Email Marketing</a:t>
                </a:r>
              </a:p>
            </p:txBody>
          </p:sp>
          <p:pic>
            <p:nvPicPr>
              <p:cNvPr id="111" name="Picture 110">
                <a:extLst>
                  <a:ext uri="{FF2B5EF4-FFF2-40B4-BE49-F238E27FC236}">
                    <a16:creationId xmlns:a16="http://schemas.microsoft.com/office/drawing/2014/main" id="{C078D0EC-B866-7AF6-88A9-DD37A63EE45C}"/>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6540332" y="5838826"/>
                <a:ext cx="533398" cy="533398"/>
              </a:xfrm>
              <a:prstGeom prst="rect">
                <a:avLst/>
              </a:prstGeom>
            </p:spPr>
          </p:pic>
        </p:grpSp>
      </p:grpSp>
    </p:spTree>
    <p:extLst>
      <p:ext uri="{BB962C8B-B14F-4D97-AF65-F5344CB8AC3E}">
        <p14:creationId xmlns:p14="http://schemas.microsoft.com/office/powerpoint/2010/main" val="3212751518"/>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750" fill="hold"/>
                                        <p:tgtEl>
                                          <p:spTgt spid="6"/>
                                        </p:tgtEl>
                                        <p:attrNameLst>
                                          <p:attrName>ppt_x</p:attrName>
                                        </p:attrNameLst>
                                      </p:cBhvr>
                                      <p:tavLst>
                                        <p:tav tm="0">
                                          <p:val>
                                            <p:strVal val="#ppt_x"/>
                                          </p:val>
                                        </p:tav>
                                        <p:tav tm="100000">
                                          <p:val>
                                            <p:strVal val="#ppt_x"/>
                                          </p:val>
                                        </p:tav>
                                      </p:tavLst>
                                    </p:anim>
                                    <p:anim calcmode="lin" valueType="num">
                                      <p:cBhvr additive="base">
                                        <p:cTn id="8" dur="750" fill="hold"/>
                                        <p:tgtEl>
                                          <p:spTgt spid="6"/>
                                        </p:tgtEl>
                                        <p:attrNameLst>
                                          <p:attrName>ppt_y</p:attrName>
                                        </p:attrNameLst>
                                      </p:cBhvr>
                                      <p:tavLst>
                                        <p:tav tm="0">
                                          <p:val>
                                            <p:strVal val="0-#ppt_h/2"/>
                                          </p:val>
                                        </p:tav>
                                        <p:tav tm="100000">
                                          <p:val>
                                            <p:strVal val="#ppt_y"/>
                                          </p:val>
                                        </p:tav>
                                      </p:tavLst>
                                    </p:anim>
                                  </p:childTnLst>
                                </p:cTn>
                              </p:par>
                              <p:par>
                                <p:cTn id="9" presetID="37" presetClass="entr" presetSubtype="0" fill="hold" nodeType="withEffect">
                                  <p:stCondLst>
                                    <p:cond delay="250"/>
                                  </p:stCondLst>
                                  <p:childTnLst>
                                    <p:set>
                                      <p:cBhvr>
                                        <p:cTn id="10" dur="1" fill="hold">
                                          <p:stCondLst>
                                            <p:cond delay="0"/>
                                          </p:stCondLst>
                                        </p:cTn>
                                        <p:tgtEl>
                                          <p:spTgt spid="30"/>
                                        </p:tgtEl>
                                        <p:attrNameLst>
                                          <p:attrName>style.visibility</p:attrName>
                                        </p:attrNameLst>
                                      </p:cBhvr>
                                      <p:to>
                                        <p:strVal val="visible"/>
                                      </p:to>
                                    </p:set>
                                    <p:animEffect transition="in" filter="fade">
                                      <p:cBhvr>
                                        <p:cTn id="11" dur="750"/>
                                        <p:tgtEl>
                                          <p:spTgt spid="30"/>
                                        </p:tgtEl>
                                      </p:cBhvr>
                                    </p:animEffect>
                                    <p:anim calcmode="lin" valueType="num">
                                      <p:cBhvr>
                                        <p:cTn id="12" dur="750" fill="hold"/>
                                        <p:tgtEl>
                                          <p:spTgt spid="30"/>
                                        </p:tgtEl>
                                        <p:attrNameLst>
                                          <p:attrName>ppt_x</p:attrName>
                                        </p:attrNameLst>
                                      </p:cBhvr>
                                      <p:tavLst>
                                        <p:tav tm="0">
                                          <p:val>
                                            <p:strVal val="#ppt_x"/>
                                          </p:val>
                                        </p:tav>
                                        <p:tav tm="100000">
                                          <p:val>
                                            <p:strVal val="#ppt_x"/>
                                          </p:val>
                                        </p:tav>
                                      </p:tavLst>
                                    </p:anim>
                                    <p:anim calcmode="lin" valueType="num">
                                      <p:cBhvr>
                                        <p:cTn id="13" dur="675" decel="100000" fill="hold"/>
                                        <p:tgtEl>
                                          <p:spTgt spid="30"/>
                                        </p:tgtEl>
                                        <p:attrNameLst>
                                          <p:attrName>ppt_y</p:attrName>
                                        </p:attrNameLst>
                                      </p:cBhvr>
                                      <p:tavLst>
                                        <p:tav tm="0">
                                          <p:val>
                                            <p:strVal val="#ppt_y+1"/>
                                          </p:val>
                                        </p:tav>
                                        <p:tav tm="100000">
                                          <p:val>
                                            <p:strVal val="#ppt_y-.03"/>
                                          </p:val>
                                        </p:tav>
                                      </p:tavLst>
                                    </p:anim>
                                    <p:anim calcmode="lin" valueType="num">
                                      <p:cBhvr>
                                        <p:cTn id="14" dur="75" accel="100000" fill="hold">
                                          <p:stCondLst>
                                            <p:cond delay="675"/>
                                          </p:stCondLst>
                                        </p:cTn>
                                        <p:tgtEl>
                                          <p:spTgt spid="30"/>
                                        </p:tgtEl>
                                        <p:attrNameLst>
                                          <p:attrName>ppt_y</p:attrName>
                                        </p:attrNameLst>
                                      </p:cBhvr>
                                      <p:tavLst>
                                        <p:tav tm="0">
                                          <p:val>
                                            <p:strVal val="#ppt_y-.03"/>
                                          </p:val>
                                        </p:tav>
                                        <p:tav tm="100000">
                                          <p:val>
                                            <p:strVal val="#ppt_y"/>
                                          </p:val>
                                        </p:tav>
                                      </p:tavLst>
                                    </p:anim>
                                  </p:childTnLst>
                                </p:cTn>
                              </p:par>
                              <p:par>
                                <p:cTn id="15" presetID="37" presetClass="entr" presetSubtype="0" fill="hold" nodeType="withEffect">
                                  <p:stCondLst>
                                    <p:cond delay="500"/>
                                  </p:stCondLst>
                                  <p:childTnLst>
                                    <p:set>
                                      <p:cBhvr>
                                        <p:cTn id="16" dur="1" fill="hold">
                                          <p:stCondLst>
                                            <p:cond delay="0"/>
                                          </p:stCondLst>
                                        </p:cTn>
                                        <p:tgtEl>
                                          <p:spTgt spid="34"/>
                                        </p:tgtEl>
                                        <p:attrNameLst>
                                          <p:attrName>style.visibility</p:attrName>
                                        </p:attrNameLst>
                                      </p:cBhvr>
                                      <p:to>
                                        <p:strVal val="visible"/>
                                      </p:to>
                                    </p:set>
                                    <p:animEffect transition="in" filter="fade">
                                      <p:cBhvr>
                                        <p:cTn id="17" dur="750"/>
                                        <p:tgtEl>
                                          <p:spTgt spid="34"/>
                                        </p:tgtEl>
                                      </p:cBhvr>
                                    </p:animEffect>
                                    <p:anim calcmode="lin" valueType="num">
                                      <p:cBhvr>
                                        <p:cTn id="18" dur="750" fill="hold"/>
                                        <p:tgtEl>
                                          <p:spTgt spid="34"/>
                                        </p:tgtEl>
                                        <p:attrNameLst>
                                          <p:attrName>ppt_x</p:attrName>
                                        </p:attrNameLst>
                                      </p:cBhvr>
                                      <p:tavLst>
                                        <p:tav tm="0">
                                          <p:val>
                                            <p:strVal val="#ppt_x"/>
                                          </p:val>
                                        </p:tav>
                                        <p:tav tm="100000">
                                          <p:val>
                                            <p:strVal val="#ppt_x"/>
                                          </p:val>
                                        </p:tav>
                                      </p:tavLst>
                                    </p:anim>
                                    <p:anim calcmode="lin" valueType="num">
                                      <p:cBhvr>
                                        <p:cTn id="19" dur="675" decel="100000" fill="hold"/>
                                        <p:tgtEl>
                                          <p:spTgt spid="34"/>
                                        </p:tgtEl>
                                        <p:attrNameLst>
                                          <p:attrName>ppt_y</p:attrName>
                                        </p:attrNameLst>
                                      </p:cBhvr>
                                      <p:tavLst>
                                        <p:tav tm="0">
                                          <p:val>
                                            <p:strVal val="#ppt_y+1"/>
                                          </p:val>
                                        </p:tav>
                                        <p:tav tm="100000">
                                          <p:val>
                                            <p:strVal val="#ppt_y-.03"/>
                                          </p:val>
                                        </p:tav>
                                      </p:tavLst>
                                    </p:anim>
                                    <p:anim calcmode="lin" valueType="num">
                                      <p:cBhvr>
                                        <p:cTn id="20" dur="75" accel="100000" fill="hold">
                                          <p:stCondLst>
                                            <p:cond delay="675"/>
                                          </p:stCondLst>
                                        </p:cTn>
                                        <p:tgtEl>
                                          <p:spTgt spid="34"/>
                                        </p:tgtEl>
                                        <p:attrNameLst>
                                          <p:attrName>ppt_y</p:attrName>
                                        </p:attrNameLst>
                                      </p:cBhvr>
                                      <p:tavLst>
                                        <p:tav tm="0">
                                          <p:val>
                                            <p:strVal val="#ppt_y-.03"/>
                                          </p:val>
                                        </p:tav>
                                        <p:tav tm="100000">
                                          <p:val>
                                            <p:strVal val="#ppt_y"/>
                                          </p:val>
                                        </p:tav>
                                      </p:tavLst>
                                    </p:anim>
                                  </p:childTnLst>
                                </p:cTn>
                              </p:par>
                              <p:par>
                                <p:cTn id="21" presetID="37" presetClass="entr" presetSubtype="0" fill="hold" nodeType="withEffect">
                                  <p:stCondLst>
                                    <p:cond delay="750"/>
                                  </p:stCondLst>
                                  <p:childTnLst>
                                    <p:set>
                                      <p:cBhvr>
                                        <p:cTn id="22" dur="1" fill="hold">
                                          <p:stCondLst>
                                            <p:cond delay="0"/>
                                          </p:stCondLst>
                                        </p:cTn>
                                        <p:tgtEl>
                                          <p:spTgt spid="35"/>
                                        </p:tgtEl>
                                        <p:attrNameLst>
                                          <p:attrName>style.visibility</p:attrName>
                                        </p:attrNameLst>
                                      </p:cBhvr>
                                      <p:to>
                                        <p:strVal val="visible"/>
                                      </p:to>
                                    </p:set>
                                    <p:animEffect transition="in" filter="fade">
                                      <p:cBhvr>
                                        <p:cTn id="23" dur="750"/>
                                        <p:tgtEl>
                                          <p:spTgt spid="35"/>
                                        </p:tgtEl>
                                      </p:cBhvr>
                                    </p:animEffect>
                                    <p:anim calcmode="lin" valueType="num">
                                      <p:cBhvr>
                                        <p:cTn id="24" dur="750" fill="hold"/>
                                        <p:tgtEl>
                                          <p:spTgt spid="35"/>
                                        </p:tgtEl>
                                        <p:attrNameLst>
                                          <p:attrName>ppt_x</p:attrName>
                                        </p:attrNameLst>
                                      </p:cBhvr>
                                      <p:tavLst>
                                        <p:tav tm="0">
                                          <p:val>
                                            <p:strVal val="#ppt_x"/>
                                          </p:val>
                                        </p:tav>
                                        <p:tav tm="100000">
                                          <p:val>
                                            <p:strVal val="#ppt_x"/>
                                          </p:val>
                                        </p:tav>
                                      </p:tavLst>
                                    </p:anim>
                                    <p:anim calcmode="lin" valueType="num">
                                      <p:cBhvr>
                                        <p:cTn id="25" dur="675" decel="100000" fill="hold"/>
                                        <p:tgtEl>
                                          <p:spTgt spid="35"/>
                                        </p:tgtEl>
                                        <p:attrNameLst>
                                          <p:attrName>ppt_y</p:attrName>
                                        </p:attrNameLst>
                                      </p:cBhvr>
                                      <p:tavLst>
                                        <p:tav tm="0">
                                          <p:val>
                                            <p:strVal val="#ppt_y+1"/>
                                          </p:val>
                                        </p:tav>
                                        <p:tav tm="100000">
                                          <p:val>
                                            <p:strVal val="#ppt_y-.03"/>
                                          </p:val>
                                        </p:tav>
                                      </p:tavLst>
                                    </p:anim>
                                    <p:anim calcmode="lin" valueType="num">
                                      <p:cBhvr>
                                        <p:cTn id="26" dur="75" accel="100000" fill="hold">
                                          <p:stCondLst>
                                            <p:cond delay="675"/>
                                          </p:stCondLst>
                                        </p:cTn>
                                        <p:tgtEl>
                                          <p:spTgt spid="35"/>
                                        </p:tgtEl>
                                        <p:attrNameLst>
                                          <p:attrName>ppt_y</p:attrName>
                                        </p:attrNameLst>
                                      </p:cBhvr>
                                      <p:tavLst>
                                        <p:tav tm="0">
                                          <p:val>
                                            <p:strVal val="#ppt_y-.03"/>
                                          </p:val>
                                        </p:tav>
                                        <p:tav tm="100000">
                                          <p:val>
                                            <p:strVal val="#ppt_y"/>
                                          </p:val>
                                        </p:tav>
                                      </p:tavLst>
                                    </p:anim>
                                  </p:childTnLst>
                                </p:cTn>
                              </p:par>
                              <p:par>
                                <p:cTn id="27" presetID="37" presetClass="entr" presetSubtype="0" fill="hold" nodeType="withEffect">
                                  <p:stCondLst>
                                    <p:cond delay="1000"/>
                                  </p:stCondLst>
                                  <p:childTnLst>
                                    <p:set>
                                      <p:cBhvr>
                                        <p:cTn id="28" dur="1" fill="hold">
                                          <p:stCondLst>
                                            <p:cond delay="0"/>
                                          </p:stCondLst>
                                        </p:cTn>
                                        <p:tgtEl>
                                          <p:spTgt spid="39"/>
                                        </p:tgtEl>
                                        <p:attrNameLst>
                                          <p:attrName>style.visibility</p:attrName>
                                        </p:attrNameLst>
                                      </p:cBhvr>
                                      <p:to>
                                        <p:strVal val="visible"/>
                                      </p:to>
                                    </p:set>
                                    <p:animEffect transition="in" filter="fade">
                                      <p:cBhvr>
                                        <p:cTn id="29" dur="750"/>
                                        <p:tgtEl>
                                          <p:spTgt spid="39"/>
                                        </p:tgtEl>
                                      </p:cBhvr>
                                    </p:animEffect>
                                    <p:anim calcmode="lin" valueType="num">
                                      <p:cBhvr>
                                        <p:cTn id="30" dur="750" fill="hold"/>
                                        <p:tgtEl>
                                          <p:spTgt spid="39"/>
                                        </p:tgtEl>
                                        <p:attrNameLst>
                                          <p:attrName>ppt_x</p:attrName>
                                        </p:attrNameLst>
                                      </p:cBhvr>
                                      <p:tavLst>
                                        <p:tav tm="0">
                                          <p:val>
                                            <p:strVal val="#ppt_x"/>
                                          </p:val>
                                        </p:tav>
                                        <p:tav tm="100000">
                                          <p:val>
                                            <p:strVal val="#ppt_x"/>
                                          </p:val>
                                        </p:tav>
                                      </p:tavLst>
                                    </p:anim>
                                    <p:anim calcmode="lin" valueType="num">
                                      <p:cBhvr>
                                        <p:cTn id="31" dur="675" decel="100000" fill="hold"/>
                                        <p:tgtEl>
                                          <p:spTgt spid="39"/>
                                        </p:tgtEl>
                                        <p:attrNameLst>
                                          <p:attrName>ppt_y</p:attrName>
                                        </p:attrNameLst>
                                      </p:cBhvr>
                                      <p:tavLst>
                                        <p:tav tm="0">
                                          <p:val>
                                            <p:strVal val="#ppt_y+1"/>
                                          </p:val>
                                        </p:tav>
                                        <p:tav tm="100000">
                                          <p:val>
                                            <p:strVal val="#ppt_y-.03"/>
                                          </p:val>
                                        </p:tav>
                                      </p:tavLst>
                                    </p:anim>
                                    <p:anim calcmode="lin" valueType="num">
                                      <p:cBhvr>
                                        <p:cTn id="32" dur="75" accel="100000" fill="hold">
                                          <p:stCondLst>
                                            <p:cond delay="675"/>
                                          </p:stCondLst>
                                        </p:cTn>
                                        <p:tgtEl>
                                          <p:spTgt spid="39"/>
                                        </p:tgtEl>
                                        <p:attrNameLst>
                                          <p:attrName>ppt_y</p:attrName>
                                        </p:attrNameLst>
                                      </p:cBhvr>
                                      <p:tavLst>
                                        <p:tav tm="0">
                                          <p:val>
                                            <p:strVal val="#ppt_y-.03"/>
                                          </p:val>
                                        </p:tav>
                                        <p:tav tm="100000">
                                          <p:val>
                                            <p:strVal val="#ppt_y"/>
                                          </p:val>
                                        </p:tav>
                                      </p:tavLst>
                                    </p:anim>
                                  </p:childTnLst>
                                </p:cTn>
                              </p:par>
                              <p:par>
                                <p:cTn id="33" presetID="37" presetClass="entr" presetSubtype="0" fill="hold" nodeType="withEffect">
                                  <p:stCondLst>
                                    <p:cond delay="1250"/>
                                  </p:stCondLst>
                                  <p:childTnLst>
                                    <p:set>
                                      <p:cBhvr>
                                        <p:cTn id="34" dur="1" fill="hold">
                                          <p:stCondLst>
                                            <p:cond delay="0"/>
                                          </p:stCondLst>
                                        </p:cTn>
                                        <p:tgtEl>
                                          <p:spTgt spid="40"/>
                                        </p:tgtEl>
                                        <p:attrNameLst>
                                          <p:attrName>style.visibility</p:attrName>
                                        </p:attrNameLst>
                                      </p:cBhvr>
                                      <p:to>
                                        <p:strVal val="visible"/>
                                      </p:to>
                                    </p:set>
                                    <p:animEffect transition="in" filter="fade">
                                      <p:cBhvr>
                                        <p:cTn id="35" dur="750"/>
                                        <p:tgtEl>
                                          <p:spTgt spid="40"/>
                                        </p:tgtEl>
                                      </p:cBhvr>
                                    </p:animEffect>
                                    <p:anim calcmode="lin" valueType="num">
                                      <p:cBhvr>
                                        <p:cTn id="36" dur="750" fill="hold"/>
                                        <p:tgtEl>
                                          <p:spTgt spid="40"/>
                                        </p:tgtEl>
                                        <p:attrNameLst>
                                          <p:attrName>ppt_x</p:attrName>
                                        </p:attrNameLst>
                                      </p:cBhvr>
                                      <p:tavLst>
                                        <p:tav tm="0">
                                          <p:val>
                                            <p:strVal val="#ppt_x"/>
                                          </p:val>
                                        </p:tav>
                                        <p:tav tm="100000">
                                          <p:val>
                                            <p:strVal val="#ppt_x"/>
                                          </p:val>
                                        </p:tav>
                                      </p:tavLst>
                                    </p:anim>
                                    <p:anim calcmode="lin" valueType="num">
                                      <p:cBhvr>
                                        <p:cTn id="37" dur="675" decel="100000" fill="hold"/>
                                        <p:tgtEl>
                                          <p:spTgt spid="40"/>
                                        </p:tgtEl>
                                        <p:attrNameLst>
                                          <p:attrName>ppt_y</p:attrName>
                                        </p:attrNameLst>
                                      </p:cBhvr>
                                      <p:tavLst>
                                        <p:tav tm="0">
                                          <p:val>
                                            <p:strVal val="#ppt_y+1"/>
                                          </p:val>
                                        </p:tav>
                                        <p:tav tm="100000">
                                          <p:val>
                                            <p:strVal val="#ppt_y-.03"/>
                                          </p:val>
                                        </p:tav>
                                      </p:tavLst>
                                    </p:anim>
                                    <p:anim calcmode="lin" valueType="num">
                                      <p:cBhvr>
                                        <p:cTn id="38" dur="75" accel="100000" fill="hold">
                                          <p:stCondLst>
                                            <p:cond delay="675"/>
                                          </p:stCondLst>
                                        </p:cTn>
                                        <p:tgtEl>
                                          <p:spTgt spid="40"/>
                                        </p:tgtEl>
                                        <p:attrNameLst>
                                          <p:attrName>ppt_y</p:attrName>
                                        </p:attrNameLst>
                                      </p:cBhvr>
                                      <p:tavLst>
                                        <p:tav tm="0">
                                          <p:val>
                                            <p:strVal val="#ppt_y-.03"/>
                                          </p:val>
                                        </p:tav>
                                        <p:tav tm="100000">
                                          <p:val>
                                            <p:strVal val="#ppt_y"/>
                                          </p:val>
                                        </p:tav>
                                      </p:tavLst>
                                    </p:anim>
                                  </p:childTnLst>
                                </p:cTn>
                              </p:par>
                              <p:par>
                                <p:cTn id="39" presetID="37" presetClass="entr" presetSubtype="0" fill="hold" nodeType="withEffect">
                                  <p:stCondLst>
                                    <p:cond delay="1500"/>
                                  </p:stCondLst>
                                  <p:childTnLst>
                                    <p:set>
                                      <p:cBhvr>
                                        <p:cTn id="40" dur="1" fill="hold">
                                          <p:stCondLst>
                                            <p:cond delay="0"/>
                                          </p:stCondLst>
                                        </p:cTn>
                                        <p:tgtEl>
                                          <p:spTgt spid="44"/>
                                        </p:tgtEl>
                                        <p:attrNameLst>
                                          <p:attrName>style.visibility</p:attrName>
                                        </p:attrNameLst>
                                      </p:cBhvr>
                                      <p:to>
                                        <p:strVal val="visible"/>
                                      </p:to>
                                    </p:set>
                                    <p:animEffect transition="in" filter="fade">
                                      <p:cBhvr>
                                        <p:cTn id="41" dur="750"/>
                                        <p:tgtEl>
                                          <p:spTgt spid="44"/>
                                        </p:tgtEl>
                                      </p:cBhvr>
                                    </p:animEffect>
                                    <p:anim calcmode="lin" valueType="num">
                                      <p:cBhvr>
                                        <p:cTn id="42" dur="750" fill="hold"/>
                                        <p:tgtEl>
                                          <p:spTgt spid="44"/>
                                        </p:tgtEl>
                                        <p:attrNameLst>
                                          <p:attrName>ppt_x</p:attrName>
                                        </p:attrNameLst>
                                      </p:cBhvr>
                                      <p:tavLst>
                                        <p:tav tm="0">
                                          <p:val>
                                            <p:strVal val="#ppt_x"/>
                                          </p:val>
                                        </p:tav>
                                        <p:tav tm="100000">
                                          <p:val>
                                            <p:strVal val="#ppt_x"/>
                                          </p:val>
                                        </p:tav>
                                      </p:tavLst>
                                    </p:anim>
                                    <p:anim calcmode="lin" valueType="num">
                                      <p:cBhvr>
                                        <p:cTn id="43" dur="675" decel="100000" fill="hold"/>
                                        <p:tgtEl>
                                          <p:spTgt spid="44"/>
                                        </p:tgtEl>
                                        <p:attrNameLst>
                                          <p:attrName>ppt_y</p:attrName>
                                        </p:attrNameLst>
                                      </p:cBhvr>
                                      <p:tavLst>
                                        <p:tav tm="0">
                                          <p:val>
                                            <p:strVal val="#ppt_y+1"/>
                                          </p:val>
                                        </p:tav>
                                        <p:tav tm="100000">
                                          <p:val>
                                            <p:strVal val="#ppt_y-.03"/>
                                          </p:val>
                                        </p:tav>
                                      </p:tavLst>
                                    </p:anim>
                                    <p:anim calcmode="lin" valueType="num">
                                      <p:cBhvr>
                                        <p:cTn id="44" dur="75" accel="100000" fill="hold">
                                          <p:stCondLst>
                                            <p:cond delay="675"/>
                                          </p:stCondLst>
                                        </p:cTn>
                                        <p:tgtEl>
                                          <p:spTgt spid="44"/>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673B80D-89E6-4E5F-A997-6E484956ECDA}"/>
              </a:ext>
            </a:extLst>
          </p:cNvPr>
          <p:cNvSpPr txBox="1"/>
          <p:nvPr/>
        </p:nvSpPr>
        <p:spPr>
          <a:xfrm>
            <a:off x="4062433" y="607054"/>
            <a:ext cx="4067140" cy="646331"/>
          </a:xfrm>
          <a:prstGeom prst="rect">
            <a:avLst/>
          </a:prstGeom>
          <a:noFill/>
        </p:spPr>
        <p:txBody>
          <a:bodyPr wrap="none" rtlCol="0">
            <a:spAutoFit/>
          </a:bodyPr>
          <a:lstStyle/>
          <a:p>
            <a:pPr algn="ctr"/>
            <a:r>
              <a:rPr lang="en-CA" sz="3600" dirty="0">
                <a:solidFill>
                  <a:schemeClr val="accent1"/>
                </a:solidFill>
                <a:latin typeface="Poppins Medium" panose="00000600000000000000" pitchFamily="2" charset="0"/>
                <a:cs typeface="Poppins Medium" panose="00000600000000000000" pitchFamily="2" charset="0"/>
              </a:rPr>
              <a:t>MARKETING PLAN</a:t>
            </a:r>
          </a:p>
        </p:txBody>
      </p:sp>
      <p:sp>
        <p:nvSpPr>
          <p:cNvPr id="3" name="Rectangle 2">
            <a:extLst>
              <a:ext uri="{FF2B5EF4-FFF2-40B4-BE49-F238E27FC236}">
                <a16:creationId xmlns:a16="http://schemas.microsoft.com/office/drawing/2014/main" id="{005BF995-945F-4747-BE78-CDAAF8AAE1BF}"/>
              </a:ext>
            </a:extLst>
          </p:cNvPr>
          <p:cNvSpPr/>
          <p:nvPr/>
        </p:nvSpPr>
        <p:spPr>
          <a:xfrm>
            <a:off x="1596639" y="1429746"/>
            <a:ext cx="4287294" cy="1955664"/>
          </a:xfrm>
          <a:prstGeom prst="rect">
            <a:avLst/>
          </a:prstGeom>
        </p:spPr>
        <p:txBody>
          <a:bodyPr wrap="square">
            <a:spAutoFit/>
          </a:bodyPr>
          <a:lstStyle/>
          <a:p>
            <a:pPr algn="just">
              <a:lnSpc>
                <a:spcPct val="130000"/>
              </a:lnSpc>
              <a:spcBef>
                <a:spcPts val="300"/>
              </a:spcBef>
              <a:spcAft>
                <a:spcPts val="300"/>
              </a:spcAft>
            </a:pPr>
            <a:r>
              <a:rPr lang="en-US" sz="1000" dirty="0">
                <a:solidFill>
                  <a:schemeClr val="tx1">
                    <a:lumMod val="85000"/>
                    <a:lumOff val="15000"/>
                  </a:schemeClr>
                </a:solidFill>
                <a:latin typeface="Poppins" panose="00000500000000000000" pitchFamily="2" charset="0"/>
                <a:cs typeface="Poppins" panose="00000500000000000000" pitchFamily="2" charset="0"/>
              </a:rPr>
              <a:t>The fact that there is stiffer competition in the design industry; there are loads of 3D designers jostling for contracts which is why the company will be to hire some of the best marketing experts to handle sales and marketing.</a:t>
            </a:r>
          </a:p>
          <a:p>
            <a:pPr algn="just">
              <a:lnSpc>
                <a:spcPct val="130000"/>
              </a:lnSpc>
              <a:spcBef>
                <a:spcPts val="300"/>
              </a:spcBef>
              <a:spcAft>
                <a:spcPts val="300"/>
              </a:spcAft>
            </a:pPr>
            <a:r>
              <a:rPr lang="en-US" sz="1000" dirty="0">
                <a:solidFill>
                  <a:schemeClr val="tx1">
                    <a:lumMod val="85000"/>
                    <a:lumOff val="15000"/>
                  </a:schemeClr>
                </a:solidFill>
                <a:latin typeface="Poppins" panose="00000500000000000000" pitchFamily="2" charset="0"/>
                <a:cs typeface="Poppins" panose="00000500000000000000" pitchFamily="2" charset="0"/>
              </a:rPr>
              <a:t>The sales and marketing team will be recruited based on their vast experience in the real estate market and they will be trained on a regular basis so as to be well equipped to meet their targets and the overall business goal of Wave Break Design company.</a:t>
            </a:r>
          </a:p>
        </p:txBody>
      </p:sp>
      <p:sp>
        <p:nvSpPr>
          <p:cNvPr id="72" name="Rectangle 71">
            <a:extLst>
              <a:ext uri="{FF2B5EF4-FFF2-40B4-BE49-F238E27FC236}">
                <a16:creationId xmlns:a16="http://schemas.microsoft.com/office/drawing/2014/main" id="{14614E3E-87A6-912C-2B68-EA869CC7788C}"/>
              </a:ext>
            </a:extLst>
          </p:cNvPr>
          <p:cNvSpPr/>
          <p:nvPr/>
        </p:nvSpPr>
        <p:spPr>
          <a:xfrm>
            <a:off x="-2234" y="0"/>
            <a:ext cx="933307" cy="9333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200"/>
          </a:p>
        </p:txBody>
      </p:sp>
      <p:pic>
        <p:nvPicPr>
          <p:cNvPr id="73" name="Picture 72">
            <a:extLst>
              <a:ext uri="{FF2B5EF4-FFF2-40B4-BE49-F238E27FC236}">
                <a16:creationId xmlns:a16="http://schemas.microsoft.com/office/drawing/2014/main" id="{BBDBFD1C-291D-9A25-2282-F14CC5051A8E}"/>
              </a:ext>
            </a:extLst>
          </p:cNvPr>
          <p:cNvPicPr>
            <a:picLocks noChangeAspect="1"/>
          </p:cNvPicPr>
          <p:nvPr/>
        </p:nvPicPr>
        <p:blipFill rotWithShape="1">
          <a:blip r:embed="rId2">
            <a:duotone>
              <a:prstClr val="black"/>
              <a:srgbClr val="5A5A5A">
                <a:tint val="45000"/>
                <a:satMod val="400000"/>
              </a:srgbClr>
            </a:duotone>
          </a:blip>
          <a:srcRect l="19472" r="19763" b="16966"/>
          <a:stretch/>
        </p:blipFill>
        <p:spPr>
          <a:xfrm>
            <a:off x="123964" y="274217"/>
            <a:ext cx="625393" cy="394242"/>
          </a:xfrm>
          <a:prstGeom prst="rect">
            <a:avLst/>
          </a:prstGeom>
        </p:spPr>
      </p:pic>
      <p:grpSp>
        <p:nvGrpSpPr>
          <p:cNvPr id="4" name="Group 3">
            <a:extLst>
              <a:ext uri="{FF2B5EF4-FFF2-40B4-BE49-F238E27FC236}">
                <a16:creationId xmlns:a16="http://schemas.microsoft.com/office/drawing/2014/main" id="{3C45E5FE-3258-7CF2-457A-E69B39369D59}"/>
              </a:ext>
            </a:extLst>
          </p:cNvPr>
          <p:cNvGrpSpPr/>
          <p:nvPr/>
        </p:nvGrpSpPr>
        <p:grpSpPr>
          <a:xfrm>
            <a:off x="210637" y="3954672"/>
            <a:ext cx="1766485" cy="1725645"/>
            <a:chOff x="178704" y="2695041"/>
            <a:chExt cx="1766485" cy="1725645"/>
          </a:xfrm>
        </p:grpSpPr>
        <p:grpSp>
          <p:nvGrpSpPr>
            <p:cNvPr id="57" name="Group 56">
              <a:extLst>
                <a:ext uri="{FF2B5EF4-FFF2-40B4-BE49-F238E27FC236}">
                  <a16:creationId xmlns:a16="http://schemas.microsoft.com/office/drawing/2014/main" id="{4A853BD5-EE45-6C04-19D1-53EEF77FF5DC}"/>
                </a:ext>
              </a:extLst>
            </p:cNvPr>
            <p:cNvGrpSpPr/>
            <p:nvPr/>
          </p:nvGrpSpPr>
          <p:grpSpPr>
            <a:xfrm>
              <a:off x="366742" y="2695041"/>
              <a:ext cx="1390409" cy="1390407"/>
              <a:chOff x="2453824" y="1567853"/>
              <a:chExt cx="2335174" cy="2335174"/>
            </a:xfrm>
          </p:grpSpPr>
          <p:sp>
            <p:nvSpPr>
              <p:cNvPr id="60" name="Oval 59">
                <a:extLst>
                  <a:ext uri="{FF2B5EF4-FFF2-40B4-BE49-F238E27FC236}">
                    <a16:creationId xmlns:a16="http://schemas.microsoft.com/office/drawing/2014/main" id="{6920A99F-5D48-87EB-79AD-C8B350930077}"/>
                  </a:ext>
                </a:extLst>
              </p:cNvPr>
              <p:cNvSpPr/>
              <p:nvPr/>
            </p:nvSpPr>
            <p:spPr>
              <a:xfrm>
                <a:off x="2453824" y="1567853"/>
                <a:ext cx="2335174" cy="2335174"/>
              </a:xfrm>
              <a:prstGeom prst="ellipse">
                <a:avLst/>
              </a:prstGeom>
              <a:solidFill>
                <a:schemeClr val="bg1"/>
              </a:solidFill>
              <a:ln>
                <a:noFill/>
              </a:ln>
              <a:effectLst>
                <a:outerShdw blurRad="1270000" sx="102000" sy="102000" algn="ctr" rotWithShape="0">
                  <a:prstClr val="black">
                    <a:alpha val="1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Raleway" panose="020B0503030101060003" pitchFamily="34" charset="0"/>
                </a:endParaRPr>
              </a:p>
            </p:txBody>
          </p:sp>
          <p:sp>
            <p:nvSpPr>
              <p:cNvPr id="61" name="Oval 60">
                <a:extLst>
                  <a:ext uri="{FF2B5EF4-FFF2-40B4-BE49-F238E27FC236}">
                    <a16:creationId xmlns:a16="http://schemas.microsoft.com/office/drawing/2014/main" id="{A3C45332-21DB-1FD6-8243-B5CB907E5856}"/>
                  </a:ext>
                </a:extLst>
              </p:cNvPr>
              <p:cNvSpPr/>
              <p:nvPr/>
            </p:nvSpPr>
            <p:spPr>
              <a:xfrm>
                <a:off x="2751590" y="1865619"/>
                <a:ext cx="1739641" cy="1739641"/>
              </a:xfrm>
              <a:prstGeom prst="ellipse">
                <a:avLst/>
              </a:prstGeom>
              <a:noFill/>
              <a:ln w="79375" cap="rnd" cmpd="sng">
                <a:solidFill>
                  <a:schemeClr val="tx1">
                    <a:lumMod val="65000"/>
                    <a:lumOff val="35000"/>
                    <a:alpha val="10000"/>
                  </a:schemeClr>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3200" dirty="0">
                  <a:latin typeface="Raleway" panose="020B0503030101060003" pitchFamily="34" charset="0"/>
                </a:endParaRPr>
              </a:p>
            </p:txBody>
          </p:sp>
          <p:sp>
            <p:nvSpPr>
              <p:cNvPr id="62" name="Arc 61">
                <a:extLst>
                  <a:ext uri="{FF2B5EF4-FFF2-40B4-BE49-F238E27FC236}">
                    <a16:creationId xmlns:a16="http://schemas.microsoft.com/office/drawing/2014/main" id="{2490719A-4B47-4D74-0DAE-7B8070C32DB0}"/>
                  </a:ext>
                </a:extLst>
              </p:cNvPr>
              <p:cNvSpPr/>
              <p:nvPr/>
            </p:nvSpPr>
            <p:spPr>
              <a:xfrm>
                <a:off x="2751590" y="1865620"/>
                <a:ext cx="1739641" cy="1739640"/>
              </a:xfrm>
              <a:prstGeom prst="arc">
                <a:avLst>
                  <a:gd name="adj1" fmla="val 16200000"/>
                  <a:gd name="adj2" fmla="val 12003921"/>
                </a:avLst>
              </a:prstGeom>
              <a:ln w="79375" cap="rnd" cmpd="sng">
                <a:solidFill>
                  <a:schemeClr val="accent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3200" dirty="0">
                  <a:latin typeface="Raleway" panose="020B0503030101060003" pitchFamily="34" charset="0"/>
                </a:endParaRPr>
              </a:p>
            </p:txBody>
          </p:sp>
        </p:grpSp>
        <p:sp>
          <p:nvSpPr>
            <p:cNvPr id="59" name="Rectangle 58">
              <a:extLst>
                <a:ext uri="{FF2B5EF4-FFF2-40B4-BE49-F238E27FC236}">
                  <a16:creationId xmlns:a16="http://schemas.microsoft.com/office/drawing/2014/main" id="{DAB5AC88-9C3D-F3B8-0039-3E7887557E0E}"/>
                </a:ext>
              </a:extLst>
            </p:cNvPr>
            <p:cNvSpPr/>
            <p:nvPr/>
          </p:nvSpPr>
          <p:spPr>
            <a:xfrm>
              <a:off x="178704" y="4166630"/>
              <a:ext cx="1766485" cy="254056"/>
            </a:xfrm>
            <a:prstGeom prst="rect">
              <a:avLst/>
            </a:prstGeom>
          </p:spPr>
          <p:txBody>
            <a:bodyPr wrap="square">
              <a:spAutoFit/>
            </a:bodyPr>
            <a:lstStyle/>
            <a:p>
              <a:pPr algn="ctr">
                <a:spcBef>
                  <a:spcPts val="300"/>
                </a:spcBef>
                <a:spcAft>
                  <a:spcPts val="300"/>
                </a:spcAft>
              </a:pPr>
              <a:r>
                <a:rPr lang="en-US" sz="1050" b="1" dirty="0">
                  <a:latin typeface="Poppins" panose="00000500000000000000" pitchFamily="2" charset="0"/>
                  <a:cs typeface="Poppins" panose="00000500000000000000" pitchFamily="2" charset="0"/>
                </a:rPr>
                <a:t>Website</a:t>
              </a:r>
            </a:p>
          </p:txBody>
        </p:sp>
        <p:pic>
          <p:nvPicPr>
            <p:cNvPr id="67" name="Picture 66">
              <a:extLst>
                <a:ext uri="{FF2B5EF4-FFF2-40B4-BE49-F238E27FC236}">
                  <a16:creationId xmlns:a16="http://schemas.microsoft.com/office/drawing/2014/main" id="{C4B25D04-A43F-6217-ADBF-030FAD3EAD1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5161" y="3199515"/>
              <a:ext cx="433570" cy="433570"/>
            </a:xfrm>
            <a:prstGeom prst="rect">
              <a:avLst/>
            </a:prstGeom>
          </p:spPr>
        </p:pic>
      </p:grpSp>
      <p:grpSp>
        <p:nvGrpSpPr>
          <p:cNvPr id="5" name="Group 4">
            <a:extLst>
              <a:ext uri="{FF2B5EF4-FFF2-40B4-BE49-F238E27FC236}">
                <a16:creationId xmlns:a16="http://schemas.microsoft.com/office/drawing/2014/main" id="{7CB4234E-F530-F7CD-EDD7-E4AEF663FBAF}"/>
              </a:ext>
            </a:extLst>
          </p:cNvPr>
          <p:cNvGrpSpPr/>
          <p:nvPr/>
        </p:nvGrpSpPr>
        <p:grpSpPr>
          <a:xfrm>
            <a:off x="1933378" y="3954672"/>
            <a:ext cx="1766485" cy="1725645"/>
            <a:chOff x="1901445" y="2695041"/>
            <a:chExt cx="1766485" cy="1725645"/>
          </a:xfrm>
        </p:grpSpPr>
        <p:sp>
          <p:nvSpPr>
            <p:cNvPr id="49" name="Oval 48">
              <a:extLst>
                <a:ext uri="{FF2B5EF4-FFF2-40B4-BE49-F238E27FC236}">
                  <a16:creationId xmlns:a16="http://schemas.microsoft.com/office/drawing/2014/main" id="{6D238014-C2DD-BA2C-ACA2-D5E6A27D0076}"/>
                </a:ext>
              </a:extLst>
            </p:cNvPr>
            <p:cNvSpPr/>
            <p:nvPr/>
          </p:nvSpPr>
          <p:spPr>
            <a:xfrm>
              <a:off x="2089483" y="2695041"/>
              <a:ext cx="1390409" cy="1390407"/>
            </a:xfrm>
            <a:prstGeom prst="ellipse">
              <a:avLst/>
            </a:prstGeom>
            <a:solidFill>
              <a:schemeClr val="bg1"/>
            </a:solidFill>
            <a:ln>
              <a:noFill/>
            </a:ln>
            <a:effectLst>
              <a:outerShdw blurRad="1270000" sx="102000" sy="102000" algn="ctr" rotWithShape="0">
                <a:prstClr val="black">
                  <a:alpha val="1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Raleway" panose="020B0503030101060003" pitchFamily="34" charset="0"/>
              </a:endParaRPr>
            </a:p>
          </p:txBody>
        </p:sp>
        <p:sp>
          <p:nvSpPr>
            <p:cNvPr id="51" name="Oval 50">
              <a:extLst>
                <a:ext uri="{FF2B5EF4-FFF2-40B4-BE49-F238E27FC236}">
                  <a16:creationId xmlns:a16="http://schemas.microsoft.com/office/drawing/2014/main" id="{618A2992-ABB5-D0DF-6EB5-86663C4E0337}"/>
                </a:ext>
              </a:extLst>
            </p:cNvPr>
            <p:cNvSpPr/>
            <p:nvPr/>
          </p:nvSpPr>
          <p:spPr>
            <a:xfrm>
              <a:off x="2266779" y="2872337"/>
              <a:ext cx="1035817" cy="1035815"/>
            </a:xfrm>
            <a:prstGeom prst="ellipse">
              <a:avLst/>
            </a:prstGeom>
            <a:noFill/>
            <a:ln w="79375" cap="rnd" cmpd="sng">
              <a:solidFill>
                <a:schemeClr val="tx1">
                  <a:lumMod val="65000"/>
                  <a:lumOff val="35000"/>
                  <a:alpha val="10000"/>
                </a:schemeClr>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3200" dirty="0">
                <a:latin typeface="Raleway" panose="020B0503030101060003" pitchFamily="34" charset="0"/>
              </a:endParaRPr>
            </a:p>
          </p:txBody>
        </p:sp>
        <p:sp>
          <p:nvSpPr>
            <p:cNvPr id="53" name="Arc 52">
              <a:extLst>
                <a:ext uri="{FF2B5EF4-FFF2-40B4-BE49-F238E27FC236}">
                  <a16:creationId xmlns:a16="http://schemas.microsoft.com/office/drawing/2014/main" id="{7ED53500-78BD-2E58-DCC5-D27A591089E9}"/>
                </a:ext>
              </a:extLst>
            </p:cNvPr>
            <p:cNvSpPr/>
            <p:nvPr/>
          </p:nvSpPr>
          <p:spPr>
            <a:xfrm>
              <a:off x="2266779" y="2872337"/>
              <a:ext cx="1035817" cy="1035815"/>
            </a:xfrm>
            <a:prstGeom prst="arc">
              <a:avLst>
                <a:gd name="adj1" fmla="val 16200000"/>
                <a:gd name="adj2" fmla="val 12003921"/>
              </a:avLst>
            </a:prstGeom>
            <a:ln w="79375" cap="rnd" cmpd="sng">
              <a:solidFill>
                <a:schemeClr val="accent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3200" dirty="0">
                <a:latin typeface="Raleway" panose="020B0503030101060003" pitchFamily="34" charset="0"/>
              </a:endParaRPr>
            </a:p>
          </p:txBody>
        </p:sp>
        <p:sp>
          <p:nvSpPr>
            <p:cNvPr id="47" name="Rectangle 46">
              <a:extLst>
                <a:ext uri="{FF2B5EF4-FFF2-40B4-BE49-F238E27FC236}">
                  <a16:creationId xmlns:a16="http://schemas.microsoft.com/office/drawing/2014/main" id="{684A9DF3-374B-FFEC-C73E-22CEA6037CC9}"/>
                </a:ext>
              </a:extLst>
            </p:cNvPr>
            <p:cNvSpPr/>
            <p:nvPr/>
          </p:nvSpPr>
          <p:spPr>
            <a:xfrm>
              <a:off x="1901445" y="4166630"/>
              <a:ext cx="1766485" cy="254056"/>
            </a:xfrm>
            <a:prstGeom prst="rect">
              <a:avLst/>
            </a:prstGeom>
          </p:spPr>
          <p:txBody>
            <a:bodyPr wrap="square">
              <a:spAutoFit/>
            </a:bodyPr>
            <a:lstStyle/>
            <a:p>
              <a:pPr algn="ctr">
                <a:spcBef>
                  <a:spcPts val="300"/>
                </a:spcBef>
                <a:spcAft>
                  <a:spcPts val="300"/>
                </a:spcAft>
              </a:pPr>
              <a:r>
                <a:rPr lang="en-US" sz="1050" b="1" dirty="0">
                  <a:latin typeface="Poppins" panose="00000500000000000000" pitchFamily="2" charset="0"/>
                  <a:cs typeface="Poppins" panose="00000500000000000000" pitchFamily="2" charset="0"/>
                </a:rPr>
                <a:t>SEO</a:t>
              </a:r>
            </a:p>
          </p:txBody>
        </p:sp>
        <p:pic>
          <p:nvPicPr>
            <p:cNvPr id="69" name="Picture 68">
              <a:extLst>
                <a:ext uri="{FF2B5EF4-FFF2-40B4-BE49-F238E27FC236}">
                  <a16:creationId xmlns:a16="http://schemas.microsoft.com/office/drawing/2014/main" id="{8D07E4EF-2330-2FC5-6276-35A0DADA9C7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34602" y="3144202"/>
              <a:ext cx="508636" cy="508636"/>
            </a:xfrm>
            <a:prstGeom prst="rect">
              <a:avLst/>
            </a:prstGeom>
          </p:spPr>
        </p:pic>
      </p:grpSp>
      <p:grpSp>
        <p:nvGrpSpPr>
          <p:cNvPr id="6" name="Group 5">
            <a:extLst>
              <a:ext uri="{FF2B5EF4-FFF2-40B4-BE49-F238E27FC236}">
                <a16:creationId xmlns:a16="http://schemas.microsoft.com/office/drawing/2014/main" id="{19EED5E3-EE52-F21E-A1B2-7DB26970917C}"/>
              </a:ext>
            </a:extLst>
          </p:cNvPr>
          <p:cNvGrpSpPr/>
          <p:nvPr/>
        </p:nvGrpSpPr>
        <p:grpSpPr>
          <a:xfrm>
            <a:off x="3656119" y="3954672"/>
            <a:ext cx="1498148" cy="1875089"/>
            <a:chOff x="3624186" y="2695041"/>
            <a:chExt cx="1498148" cy="1875089"/>
          </a:xfrm>
        </p:grpSpPr>
        <p:sp>
          <p:nvSpPr>
            <p:cNvPr id="39" name="Oval 38">
              <a:extLst>
                <a:ext uri="{FF2B5EF4-FFF2-40B4-BE49-F238E27FC236}">
                  <a16:creationId xmlns:a16="http://schemas.microsoft.com/office/drawing/2014/main" id="{52984797-E335-407D-3CA9-32BFA9303B80}"/>
                </a:ext>
              </a:extLst>
            </p:cNvPr>
            <p:cNvSpPr/>
            <p:nvPr/>
          </p:nvSpPr>
          <p:spPr>
            <a:xfrm>
              <a:off x="3678056" y="2695041"/>
              <a:ext cx="1390409" cy="1390407"/>
            </a:xfrm>
            <a:prstGeom prst="ellipse">
              <a:avLst/>
            </a:prstGeom>
            <a:solidFill>
              <a:schemeClr val="bg1"/>
            </a:solidFill>
            <a:ln>
              <a:noFill/>
            </a:ln>
            <a:effectLst>
              <a:outerShdw blurRad="1270000" sx="102000" sy="102000" algn="ctr" rotWithShape="0">
                <a:prstClr val="black">
                  <a:alpha val="1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Raleway" panose="020B0503030101060003" pitchFamily="34" charset="0"/>
              </a:endParaRPr>
            </a:p>
          </p:txBody>
        </p:sp>
        <p:sp>
          <p:nvSpPr>
            <p:cNvPr id="41" name="Oval 40">
              <a:extLst>
                <a:ext uri="{FF2B5EF4-FFF2-40B4-BE49-F238E27FC236}">
                  <a16:creationId xmlns:a16="http://schemas.microsoft.com/office/drawing/2014/main" id="{F1A76979-2089-47BB-E660-69671DEF3D7D}"/>
                </a:ext>
              </a:extLst>
            </p:cNvPr>
            <p:cNvSpPr/>
            <p:nvPr/>
          </p:nvSpPr>
          <p:spPr>
            <a:xfrm>
              <a:off x="3855352" y="2872337"/>
              <a:ext cx="1035817" cy="1035815"/>
            </a:xfrm>
            <a:prstGeom prst="ellipse">
              <a:avLst/>
            </a:prstGeom>
            <a:noFill/>
            <a:ln w="79375" cap="rnd" cmpd="sng">
              <a:solidFill>
                <a:schemeClr val="tx1">
                  <a:lumMod val="65000"/>
                  <a:lumOff val="35000"/>
                  <a:alpha val="10000"/>
                </a:schemeClr>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3200" dirty="0">
                <a:latin typeface="Raleway" panose="020B0503030101060003" pitchFamily="34" charset="0"/>
              </a:endParaRPr>
            </a:p>
          </p:txBody>
        </p:sp>
        <p:sp>
          <p:nvSpPr>
            <p:cNvPr id="43" name="Arc 42">
              <a:extLst>
                <a:ext uri="{FF2B5EF4-FFF2-40B4-BE49-F238E27FC236}">
                  <a16:creationId xmlns:a16="http://schemas.microsoft.com/office/drawing/2014/main" id="{F30395CD-56E3-4666-2491-4F9A450678EE}"/>
                </a:ext>
              </a:extLst>
            </p:cNvPr>
            <p:cNvSpPr/>
            <p:nvPr/>
          </p:nvSpPr>
          <p:spPr>
            <a:xfrm>
              <a:off x="3855352" y="2872337"/>
              <a:ext cx="1035817" cy="1035815"/>
            </a:xfrm>
            <a:prstGeom prst="arc">
              <a:avLst>
                <a:gd name="adj1" fmla="val 16200000"/>
                <a:gd name="adj2" fmla="val 12003921"/>
              </a:avLst>
            </a:prstGeom>
            <a:ln w="79375" cap="rnd" cmpd="sng">
              <a:solidFill>
                <a:schemeClr val="accent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3200" dirty="0">
                <a:latin typeface="Raleway" panose="020B0503030101060003" pitchFamily="34" charset="0"/>
              </a:endParaRPr>
            </a:p>
          </p:txBody>
        </p:sp>
        <p:sp>
          <p:nvSpPr>
            <p:cNvPr id="38" name="Rectangle 37">
              <a:extLst>
                <a:ext uri="{FF2B5EF4-FFF2-40B4-BE49-F238E27FC236}">
                  <a16:creationId xmlns:a16="http://schemas.microsoft.com/office/drawing/2014/main" id="{985B8DB2-D443-14A8-8B0F-712EE0F1380D}"/>
                </a:ext>
              </a:extLst>
            </p:cNvPr>
            <p:cNvSpPr/>
            <p:nvPr/>
          </p:nvSpPr>
          <p:spPr>
            <a:xfrm>
              <a:off x="3624186" y="4166630"/>
              <a:ext cx="1498148" cy="403500"/>
            </a:xfrm>
            <a:prstGeom prst="rect">
              <a:avLst/>
            </a:prstGeom>
          </p:spPr>
          <p:txBody>
            <a:bodyPr wrap="square">
              <a:spAutoFit/>
            </a:bodyPr>
            <a:lstStyle/>
            <a:p>
              <a:pPr algn="ctr">
                <a:spcBef>
                  <a:spcPts val="300"/>
                </a:spcBef>
                <a:spcAft>
                  <a:spcPts val="300"/>
                </a:spcAft>
              </a:pPr>
              <a:r>
                <a:rPr lang="en-US" sz="1050" b="1" dirty="0">
                  <a:latin typeface="Poppins" panose="00000500000000000000" pitchFamily="2" charset="0"/>
                  <a:cs typeface="Poppins" panose="00000500000000000000" pitchFamily="2" charset="0"/>
                </a:rPr>
                <a:t>Social Media Marketing</a:t>
              </a:r>
            </a:p>
          </p:txBody>
        </p:sp>
        <p:pic>
          <p:nvPicPr>
            <p:cNvPr id="75" name="Picture 74">
              <a:extLst>
                <a:ext uri="{FF2B5EF4-FFF2-40B4-BE49-F238E27FC236}">
                  <a16:creationId xmlns:a16="http://schemas.microsoft.com/office/drawing/2014/main" id="{068472A8-6720-5C58-28D6-BF21EACDC3F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136420" y="3153404"/>
              <a:ext cx="473680" cy="473680"/>
            </a:xfrm>
            <a:prstGeom prst="rect">
              <a:avLst/>
            </a:prstGeom>
          </p:spPr>
        </p:pic>
      </p:grpSp>
      <p:grpSp>
        <p:nvGrpSpPr>
          <p:cNvPr id="7" name="Group 6">
            <a:extLst>
              <a:ext uri="{FF2B5EF4-FFF2-40B4-BE49-F238E27FC236}">
                <a16:creationId xmlns:a16="http://schemas.microsoft.com/office/drawing/2014/main" id="{D6784A3A-7AE1-9D62-E7E6-A0D2308D8184}"/>
              </a:ext>
            </a:extLst>
          </p:cNvPr>
          <p:cNvGrpSpPr/>
          <p:nvPr/>
        </p:nvGrpSpPr>
        <p:grpSpPr>
          <a:xfrm>
            <a:off x="5110523" y="3954672"/>
            <a:ext cx="1766485" cy="1964756"/>
            <a:chOff x="5078590" y="2695041"/>
            <a:chExt cx="1766485" cy="1964756"/>
          </a:xfrm>
        </p:grpSpPr>
        <p:sp>
          <p:nvSpPr>
            <p:cNvPr id="30" name="Oval 29">
              <a:extLst>
                <a:ext uri="{FF2B5EF4-FFF2-40B4-BE49-F238E27FC236}">
                  <a16:creationId xmlns:a16="http://schemas.microsoft.com/office/drawing/2014/main" id="{90F96951-04EF-A3FB-7BBE-3AA6114BEC03}"/>
                </a:ext>
              </a:extLst>
            </p:cNvPr>
            <p:cNvSpPr/>
            <p:nvPr/>
          </p:nvSpPr>
          <p:spPr>
            <a:xfrm>
              <a:off x="5266628" y="2695041"/>
              <a:ext cx="1390409" cy="1390407"/>
            </a:xfrm>
            <a:prstGeom prst="ellipse">
              <a:avLst/>
            </a:prstGeom>
            <a:solidFill>
              <a:schemeClr val="bg1"/>
            </a:solidFill>
            <a:ln>
              <a:noFill/>
            </a:ln>
            <a:effectLst>
              <a:outerShdw blurRad="1270000" sx="102000" sy="102000" algn="ctr" rotWithShape="0">
                <a:prstClr val="black">
                  <a:alpha val="1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Raleway" panose="020B0503030101060003" pitchFamily="34" charset="0"/>
              </a:endParaRPr>
            </a:p>
          </p:txBody>
        </p:sp>
        <p:sp>
          <p:nvSpPr>
            <p:cNvPr id="31" name="Oval 30">
              <a:extLst>
                <a:ext uri="{FF2B5EF4-FFF2-40B4-BE49-F238E27FC236}">
                  <a16:creationId xmlns:a16="http://schemas.microsoft.com/office/drawing/2014/main" id="{F719F15D-1A0B-95E8-FCA0-43DF24F35D58}"/>
                </a:ext>
              </a:extLst>
            </p:cNvPr>
            <p:cNvSpPr/>
            <p:nvPr/>
          </p:nvSpPr>
          <p:spPr>
            <a:xfrm>
              <a:off x="5443924" y="2872337"/>
              <a:ext cx="1035817" cy="1035815"/>
            </a:xfrm>
            <a:prstGeom prst="ellipse">
              <a:avLst/>
            </a:prstGeom>
            <a:noFill/>
            <a:ln w="79375" cap="rnd" cmpd="sng">
              <a:solidFill>
                <a:schemeClr val="tx1">
                  <a:lumMod val="65000"/>
                  <a:lumOff val="35000"/>
                  <a:alpha val="10000"/>
                </a:schemeClr>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3200" dirty="0">
                <a:latin typeface="Raleway" panose="020B0503030101060003" pitchFamily="34" charset="0"/>
              </a:endParaRPr>
            </a:p>
          </p:txBody>
        </p:sp>
        <p:sp>
          <p:nvSpPr>
            <p:cNvPr id="33" name="Arc 32">
              <a:extLst>
                <a:ext uri="{FF2B5EF4-FFF2-40B4-BE49-F238E27FC236}">
                  <a16:creationId xmlns:a16="http://schemas.microsoft.com/office/drawing/2014/main" id="{E96E1303-D78F-EB3F-B37B-00A4BE7321E1}"/>
                </a:ext>
              </a:extLst>
            </p:cNvPr>
            <p:cNvSpPr/>
            <p:nvPr/>
          </p:nvSpPr>
          <p:spPr>
            <a:xfrm>
              <a:off x="5443924" y="2872337"/>
              <a:ext cx="1035817" cy="1035815"/>
            </a:xfrm>
            <a:prstGeom prst="arc">
              <a:avLst>
                <a:gd name="adj1" fmla="val 16200000"/>
                <a:gd name="adj2" fmla="val 12003921"/>
              </a:avLst>
            </a:prstGeom>
            <a:ln w="79375" cap="rnd" cmpd="sng">
              <a:solidFill>
                <a:schemeClr val="accent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3200" dirty="0">
                <a:latin typeface="Raleway" panose="020B0503030101060003" pitchFamily="34" charset="0"/>
              </a:endParaRPr>
            </a:p>
          </p:txBody>
        </p:sp>
        <p:sp>
          <p:nvSpPr>
            <p:cNvPr id="29" name="Rectangle 28">
              <a:extLst>
                <a:ext uri="{FF2B5EF4-FFF2-40B4-BE49-F238E27FC236}">
                  <a16:creationId xmlns:a16="http://schemas.microsoft.com/office/drawing/2014/main" id="{DEB28D5C-9E42-2209-8C44-AA0F96DEF968}"/>
                </a:ext>
              </a:extLst>
            </p:cNvPr>
            <p:cNvSpPr/>
            <p:nvPr/>
          </p:nvSpPr>
          <p:spPr>
            <a:xfrm>
              <a:off x="5078590" y="4166630"/>
              <a:ext cx="1766485" cy="493167"/>
            </a:xfrm>
            <a:prstGeom prst="rect">
              <a:avLst/>
            </a:prstGeom>
          </p:spPr>
          <p:txBody>
            <a:bodyPr wrap="square">
              <a:spAutoFit/>
            </a:bodyPr>
            <a:lstStyle/>
            <a:p>
              <a:pPr algn="ctr">
                <a:spcBef>
                  <a:spcPts val="300"/>
                </a:spcBef>
                <a:spcAft>
                  <a:spcPts val="300"/>
                </a:spcAft>
              </a:pPr>
              <a:r>
                <a:rPr lang="en-US" sz="1050" b="1" dirty="0">
                  <a:latin typeface="Poppins" panose="00000500000000000000" pitchFamily="2" charset="0"/>
                  <a:cs typeface="Poppins" panose="00000500000000000000" pitchFamily="2" charset="0"/>
                </a:rPr>
                <a:t>Email Marketing </a:t>
              </a:r>
            </a:p>
            <a:p>
              <a:pPr algn="ctr">
                <a:spcBef>
                  <a:spcPts val="300"/>
                </a:spcBef>
                <a:spcAft>
                  <a:spcPts val="300"/>
                </a:spcAft>
              </a:pPr>
              <a:r>
                <a:rPr lang="en-US" sz="1050" b="1" dirty="0">
                  <a:latin typeface="Poppins" panose="00000500000000000000" pitchFamily="2" charset="0"/>
                  <a:cs typeface="Poppins" panose="00000500000000000000" pitchFamily="2" charset="0"/>
                </a:rPr>
                <a:t>Strategy</a:t>
              </a:r>
            </a:p>
          </p:txBody>
        </p:sp>
        <p:pic>
          <p:nvPicPr>
            <p:cNvPr id="79" name="Picture 78">
              <a:extLst>
                <a:ext uri="{FF2B5EF4-FFF2-40B4-BE49-F238E27FC236}">
                  <a16:creationId xmlns:a16="http://schemas.microsoft.com/office/drawing/2014/main" id="{AE37E29E-7407-2483-49FA-3E36DF0008D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764188" y="3192600"/>
              <a:ext cx="395288" cy="395288"/>
            </a:xfrm>
            <a:prstGeom prst="rect">
              <a:avLst/>
            </a:prstGeom>
          </p:spPr>
        </p:pic>
      </p:grpSp>
      <p:grpSp>
        <p:nvGrpSpPr>
          <p:cNvPr id="8" name="Group 7">
            <a:extLst>
              <a:ext uri="{FF2B5EF4-FFF2-40B4-BE49-F238E27FC236}">
                <a16:creationId xmlns:a16="http://schemas.microsoft.com/office/drawing/2014/main" id="{2F79F303-C90C-C546-1A70-FF5AA219688E}"/>
              </a:ext>
            </a:extLst>
          </p:cNvPr>
          <p:cNvGrpSpPr/>
          <p:nvPr/>
        </p:nvGrpSpPr>
        <p:grpSpPr>
          <a:xfrm>
            <a:off x="6833264" y="3954672"/>
            <a:ext cx="1766485" cy="1875089"/>
            <a:chOff x="6801331" y="2695041"/>
            <a:chExt cx="1766485" cy="1875089"/>
          </a:xfrm>
        </p:grpSpPr>
        <p:sp>
          <p:nvSpPr>
            <p:cNvPr id="24" name="Oval 23">
              <a:extLst>
                <a:ext uri="{FF2B5EF4-FFF2-40B4-BE49-F238E27FC236}">
                  <a16:creationId xmlns:a16="http://schemas.microsoft.com/office/drawing/2014/main" id="{28DDF713-4E72-742D-221E-F104B0B9FEA2}"/>
                </a:ext>
              </a:extLst>
            </p:cNvPr>
            <p:cNvSpPr/>
            <p:nvPr/>
          </p:nvSpPr>
          <p:spPr>
            <a:xfrm>
              <a:off x="6989368" y="2695041"/>
              <a:ext cx="1390409" cy="1390407"/>
            </a:xfrm>
            <a:prstGeom prst="ellipse">
              <a:avLst/>
            </a:prstGeom>
            <a:solidFill>
              <a:schemeClr val="bg1"/>
            </a:solidFill>
            <a:ln>
              <a:noFill/>
            </a:ln>
            <a:effectLst>
              <a:outerShdw blurRad="1270000" sx="102000" sy="102000" algn="ctr" rotWithShape="0">
                <a:prstClr val="black">
                  <a:alpha val="1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Raleway" panose="020B0503030101060003" pitchFamily="34" charset="0"/>
              </a:endParaRPr>
            </a:p>
          </p:txBody>
        </p:sp>
        <p:sp>
          <p:nvSpPr>
            <p:cNvPr id="25" name="Oval 24">
              <a:extLst>
                <a:ext uri="{FF2B5EF4-FFF2-40B4-BE49-F238E27FC236}">
                  <a16:creationId xmlns:a16="http://schemas.microsoft.com/office/drawing/2014/main" id="{0F9D0111-6FF1-C79E-34B2-E2D8BED4767A}"/>
                </a:ext>
              </a:extLst>
            </p:cNvPr>
            <p:cNvSpPr/>
            <p:nvPr/>
          </p:nvSpPr>
          <p:spPr>
            <a:xfrm>
              <a:off x="7166664" y="2872337"/>
              <a:ext cx="1035817" cy="1035815"/>
            </a:xfrm>
            <a:prstGeom prst="ellipse">
              <a:avLst/>
            </a:prstGeom>
            <a:noFill/>
            <a:ln w="79375" cap="rnd" cmpd="sng">
              <a:solidFill>
                <a:schemeClr val="tx1">
                  <a:lumMod val="65000"/>
                  <a:lumOff val="35000"/>
                  <a:alpha val="10000"/>
                </a:schemeClr>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3200" dirty="0">
                <a:latin typeface="Raleway" panose="020B0503030101060003" pitchFamily="34" charset="0"/>
              </a:endParaRPr>
            </a:p>
          </p:txBody>
        </p:sp>
        <p:sp>
          <p:nvSpPr>
            <p:cNvPr id="26" name="Arc 25">
              <a:extLst>
                <a:ext uri="{FF2B5EF4-FFF2-40B4-BE49-F238E27FC236}">
                  <a16:creationId xmlns:a16="http://schemas.microsoft.com/office/drawing/2014/main" id="{C79BA0F7-AC4C-13DB-FE70-CCF762FA1AE6}"/>
                </a:ext>
              </a:extLst>
            </p:cNvPr>
            <p:cNvSpPr/>
            <p:nvPr/>
          </p:nvSpPr>
          <p:spPr>
            <a:xfrm>
              <a:off x="7166664" y="2872337"/>
              <a:ext cx="1035817" cy="1035815"/>
            </a:xfrm>
            <a:prstGeom prst="arc">
              <a:avLst>
                <a:gd name="adj1" fmla="val 16200000"/>
                <a:gd name="adj2" fmla="val 12003921"/>
              </a:avLst>
            </a:prstGeom>
            <a:ln w="79375" cap="rnd" cmpd="sng">
              <a:solidFill>
                <a:schemeClr val="accent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3200" dirty="0">
                <a:latin typeface="Raleway" panose="020B0503030101060003" pitchFamily="34" charset="0"/>
              </a:endParaRPr>
            </a:p>
          </p:txBody>
        </p:sp>
        <p:sp>
          <p:nvSpPr>
            <p:cNvPr id="23" name="Rectangle 22">
              <a:extLst>
                <a:ext uri="{FF2B5EF4-FFF2-40B4-BE49-F238E27FC236}">
                  <a16:creationId xmlns:a16="http://schemas.microsoft.com/office/drawing/2014/main" id="{8F6D4357-C220-F585-D58C-4C6E2DE228C8}"/>
                </a:ext>
              </a:extLst>
            </p:cNvPr>
            <p:cNvSpPr/>
            <p:nvPr/>
          </p:nvSpPr>
          <p:spPr>
            <a:xfrm>
              <a:off x="6801331" y="4166630"/>
              <a:ext cx="1766485" cy="403500"/>
            </a:xfrm>
            <a:prstGeom prst="rect">
              <a:avLst/>
            </a:prstGeom>
          </p:spPr>
          <p:txBody>
            <a:bodyPr wrap="square">
              <a:spAutoFit/>
            </a:bodyPr>
            <a:lstStyle/>
            <a:p>
              <a:pPr algn="ctr">
                <a:spcBef>
                  <a:spcPts val="300"/>
                </a:spcBef>
                <a:spcAft>
                  <a:spcPts val="300"/>
                </a:spcAft>
              </a:pPr>
              <a:r>
                <a:rPr lang="en-US" sz="1050" b="1" dirty="0">
                  <a:latin typeface="Poppins" panose="00000500000000000000" pitchFamily="2" charset="0"/>
                  <a:cs typeface="Poppins" panose="00000500000000000000" pitchFamily="2" charset="0"/>
                </a:rPr>
                <a:t>Content Marketing Strategy</a:t>
              </a:r>
            </a:p>
          </p:txBody>
        </p:sp>
        <p:pic>
          <p:nvPicPr>
            <p:cNvPr id="83" name="Picture 82">
              <a:extLst>
                <a:ext uri="{FF2B5EF4-FFF2-40B4-BE49-F238E27FC236}">
                  <a16:creationId xmlns:a16="http://schemas.microsoft.com/office/drawing/2014/main" id="{BDDD3145-52DC-DB29-994B-D44C4304453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448936" y="3154608"/>
              <a:ext cx="471272" cy="471272"/>
            </a:xfrm>
            <a:prstGeom prst="rect">
              <a:avLst/>
            </a:prstGeom>
          </p:spPr>
        </p:pic>
      </p:grpSp>
      <p:grpSp>
        <p:nvGrpSpPr>
          <p:cNvPr id="9" name="Group 8">
            <a:extLst>
              <a:ext uri="{FF2B5EF4-FFF2-40B4-BE49-F238E27FC236}">
                <a16:creationId xmlns:a16="http://schemas.microsoft.com/office/drawing/2014/main" id="{6D4E00F9-AEA2-808A-9414-EEED670EAA89}"/>
              </a:ext>
            </a:extLst>
          </p:cNvPr>
          <p:cNvGrpSpPr/>
          <p:nvPr/>
        </p:nvGrpSpPr>
        <p:grpSpPr>
          <a:xfrm>
            <a:off x="8556005" y="3954672"/>
            <a:ext cx="1766485" cy="1725645"/>
            <a:chOff x="8524072" y="2695041"/>
            <a:chExt cx="1766485" cy="1725645"/>
          </a:xfrm>
        </p:grpSpPr>
        <p:sp>
          <p:nvSpPr>
            <p:cNvPr id="18" name="Oval 17">
              <a:extLst>
                <a:ext uri="{FF2B5EF4-FFF2-40B4-BE49-F238E27FC236}">
                  <a16:creationId xmlns:a16="http://schemas.microsoft.com/office/drawing/2014/main" id="{14755441-3D49-BA7D-6940-75C3BD6366AE}"/>
                </a:ext>
              </a:extLst>
            </p:cNvPr>
            <p:cNvSpPr/>
            <p:nvPr/>
          </p:nvSpPr>
          <p:spPr>
            <a:xfrm>
              <a:off x="8712110" y="2695041"/>
              <a:ext cx="1390409" cy="1390407"/>
            </a:xfrm>
            <a:prstGeom prst="ellipse">
              <a:avLst/>
            </a:prstGeom>
            <a:solidFill>
              <a:schemeClr val="bg1"/>
            </a:solidFill>
            <a:ln>
              <a:noFill/>
            </a:ln>
            <a:effectLst>
              <a:outerShdw blurRad="1270000" sx="102000" sy="102000" algn="ctr" rotWithShape="0">
                <a:prstClr val="black">
                  <a:alpha val="1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Raleway" panose="020B0503030101060003" pitchFamily="34" charset="0"/>
              </a:endParaRPr>
            </a:p>
          </p:txBody>
        </p:sp>
        <p:sp>
          <p:nvSpPr>
            <p:cNvPr id="19" name="Oval 18">
              <a:extLst>
                <a:ext uri="{FF2B5EF4-FFF2-40B4-BE49-F238E27FC236}">
                  <a16:creationId xmlns:a16="http://schemas.microsoft.com/office/drawing/2014/main" id="{6F461429-D954-CC32-3200-A3F85CD2069E}"/>
                </a:ext>
              </a:extLst>
            </p:cNvPr>
            <p:cNvSpPr/>
            <p:nvPr/>
          </p:nvSpPr>
          <p:spPr>
            <a:xfrm>
              <a:off x="8889406" y="2872337"/>
              <a:ext cx="1035817" cy="1035815"/>
            </a:xfrm>
            <a:prstGeom prst="ellipse">
              <a:avLst/>
            </a:prstGeom>
            <a:noFill/>
            <a:ln w="101600" cap="rnd" cmpd="sng">
              <a:solidFill>
                <a:schemeClr val="tx1">
                  <a:lumMod val="65000"/>
                  <a:lumOff val="35000"/>
                  <a:alpha val="10000"/>
                </a:schemeClr>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3200" dirty="0">
                <a:latin typeface="Raleway" panose="020B0503030101060003" pitchFamily="34" charset="0"/>
              </a:endParaRPr>
            </a:p>
          </p:txBody>
        </p:sp>
        <p:sp>
          <p:nvSpPr>
            <p:cNvPr id="20" name="Arc 19">
              <a:extLst>
                <a:ext uri="{FF2B5EF4-FFF2-40B4-BE49-F238E27FC236}">
                  <a16:creationId xmlns:a16="http://schemas.microsoft.com/office/drawing/2014/main" id="{E9503795-5964-BE8A-D9CF-42F5C3B7B8F9}"/>
                </a:ext>
              </a:extLst>
            </p:cNvPr>
            <p:cNvSpPr/>
            <p:nvPr/>
          </p:nvSpPr>
          <p:spPr>
            <a:xfrm>
              <a:off x="8889406" y="2872337"/>
              <a:ext cx="1035817" cy="1035815"/>
            </a:xfrm>
            <a:prstGeom prst="arc">
              <a:avLst>
                <a:gd name="adj1" fmla="val 16200000"/>
                <a:gd name="adj2" fmla="val 12003921"/>
              </a:avLst>
            </a:prstGeom>
            <a:ln w="79375" cap="rnd" cmpd="sng">
              <a:solidFill>
                <a:schemeClr val="accent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3200" dirty="0">
                <a:latin typeface="Raleway" panose="020B0503030101060003" pitchFamily="34" charset="0"/>
              </a:endParaRPr>
            </a:p>
          </p:txBody>
        </p:sp>
        <p:sp>
          <p:nvSpPr>
            <p:cNvPr id="17" name="Rectangle 16">
              <a:extLst>
                <a:ext uri="{FF2B5EF4-FFF2-40B4-BE49-F238E27FC236}">
                  <a16:creationId xmlns:a16="http://schemas.microsoft.com/office/drawing/2014/main" id="{DE315F83-4CE4-4846-947E-648EC4C0F817}"/>
                </a:ext>
              </a:extLst>
            </p:cNvPr>
            <p:cNvSpPr/>
            <p:nvPr/>
          </p:nvSpPr>
          <p:spPr>
            <a:xfrm>
              <a:off x="8524072" y="4166630"/>
              <a:ext cx="1766485" cy="254056"/>
            </a:xfrm>
            <a:prstGeom prst="rect">
              <a:avLst/>
            </a:prstGeom>
          </p:spPr>
          <p:txBody>
            <a:bodyPr wrap="square">
              <a:spAutoFit/>
            </a:bodyPr>
            <a:lstStyle/>
            <a:p>
              <a:pPr algn="ctr">
                <a:spcBef>
                  <a:spcPts val="300"/>
                </a:spcBef>
                <a:spcAft>
                  <a:spcPts val="300"/>
                </a:spcAft>
              </a:pPr>
              <a:r>
                <a:rPr lang="en-US" sz="1050" b="1" dirty="0">
                  <a:latin typeface="Poppins" panose="00000500000000000000" pitchFamily="2" charset="0"/>
                  <a:cs typeface="Poppins" panose="00000500000000000000" pitchFamily="2" charset="0"/>
                </a:rPr>
                <a:t>Ads</a:t>
              </a:r>
            </a:p>
          </p:txBody>
        </p:sp>
        <p:pic>
          <p:nvPicPr>
            <p:cNvPr id="87" name="Picture 86">
              <a:extLst>
                <a:ext uri="{FF2B5EF4-FFF2-40B4-BE49-F238E27FC236}">
                  <a16:creationId xmlns:a16="http://schemas.microsoft.com/office/drawing/2014/main" id="{C0E20643-FA1E-85B3-8533-CFCA06A6C26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158313" y="3141243"/>
              <a:ext cx="498002" cy="498002"/>
            </a:xfrm>
            <a:prstGeom prst="rect">
              <a:avLst/>
            </a:prstGeom>
          </p:spPr>
        </p:pic>
      </p:grpSp>
      <p:grpSp>
        <p:nvGrpSpPr>
          <p:cNvPr id="15" name="Group 14">
            <a:extLst>
              <a:ext uri="{FF2B5EF4-FFF2-40B4-BE49-F238E27FC236}">
                <a16:creationId xmlns:a16="http://schemas.microsoft.com/office/drawing/2014/main" id="{C87C8B4E-D00D-FC88-E150-79753F30BEB5}"/>
              </a:ext>
            </a:extLst>
          </p:cNvPr>
          <p:cNvGrpSpPr/>
          <p:nvPr/>
        </p:nvGrpSpPr>
        <p:grpSpPr>
          <a:xfrm>
            <a:off x="10278744" y="3954672"/>
            <a:ext cx="1766485" cy="1725645"/>
            <a:chOff x="10246811" y="2695041"/>
            <a:chExt cx="1766485" cy="1725645"/>
          </a:xfrm>
        </p:grpSpPr>
        <p:sp>
          <p:nvSpPr>
            <p:cNvPr id="13" name="Rectangle 12">
              <a:extLst>
                <a:ext uri="{FF2B5EF4-FFF2-40B4-BE49-F238E27FC236}">
                  <a16:creationId xmlns:a16="http://schemas.microsoft.com/office/drawing/2014/main" id="{EF1DF852-F4BF-6EF1-CD15-4C294458E763}"/>
                </a:ext>
              </a:extLst>
            </p:cNvPr>
            <p:cNvSpPr/>
            <p:nvPr/>
          </p:nvSpPr>
          <p:spPr>
            <a:xfrm>
              <a:off x="10246811" y="4166630"/>
              <a:ext cx="1766485" cy="254056"/>
            </a:xfrm>
            <a:prstGeom prst="rect">
              <a:avLst/>
            </a:prstGeom>
          </p:spPr>
          <p:txBody>
            <a:bodyPr wrap="square">
              <a:spAutoFit/>
            </a:bodyPr>
            <a:lstStyle/>
            <a:p>
              <a:pPr algn="ctr">
                <a:spcBef>
                  <a:spcPts val="300"/>
                </a:spcBef>
                <a:spcAft>
                  <a:spcPts val="300"/>
                </a:spcAft>
              </a:pPr>
              <a:r>
                <a:rPr lang="en-US" sz="1050" b="1" dirty="0">
                  <a:latin typeface="Poppins" panose="00000500000000000000" pitchFamily="2" charset="0"/>
                  <a:cs typeface="Poppins" panose="00000500000000000000" pitchFamily="2" charset="0"/>
                </a:rPr>
                <a:t>Offline Marketing</a:t>
              </a:r>
            </a:p>
          </p:txBody>
        </p:sp>
        <p:grpSp>
          <p:nvGrpSpPr>
            <p:cNvPr id="14" name="Group 13">
              <a:extLst>
                <a:ext uri="{FF2B5EF4-FFF2-40B4-BE49-F238E27FC236}">
                  <a16:creationId xmlns:a16="http://schemas.microsoft.com/office/drawing/2014/main" id="{FBB71AA4-5B89-94BF-1BCA-09F240D7BB03}"/>
                </a:ext>
              </a:extLst>
            </p:cNvPr>
            <p:cNvGrpSpPr/>
            <p:nvPr/>
          </p:nvGrpSpPr>
          <p:grpSpPr>
            <a:xfrm>
              <a:off x="10434849" y="2695041"/>
              <a:ext cx="1390409" cy="1390407"/>
              <a:chOff x="10434849" y="2695041"/>
              <a:chExt cx="1390409" cy="1390407"/>
            </a:xfrm>
          </p:grpSpPr>
          <p:sp>
            <p:nvSpPr>
              <p:cNvPr id="10" name="Oval 9">
                <a:extLst>
                  <a:ext uri="{FF2B5EF4-FFF2-40B4-BE49-F238E27FC236}">
                    <a16:creationId xmlns:a16="http://schemas.microsoft.com/office/drawing/2014/main" id="{B578E9E2-EFB2-74BC-5A88-A9E09380F421}"/>
                  </a:ext>
                </a:extLst>
              </p:cNvPr>
              <p:cNvSpPr/>
              <p:nvPr/>
            </p:nvSpPr>
            <p:spPr>
              <a:xfrm>
                <a:off x="10434849" y="2695041"/>
                <a:ext cx="1390409" cy="1390407"/>
              </a:xfrm>
              <a:prstGeom prst="ellipse">
                <a:avLst/>
              </a:prstGeom>
              <a:solidFill>
                <a:schemeClr val="bg1"/>
              </a:solidFill>
              <a:ln>
                <a:noFill/>
              </a:ln>
              <a:effectLst>
                <a:outerShdw blurRad="1270000" sx="102000" sy="102000" algn="ctr" rotWithShape="0">
                  <a:prstClr val="black">
                    <a:alpha val="1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Raleway" panose="020B0503030101060003" pitchFamily="34" charset="0"/>
                </a:endParaRPr>
              </a:p>
            </p:txBody>
          </p:sp>
          <p:sp>
            <p:nvSpPr>
              <p:cNvPr id="11" name="Oval 10">
                <a:extLst>
                  <a:ext uri="{FF2B5EF4-FFF2-40B4-BE49-F238E27FC236}">
                    <a16:creationId xmlns:a16="http://schemas.microsoft.com/office/drawing/2014/main" id="{413A541E-DD6A-144B-79A1-81215BD75319}"/>
                  </a:ext>
                </a:extLst>
              </p:cNvPr>
              <p:cNvSpPr/>
              <p:nvPr/>
            </p:nvSpPr>
            <p:spPr>
              <a:xfrm>
                <a:off x="10612145" y="2872337"/>
                <a:ext cx="1035817" cy="1035815"/>
              </a:xfrm>
              <a:prstGeom prst="ellipse">
                <a:avLst/>
              </a:prstGeom>
              <a:noFill/>
              <a:ln w="79375" cap="rnd" cmpd="sng">
                <a:solidFill>
                  <a:schemeClr val="tx1">
                    <a:lumMod val="65000"/>
                    <a:lumOff val="35000"/>
                    <a:alpha val="10000"/>
                  </a:schemeClr>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3200" dirty="0">
                  <a:latin typeface="Raleway" panose="020B0503030101060003" pitchFamily="34" charset="0"/>
                </a:endParaRPr>
              </a:p>
            </p:txBody>
          </p:sp>
          <p:sp>
            <p:nvSpPr>
              <p:cNvPr id="12" name="Arc 11">
                <a:extLst>
                  <a:ext uri="{FF2B5EF4-FFF2-40B4-BE49-F238E27FC236}">
                    <a16:creationId xmlns:a16="http://schemas.microsoft.com/office/drawing/2014/main" id="{687BECAA-7637-0D8F-2E46-82EDED2CEC56}"/>
                  </a:ext>
                </a:extLst>
              </p:cNvPr>
              <p:cNvSpPr/>
              <p:nvPr/>
            </p:nvSpPr>
            <p:spPr>
              <a:xfrm>
                <a:off x="10612145" y="2872337"/>
                <a:ext cx="1035817" cy="1035815"/>
              </a:xfrm>
              <a:prstGeom prst="arc">
                <a:avLst>
                  <a:gd name="adj1" fmla="val 16200000"/>
                  <a:gd name="adj2" fmla="val 12003921"/>
                </a:avLst>
              </a:prstGeom>
              <a:ln w="79375" cap="rnd" cmpd="sng">
                <a:solidFill>
                  <a:schemeClr val="accent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3200" dirty="0">
                  <a:latin typeface="Raleway" panose="020B0503030101060003" pitchFamily="34" charset="0"/>
                </a:endParaRPr>
              </a:p>
            </p:txBody>
          </p:sp>
          <p:pic>
            <p:nvPicPr>
              <p:cNvPr id="90" name="Picture 89">
                <a:extLst>
                  <a:ext uri="{FF2B5EF4-FFF2-40B4-BE49-F238E27FC236}">
                    <a16:creationId xmlns:a16="http://schemas.microsoft.com/office/drawing/2014/main" id="{9516B259-80C5-B74A-DBFA-093794C458CD}"/>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883089" y="3143280"/>
                <a:ext cx="493928" cy="493928"/>
              </a:xfrm>
              <a:prstGeom prst="rect">
                <a:avLst/>
              </a:prstGeom>
            </p:spPr>
          </p:pic>
        </p:grpSp>
      </p:grpSp>
      <p:sp>
        <p:nvSpPr>
          <p:cNvPr id="50" name="Rectangle 49">
            <a:extLst>
              <a:ext uri="{FF2B5EF4-FFF2-40B4-BE49-F238E27FC236}">
                <a16:creationId xmlns:a16="http://schemas.microsoft.com/office/drawing/2014/main" id="{CBCAADC7-54C6-4DD7-84D6-2EDCCFE3DEA6}"/>
              </a:ext>
            </a:extLst>
          </p:cNvPr>
          <p:cNvSpPr/>
          <p:nvPr/>
        </p:nvSpPr>
        <p:spPr>
          <a:xfrm>
            <a:off x="6004519" y="1436742"/>
            <a:ext cx="4814382" cy="1755609"/>
          </a:xfrm>
          <a:prstGeom prst="rect">
            <a:avLst/>
          </a:prstGeom>
        </p:spPr>
        <p:txBody>
          <a:bodyPr wrap="square">
            <a:spAutoFit/>
          </a:bodyPr>
          <a:lstStyle/>
          <a:p>
            <a:pPr algn="just">
              <a:lnSpc>
                <a:spcPct val="130000"/>
              </a:lnSpc>
              <a:spcBef>
                <a:spcPts val="300"/>
              </a:spcBef>
              <a:spcAft>
                <a:spcPts val="300"/>
              </a:spcAft>
            </a:pPr>
            <a:r>
              <a:rPr lang="en-US" sz="1000" dirty="0">
                <a:solidFill>
                  <a:schemeClr val="tx1">
                    <a:lumMod val="85000"/>
                    <a:lumOff val="15000"/>
                  </a:schemeClr>
                </a:solidFill>
                <a:latin typeface="Poppins" panose="00000500000000000000" pitchFamily="2" charset="0"/>
                <a:cs typeface="Poppins" panose="00000500000000000000" pitchFamily="2" charset="0"/>
              </a:rPr>
              <a:t>Wave Break Design company goal is to grow to become one of the leading design and marketing companies in the different continents which is why the company has mapped out strategies that will help take advantage of the available market and grow to become a major force not only where will be established but also in other countries in the world.</a:t>
            </a:r>
          </a:p>
          <a:p>
            <a:pPr algn="just">
              <a:lnSpc>
                <a:spcPct val="130000"/>
              </a:lnSpc>
              <a:spcBef>
                <a:spcPts val="300"/>
              </a:spcBef>
              <a:spcAft>
                <a:spcPts val="300"/>
              </a:spcAft>
            </a:pPr>
            <a:r>
              <a:rPr lang="en-US" sz="1000" dirty="0">
                <a:solidFill>
                  <a:schemeClr val="tx1">
                    <a:lumMod val="85000"/>
                    <a:lumOff val="15000"/>
                  </a:schemeClr>
                </a:solidFill>
                <a:latin typeface="Poppins" panose="00000500000000000000" pitchFamily="2" charset="0"/>
                <a:cs typeface="Poppins" panose="00000500000000000000" pitchFamily="2" charset="0"/>
              </a:rPr>
              <a:t>Wave Break Design company is set to make use of the following marketing and sales strategies to attract clients and win design contracts.</a:t>
            </a:r>
          </a:p>
        </p:txBody>
      </p:sp>
    </p:spTree>
    <p:extLst>
      <p:ext uri="{BB962C8B-B14F-4D97-AF65-F5344CB8AC3E}">
        <p14:creationId xmlns:p14="http://schemas.microsoft.com/office/powerpoint/2010/main" val="37789037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750" fill="hold"/>
                                        <p:tgtEl>
                                          <p:spTgt spid="2"/>
                                        </p:tgtEl>
                                        <p:attrNameLst>
                                          <p:attrName>ppt_x</p:attrName>
                                        </p:attrNameLst>
                                      </p:cBhvr>
                                      <p:tavLst>
                                        <p:tav tm="0">
                                          <p:val>
                                            <p:strVal val="#ppt_x"/>
                                          </p:val>
                                        </p:tav>
                                        <p:tav tm="100000">
                                          <p:val>
                                            <p:strVal val="#ppt_x"/>
                                          </p:val>
                                        </p:tav>
                                      </p:tavLst>
                                    </p:anim>
                                    <p:anim calcmode="lin" valueType="num">
                                      <p:cBhvr additive="base">
                                        <p:cTn id="8" dur="750" fill="hold"/>
                                        <p:tgtEl>
                                          <p:spTgt spid="2"/>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750" fill="hold"/>
                                        <p:tgtEl>
                                          <p:spTgt spid="3"/>
                                        </p:tgtEl>
                                        <p:attrNameLst>
                                          <p:attrName>ppt_x</p:attrName>
                                        </p:attrNameLst>
                                      </p:cBhvr>
                                      <p:tavLst>
                                        <p:tav tm="0">
                                          <p:val>
                                            <p:strVal val="#ppt_x"/>
                                          </p:val>
                                        </p:tav>
                                        <p:tav tm="100000">
                                          <p:val>
                                            <p:strVal val="#ppt_x"/>
                                          </p:val>
                                        </p:tav>
                                      </p:tavLst>
                                    </p:anim>
                                    <p:anim calcmode="lin" valueType="num">
                                      <p:cBhvr additive="base">
                                        <p:cTn id="12" dur="750" fill="hold"/>
                                        <p:tgtEl>
                                          <p:spTgt spid="3"/>
                                        </p:tgtEl>
                                        <p:attrNameLst>
                                          <p:attrName>ppt_y</p:attrName>
                                        </p:attrNameLst>
                                      </p:cBhvr>
                                      <p:tavLst>
                                        <p:tav tm="0">
                                          <p:val>
                                            <p:strVal val="0-#ppt_h/2"/>
                                          </p:val>
                                        </p:tav>
                                        <p:tav tm="100000">
                                          <p:val>
                                            <p:strVal val="#ppt_y"/>
                                          </p:val>
                                        </p:tav>
                                      </p:tavLst>
                                    </p:anim>
                                  </p:childTnLst>
                                </p:cTn>
                              </p:par>
                              <p:par>
                                <p:cTn id="13" presetID="10" presetClass="entr" presetSubtype="0" fill="hold" nodeType="withEffect">
                                  <p:stCondLst>
                                    <p:cond delay="100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par>
                                <p:cTn id="16" presetID="10" presetClass="entr" presetSubtype="0" fill="hold" nodeType="withEffect">
                                  <p:stCondLst>
                                    <p:cond delay="125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par>
                                <p:cTn id="19" presetID="10" presetClass="entr" presetSubtype="0" fill="hold" nodeType="withEffect">
                                  <p:stCondLst>
                                    <p:cond delay="150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500"/>
                                        <p:tgtEl>
                                          <p:spTgt spid="6"/>
                                        </p:tgtEl>
                                      </p:cBhvr>
                                    </p:animEffect>
                                  </p:childTnLst>
                                </p:cTn>
                              </p:par>
                              <p:par>
                                <p:cTn id="22" presetID="10" presetClass="entr" presetSubtype="0" fill="hold" nodeType="withEffect">
                                  <p:stCondLst>
                                    <p:cond delay="1750"/>
                                  </p:stCondLst>
                                  <p:childTnLst>
                                    <p:set>
                                      <p:cBhvr>
                                        <p:cTn id="23" dur="1" fill="hold">
                                          <p:stCondLst>
                                            <p:cond delay="0"/>
                                          </p:stCondLst>
                                        </p:cTn>
                                        <p:tgtEl>
                                          <p:spTgt spid="7"/>
                                        </p:tgtEl>
                                        <p:attrNameLst>
                                          <p:attrName>style.visibility</p:attrName>
                                        </p:attrNameLst>
                                      </p:cBhvr>
                                      <p:to>
                                        <p:strVal val="visible"/>
                                      </p:to>
                                    </p:set>
                                    <p:animEffect transition="in" filter="fade">
                                      <p:cBhvr>
                                        <p:cTn id="24" dur="500"/>
                                        <p:tgtEl>
                                          <p:spTgt spid="7"/>
                                        </p:tgtEl>
                                      </p:cBhvr>
                                    </p:animEffect>
                                  </p:childTnLst>
                                </p:cTn>
                              </p:par>
                              <p:par>
                                <p:cTn id="25" presetID="10" presetClass="entr" presetSubtype="0" fill="hold" nodeType="withEffect">
                                  <p:stCondLst>
                                    <p:cond delay="200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childTnLst>
                                </p:cTn>
                              </p:par>
                              <p:par>
                                <p:cTn id="28" presetID="10" presetClass="entr" presetSubtype="0" fill="hold" nodeType="withEffect">
                                  <p:stCondLst>
                                    <p:cond delay="2250"/>
                                  </p:stCondLst>
                                  <p:childTnLst>
                                    <p:set>
                                      <p:cBhvr>
                                        <p:cTn id="29" dur="1" fill="hold">
                                          <p:stCondLst>
                                            <p:cond delay="0"/>
                                          </p:stCondLst>
                                        </p:cTn>
                                        <p:tgtEl>
                                          <p:spTgt spid="9"/>
                                        </p:tgtEl>
                                        <p:attrNameLst>
                                          <p:attrName>style.visibility</p:attrName>
                                        </p:attrNameLst>
                                      </p:cBhvr>
                                      <p:to>
                                        <p:strVal val="visible"/>
                                      </p:to>
                                    </p:set>
                                    <p:animEffect transition="in" filter="fade">
                                      <p:cBhvr>
                                        <p:cTn id="30" dur="500"/>
                                        <p:tgtEl>
                                          <p:spTgt spid="9"/>
                                        </p:tgtEl>
                                      </p:cBhvr>
                                    </p:animEffect>
                                  </p:childTnLst>
                                </p:cTn>
                              </p:par>
                              <p:par>
                                <p:cTn id="31" presetID="10" presetClass="entr" presetSubtype="0" fill="hold" nodeType="withEffect">
                                  <p:stCondLst>
                                    <p:cond delay="2500"/>
                                  </p:stCondLst>
                                  <p:childTnLst>
                                    <p:set>
                                      <p:cBhvr>
                                        <p:cTn id="32" dur="1" fill="hold">
                                          <p:stCondLst>
                                            <p:cond delay="0"/>
                                          </p:stCondLst>
                                        </p:cTn>
                                        <p:tgtEl>
                                          <p:spTgt spid="15"/>
                                        </p:tgtEl>
                                        <p:attrNameLst>
                                          <p:attrName>style.visibility</p:attrName>
                                        </p:attrNameLst>
                                      </p:cBhvr>
                                      <p:to>
                                        <p:strVal val="visible"/>
                                      </p:to>
                                    </p:set>
                                    <p:animEffect transition="in" filter="fade">
                                      <p:cBhvr>
                                        <p:cTn id="33" dur="500"/>
                                        <p:tgtEl>
                                          <p:spTgt spid="15"/>
                                        </p:tgtEl>
                                      </p:cBhvr>
                                    </p:animEffect>
                                  </p:childTnLst>
                                </p:cTn>
                              </p:par>
                              <p:par>
                                <p:cTn id="34" presetID="2" presetClass="entr" presetSubtype="1" decel="100000" fill="hold" grpId="0" nodeType="withEffect">
                                  <p:stCondLst>
                                    <p:cond delay="0"/>
                                  </p:stCondLst>
                                  <p:childTnLst>
                                    <p:set>
                                      <p:cBhvr>
                                        <p:cTn id="35" dur="1" fill="hold">
                                          <p:stCondLst>
                                            <p:cond delay="0"/>
                                          </p:stCondLst>
                                        </p:cTn>
                                        <p:tgtEl>
                                          <p:spTgt spid="50"/>
                                        </p:tgtEl>
                                        <p:attrNameLst>
                                          <p:attrName>style.visibility</p:attrName>
                                        </p:attrNameLst>
                                      </p:cBhvr>
                                      <p:to>
                                        <p:strVal val="visible"/>
                                      </p:to>
                                    </p:set>
                                    <p:anim calcmode="lin" valueType="num">
                                      <p:cBhvr additive="base">
                                        <p:cTn id="36" dur="750" fill="hold"/>
                                        <p:tgtEl>
                                          <p:spTgt spid="50"/>
                                        </p:tgtEl>
                                        <p:attrNameLst>
                                          <p:attrName>ppt_x</p:attrName>
                                        </p:attrNameLst>
                                      </p:cBhvr>
                                      <p:tavLst>
                                        <p:tav tm="0">
                                          <p:val>
                                            <p:strVal val="#ppt_x"/>
                                          </p:val>
                                        </p:tav>
                                        <p:tav tm="100000">
                                          <p:val>
                                            <p:strVal val="#ppt_x"/>
                                          </p:val>
                                        </p:tav>
                                      </p:tavLst>
                                    </p:anim>
                                    <p:anim calcmode="lin" valueType="num">
                                      <p:cBhvr additive="base">
                                        <p:cTn id="37" dur="750" fill="hold"/>
                                        <p:tgtEl>
                                          <p:spTgt spid="50"/>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50"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E2E9DAB-D893-5459-A4DF-20051AB14C4C}"/>
              </a:ext>
            </a:extLst>
          </p:cNvPr>
          <p:cNvSpPr txBox="1"/>
          <p:nvPr/>
        </p:nvSpPr>
        <p:spPr>
          <a:xfrm>
            <a:off x="1475434" y="429555"/>
            <a:ext cx="9566030" cy="1077218"/>
          </a:xfrm>
          <a:prstGeom prst="rect">
            <a:avLst/>
          </a:prstGeom>
          <a:noFill/>
        </p:spPr>
        <p:txBody>
          <a:bodyPr wrap="square" rtlCol="0">
            <a:spAutoFit/>
          </a:bodyPr>
          <a:lstStyle/>
          <a:p>
            <a:pPr algn="ctr"/>
            <a:r>
              <a:rPr lang="en-US" sz="3200" dirty="0">
                <a:solidFill>
                  <a:schemeClr val="accent1"/>
                </a:solidFill>
                <a:latin typeface="Poppins Medium" panose="00000600000000000000" pitchFamily="2" charset="0"/>
                <a:ea typeface="Nexa Bold" charset="0"/>
                <a:cs typeface="Poppins Medium" panose="00000600000000000000" pitchFamily="2" charset="0"/>
              </a:rPr>
              <a:t>OPERATIONAL BUSINESS MODEL</a:t>
            </a:r>
          </a:p>
          <a:p>
            <a:pPr algn="ctr"/>
            <a:r>
              <a:rPr lang="en-US" sz="3200" dirty="0">
                <a:solidFill>
                  <a:schemeClr val="accent1"/>
                </a:solidFill>
                <a:latin typeface="Poppins Medium" panose="00000600000000000000" pitchFamily="2" charset="0"/>
                <a:ea typeface="Nexa Bold" charset="0"/>
                <a:cs typeface="Poppins Medium" panose="00000600000000000000" pitchFamily="2" charset="0"/>
              </a:rPr>
              <a:t>Freelancers and Independent Contractors</a:t>
            </a:r>
          </a:p>
        </p:txBody>
      </p:sp>
      <p:sp>
        <p:nvSpPr>
          <p:cNvPr id="3" name="Rectangle 2">
            <a:extLst>
              <a:ext uri="{FF2B5EF4-FFF2-40B4-BE49-F238E27FC236}">
                <a16:creationId xmlns:a16="http://schemas.microsoft.com/office/drawing/2014/main" id="{00DFB58E-5B4A-3052-A35E-2D68D658F0F7}"/>
              </a:ext>
            </a:extLst>
          </p:cNvPr>
          <p:cNvSpPr/>
          <p:nvPr/>
        </p:nvSpPr>
        <p:spPr>
          <a:xfrm>
            <a:off x="829468" y="1783059"/>
            <a:ext cx="10676731" cy="878446"/>
          </a:xfrm>
          <a:prstGeom prst="rect">
            <a:avLst/>
          </a:prstGeom>
        </p:spPr>
        <p:txBody>
          <a:bodyPr wrap="square">
            <a:spAutoFit/>
          </a:bodyPr>
          <a:lstStyle/>
          <a:p>
            <a:pPr algn="just">
              <a:lnSpc>
                <a:spcPct val="130000"/>
              </a:lnSpc>
              <a:spcBef>
                <a:spcPts val="300"/>
              </a:spcBef>
              <a:spcAft>
                <a:spcPts val="300"/>
              </a:spcAft>
            </a:pPr>
            <a:r>
              <a:rPr lang="en-US" sz="1000" dirty="0">
                <a:solidFill>
                  <a:schemeClr val="tx1">
                    <a:lumMod val="85000"/>
                    <a:lumOff val="15000"/>
                  </a:schemeClr>
                </a:solidFill>
                <a:latin typeface="Poppins" panose="00000500000000000000" pitchFamily="2" charset="0"/>
                <a:cs typeface="Poppins" panose="00000500000000000000" pitchFamily="2" charset="0"/>
              </a:rPr>
              <a:t>The company is planning to hire freelancers, independent contractors, and employees. How many freelancers and independent contractors needed will depend on the size of the project, and how many employees needed - will depend on the employment of the company in the future. The position will be full-time and part-time and allows successful candidates to work from home or maybe in the company offices. Many small business owners prefer to work with independent contractors rather than hiring employees. </a:t>
            </a:r>
          </a:p>
        </p:txBody>
      </p:sp>
      <p:grpSp>
        <p:nvGrpSpPr>
          <p:cNvPr id="9" name="Group 8">
            <a:extLst>
              <a:ext uri="{FF2B5EF4-FFF2-40B4-BE49-F238E27FC236}">
                <a16:creationId xmlns:a16="http://schemas.microsoft.com/office/drawing/2014/main" id="{A53246C3-0576-DD83-2CE8-86BEE7D94709}"/>
              </a:ext>
            </a:extLst>
          </p:cNvPr>
          <p:cNvGrpSpPr/>
          <p:nvPr/>
        </p:nvGrpSpPr>
        <p:grpSpPr>
          <a:xfrm>
            <a:off x="829469" y="2861469"/>
            <a:ext cx="10676731" cy="3564714"/>
            <a:chOff x="829469" y="2899569"/>
            <a:chExt cx="10676731" cy="3564714"/>
          </a:xfrm>
        </p:grpSpPr>
        <p:pic>
          <p:nvPicPr>
            <p:cNvPr id="5" name="Picture 4">
              <a:extLst>
                <a:ext uri="{FF2B5EF4-FFF2-40B4-BE49-F238E27FC236}">
                  <a16:creationId xmlns:a16="http://schemas.microsoft.com/office/drawing/2014/main" id="{729C8C0F-014B-B8EF-5720-DB325BD110D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9469" y="2899569"/>
              <a:ext cx="449262" cy="449262"/>
            </a:xfrm>
            <a:prstGeom prst="rect">
              <a:avLst/>
            </a:prstGeom>
          </p:spPr>
        </p:pic>
        <p:sp>
          <p:nvSpPr>
            <p:cNvPr id="7" name="Rectangle 6">
              <a:extLst>
                <a:ext uri="{FF2B5EF4-FFF2-40B4-BE49-F238E27FC236}">
                  <a16:creationId xmlns:a16="http://schemas.microsoft.com/office/drawing/2014/main" id="{F2DFAFBC-55F0-1DAA-93AD-0EB35214EFFD}"/>
                </a:ext>
              </a:extLst>
            </p:cNvPr>
            <p:cNvSpPr/>
            <p:nvPr/>
          </p:nvSpPr>
          <p:spPr>
            <a:xfrm>
              <a:off x="1304742" y="2975892"/>
              <a:ext cx="10201458" cy="3488391"/>
            </a:xfrm>
            <a:prstGeom prst="rect">
              <a:avLst/>
            </a:prstGeom>
          </p:spPr>
          <p:txBody>
            <a:bodyPr wrap="square">
              <a:spAutoFit/>
            </a:bodyPr>
            <a:lstStyle/>
            <a:p>
              <a:pPr algn="just">
                <a:lnSpc>
                  <a:spcPct val="130000"/>
                </a:lnSpc>
                <a:spcBef>
                  <a:spcPts val="300"/>
                </a:spcBef>
                <a:spcAft>
                  <a:spcPts val="300"/>
                </a:spcAft>
              </a:pPr>
              <a:r>
                <a:rPr lang="en-US" sz="1200" b="1" dirty="0">
                  <a:solidFill>
                    <a:schemeClr val="tx1">
                      <a:lumMod val="85000"/>
                      <a:lumOff val="15000"/>
                    </a:schemeClr>
                  </a:solidFill>
                  <a:latin typeface="Poppins" panose="00000500000000000000" pitchFamily="2" charset="0"/>
                  <a:cs typeface="Poppins" panose="00000500000000000000" pitchFamily="2" charset="0"/>
                </a:rPr>
                <a:t>Benefits of hiring independent contractors or Freelancer include:</a:t>
              </a:r>
            </a:p>
            <a:p>
              <a:pPr marL="285750" indent="-171450" algn="just">
                <a:lnSpc>
                  <a:spcPct val="130000"/>
                </a:lnSpc>
                <a:spcBef>
                  <a:spcPts val="300"/>
                </a:spcBef>
                <a:spcAft>
                  <a:spcPts val="300"/>
                </a:spcAft>
                <a:buFont typeface="Arial" panose="020B0604020202020204" pitchFamily="34" charset="0"/>
                <a:buChar char="•"/>
              </a:pPr>
              <a:r>
                <a:rPr lang="en-US" sz="1000" dirty="0">
                  <a:solidFill>
                    <a:schemeClr val="tx1">
                      <a:lumMod val="85000"/>
                      <a:lumOff val="15000"/>
                    </a:schemeClr>
                  </a:solidFill>
                  <a:latin typeface="Poppins" panose="00000500000000000000" pitchFamily="2" charset="0"/>
                  <a:cs typeface="Poppins" panose="00000500000000000000" pitchFamily="2" charset="0"/>
                </a:rPr>
                <a:t>Flexibility in being able to vary hours worked, or paying by project, and not having to pay when work isn't available.</a:t>
              </a:r>
            </a:p>
            <a:p>
              <a:pPr marL="285750" indent="-171450" algn="just">
                <a:lnSpc>
                  <a:spcPct val="130000"/>
                </a:lnSpc>
                <a:spcBef>
                  <a:spcPts val="300"/>
                </a:spcBef>
                <a:spcAft>
                  <a:spcPts val="300"/>
                </a:spcAft>
                <a:buFont typeface="Arial" panose="020B0604020202020204" pitchFamily="34" charset="0"/>
                <a:buChar char="•"/>
              </a:pPr>
              <a:r>
                <a:rPr lang="en-US" sz="1000" dirty="0">
                  <a:solidFill>
                    <a:schemeClr val="tx1">
                      <a:lumMod val="85000"/>
                      <a:lumOff val="15000"/>
                    </a:schemeClr>
                  </a:solidFill>
                  <a:latin typeface="Poppins" panose="00000500000000000000" pitchFamily="2" charset="0"/>
                  <a:cs typeface="Poppins" panose="00000500000000000000" pitchFamily="2" charset="0"/>
                </a:rPr>
                <a:t>Outsourcing non-essential tasks, like IT and maintenance, so don't have to set up a new department within the company.</a:t>
              </a:r>
            </a:p>
            <a:p>
              <a:pPr marL="285750" indent="-171450" algn="just">
                <a:lnSpc>
                  <a:spcPct val="130000"/>
                </a:lnSpc>
                <a:spcBef>
                  <a:spcPts val="300"/>
                </a:spcBef>
                <a:spcAft>
                  <a:spcPts val="300"/>
                </a:spcAft>
                <a:buFont typeface="Arial" panose="020B0604020202020204" pitchFamily="34" charset="0"/>
                <a:buChar char="•"/>
              </a:pPr>
              <a:r>
                <a:rPr lang="en-US" sz="1000" dirty="0">
                  <a:solidFill>
                    <a:schemeClr val="tx1">
                      <a:lumMod val="85000"/>
                      <a:lumOff val="15000"/>
                    </a:schemeClr>
                  </a:solidFill>
                  <a:latin typeface="Poppins" panose="00000500000000000000" pitchFamily="2" charset="0"/>
                  <a:cs typeface="Poppins" panose="00000500000000000000" pitchFamily="2" charset="0"/>
                </a:rPr>
                <a:t>Being able to terminate the relationship easily without the paperwork and potential problems that go with firing an employee.</a:t>
              </a:r>
            </a:p>
            <a:p>
              <a:pPr marL="285750" indent="-171450" algn="just">
                <a:lnSpc>
                  <a:spcPct val="130000"/>
                </a:lnSpc>
                <a:spcBef>
                  <a:spcPts val="300"/>
                </a:spcBef>
                <a:spcAft>
                  <a:spcPts val="300"/>
                </a:spcAft>
                <a:buFont typeface="Arial" panose="020B0604020202020204" pitchFamily="34" charset="0"/>
                <a:buChar char="•"/>
              </a:pPr>
              <a:r>
                <a:rPr lang="en-US" sz="1000" dirty="0">
                  <a:solidFill>
                    <a:schemeClr val="tx1">
                      <a:lumMod val="85000"/>
                      <a:lumOff val="15000"/>
                    </a:schemeClr>
                  </a:solidFill>
                  <a:latin typeface="Poppins" panose="00000500000000000000" pitchFamily="2" charset="0"/>
                  <a:cs typeface="Poppins" panose="00000500000000000000" pitchFamily="2" charset="0"/>
                </a:rPr>
                <a:t>Not having to pay FICA taxes (Social Security and Medicare) in terms of taxes, benefits, and agreements. But must still have a contract (not an employment contract), and there is still paperwork must complete and taxes that must be allocated.</a:t>
              </a:r>
            </a:p>
            <a:p>
              <a:pPr marL="285750" indent="-171450" algn="just">
                <a:lnSpc>
                  <a:spcPct val="130000"/>
                </a:lnSpc>
                <a:spcBef>
                  <a:spcPts val="300"/>
                </a:spcBef>
                <a:spcAft>
                  <a:spcPts val="300"/>
                </a:spcAft>
                <a:buFont typeface="Arial" panose="020B0604020202020204" pitchFamily="34" charset="0"/>
                <a:buChar char="•"/>
              </a:pPr>
              <a:r>
                <a:rPr lang="en-US" sz="1000" dirty="0">
                  <a:solidFill>
                    <a:schemeClr val="tx1">
                      <a:lumMod val="85000"/>
                      <a:lumOff val="15000"/>
                    </a:schemeClr>
                  </a:solidFill>
                  <a:latin typeface="Poppins" panose="00000500000000000000" pitchFamily="2" charset="0"/>
                  <a:cs typeface="Poppins" panose="00000500000000000000" pitchFamily="2" charset="0"/>
                </a:rPr>
                <a:t>Less hiring paperwork, fewer reports, and payments.</a:t>
              </a:r>
            </a:p>
            <a:p>
              <a:pPr marL="285750" indent="-171450" algn="just">
                <a:lnSpc>
                  <a:spcPct val="130000"/>
                </a:lnSpc>
                <a:spcBef>
                  <a:spcPts val="300"/>
                </a:spcBef>
                <a:spcAft>
                  <a:spcPts val="300"/>
                </a:spcAft>
                <a:buFont typeface="Arial" panose="020B0604020202020204" pitchFamily="34" charset="0"/>
                <a:buChar char="•"/>
              </a:pPr>
              <a:r>
                <a:rPr lang="en-US" sz="1000" dirty="0">
                  <a:solidFill>
                    <a:schemeClr val="tx1">
                      <a:lumMod val="85000"/>
                      <a:lumOff val="15000"/>
                    </a:schemeClr>
                  </a:solidFill>
                  <a:latin typeface="Poppins" panose="00000500000000000000" pitchFamily="2" charset="0"/>
                  <a:cs typeface="Poppins" panose="00000500000000000000" pitchFamily="2" charset="0"/>
                </a:rPr>
                <a:t>Save money for employee expenses (the office space, equipment, worker’s compensation insurance, unemployment insurance, social security and </a:t>
              </a:r>
              <a:r>
                <a:rPr lang="en-US" sz="1000" dirty="0" err="1">
                  <a:solidFill>
                    <a:schemeClr val="tx1">
                      <a:lumMod val="85000"/>
                      <a:lumOff val="15000"/>
                    </a:schemeClr>
                  </a:solidFill>
                  <a:latin typeface="Poppins" panose="00000500000000000000" pitchFamily="2" charset="0"/>
                  <a:cs typeface="Poppins" panose="00000500000000000000" pitchFamily="2" charset="0"/>
                </a:rPr>
                <a:t>medicare</a:t>
              </a:r>
              <a:r>
                <a:rPr lang="en-US" sz="1000" dirty="0">
                  <a:solidFill>
                    <a:schemeClr val="tx1">
                      <a:lumMod val="85000"/>
                      <a:lumOff val="15000"/>
                    </a:schemeClr>
                  </a:solidFill>
                  <a:latin typeface="Poppins" panose="00000500000000000000" pitchFamily="2" charset="0"/>
                  <a:cs typeface="Poppins" panose="00000500000000000000" pitchFamily="2" charset="0"/>
                </a:rPr>
                <a:t>, health insurance and paid time off)</a:t>
              </a:r>
            </a:p>
            <a:p>
              <a:pPr marL="285750" indent="-171450" algn="just">
                <a:lnSpc>
                  <a:spcPct val="130000"/>
                </a:lnSpc>
                <a:spcBef>
                  <a:spcPts val="300"/>
                </a:spcBef>
                <a:spcAft>
                  <a:spcPts val="300"/>
                </a:spcAft>
                <a:buFont typeface="Arial" panose="020B0604020202020204" pitchFamily="34" charset="0"/>
                <a:buChar char="•"/>
              </a:pPr>
              <a:r>
                <a:rPr lang="en-US" sz="1000" dirty="0">
                  <a:solidFill>
                    <a:schemeClr val="tx1">
                      <a:lumMod val="85000"/>
                      <a:lumOff val="15000"/>
                    </a:schemeClr>
                  </a:solidFill>
                  <a:latin typeface="Poppins" panose="00000500000000000000" pitchFamily="2" charset="0"/>
                  <a:cs typeface="Poppins" panose="00000500000000000000" pitchFamily="2" charset="0"/>
                </a:rPr>
                <a:t>Working with independent contractors is one of the best alternative ways to grow business and Increase flexibility. </a:t>
              </a:r>
            </a:p>
            <a:p>
              <a:pPr marL="285750" indent="-171450" algn="just">
                <a:lnSpc>
                  <a:spcPct val="130000"/>
                </a:lnSpc>
                <a:spcBef>
                  <a:spcPts val="300"/>
                </a:spcBef>
                <a:spcAft>
                  <a:spcPts val="300"/>
                </a:spcAft>
                <a:buFont typeface="Arial" panose="020B0604020202020204" pitchFamily="34" charset="0"/>
                <a:buChar char="•"/>
              </a:pPr>
              <a:r>
                <a:rPr lang="en-US" sz="1000" dirty="0">
                  <a:solidFill>
                    <a:schemeClr val="tx1">
                      <a:lumMod val="85000"/>
                      <a:lumOff val="15000"/>
                    </a:schemeClr>
                  </a:solidFill>
                  <a:latin typeface="Poppins" panose="00000500000000000000" pitchFamily="2" charset="0"/>
                  <a:cs typeface="Poppins" panose="00000500000000000000" pitchFamily="2" charset="0"/>
                </a:rPr>
                <a:t>Instead of having to provide full-time employment for every skill set like on a team, the company can work with contractors.</a:t>
              </a:r>
            </a:p>
            <a:p>
              <a:pPr marL="285750" indent="-171450" algn="just">
                <a:lnSpc>
                  <a:spcPct val="130000"/>
                </a:lnSpc>
                <a:spcBef>
                  <a:spcPts val="300"/>
                </a:spcBef>
                <a:spcAft>
                  <a:spcPts val="300"/>
                </a:spcAft>
                <a:buFont typeface="Arial" panose="020B0604020202020204" pitchFamily="34" charset="0"/>
                <a:buChar char="•"/>
              </a:pPr>
              <a:r>
                <a:rPr lang="en-US" sz="1000" dirty="0">
                  <a:solidFill>
                    <a:schemeClr val="tx1">
                      <a:lumMod val="85000"/>
                      <a:lumOff val="15000"/>
                    </a:schemeClr>
                  </a:solidFill>
                  <a:latin typeface="Poppins" panose="00000500000000000000" pitchFamily="2" charset="0"/>
                  <a:cs typeface="Poppins" panose="00000500000000000000" pitchFamily="2" charset="0"/>
                </a:rPr>
                <a:t>This gives access to everything from high-level network administration to top tier copywriting. </a:t>
              </a:r>
            </a:p>
            <a:p>
              <a:pPr marL="285750" indent="-171450" algn="just">
                <a:lnSpc>
                  <a:spcPct val="130000"/>
                </a:lnSpc>
                <a:spcBef>
                  <a:spcPts val="300"/>
                </a:spcBef>
                <a:spcAft>
                  <a:spcPts val="300"/>
                </a:spcAft>
                <a:buFont typeface="Arial" panose="020B0604020202020204" pitchFamily="34" charset="0"/>
                <a:buChar char="•"/>
              </a:pPr>
              <a:r>
                <a:rPr lang="en-US" sz="1000" dirty="0">
                  <a:solidFill>
                    <a:schemeClr val="tx1">
                      <a:lumMod val="85000"/>
                      <a:lumOff val="15000"/>
                    </a:schemeClr>
                  </a:solidFill>
                  <a:latin typeface="Poppins" panose="00000500000000000000" pitchFamily="2" charset="0"/>
                  <a:cs typeface="Poppins" panose="00000500000000000000" pitchFamily="2" charset="0"/>
                </a:rPr>
                <a:t>It helps to compete with companies much larger.</a:t>
              </a:r>
            </a:p>
          </p:txBody>
        </p:sp>
      </p:grpSp>
    </p:spTree>
    <p:extLst>
      <p:ext uri="{BB962C8B-B14F-4D97-AF65-F5344CB8AC3E}">
        <p14:creationId xmlns:p14="http://schemas.microsoft.com/office/powerpoint/2010/main" val="17053301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750" fill="hold"/>
                                        <p:tgtEl>
                                          <p:spTgt spid="2"/>
                                        </p:tgtEl>
                                        <p:attrNameLst>
                                          <p:attrName>ppt_x</p:attrName>
                                        </p:attrNameLst>
                                      </p:cBhvr>
                                      <p:tavLst>
                                        <p:tav tm="0">
                                          <p:val>
                                            <p:strVal val="#ppt_x"/>
                                          </p:val>
                                        </p:tav>
                                        <p:tav tm="100000">
                                          <p:val>
                                            <p:strVal val="#ppt_x"/>
                                          </p:val>
                                        </p:tav>
                                      </p:tavLst>
                                    </p:anim>
                                    <p:anim calcmode="lin" valueType="num">
                                      <p:cBhvr additive="base">
                                        <p:cTn id="8" dur="750" fill="hold"/>
                                        <p:tgtEl>
                                          <p:spTgt spid="2"/>
                                        </p:tgtEl>
                                        <p:attrNameLst>
                                          <p:attrName>ppt_y</p:attrName>
                                        </p:attrNameLst>
                                      </p:cBhvr>
                                      <p:tavLst>
                                        <p:tav tm="0">
                                          <p:val>
                                            <p:strVal val="0-#ppt_h/2"/>
                                          </p:val>
                                        </p:tav>
                                        <p:tav tm="100000">
                                          <p:val>
                                            <p:strVal val="#ppt_y"/>
                                          </p:val>
                                        </p:tav>
                                      </p:tavLst>
                                    </p:anim>
                                  </p:childTnLst>
                                </p:cTn>
                              </p:par>
                              <p:par>
                                <p:cTn id="9" presetID="22" presetClass="entr" presetSubtype="8"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500"/>
                                        <p:tgtEl>
                                          <p:spTgt spid="3"/>
                                        </p:tgtEl>
                                      </p:cBhvr>
                                    </p:animEffect>
                                  </p:childTnLst>
                                </p:cTn>
                              </p:par>
                              <p:par>
                                <p:cTn id="12" presetID="22" presetClass="entr" presetSubtype="8" fill="hold" nodeType="with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wipe(left)">
                                      <p:cBhvr>
                                        <p:cTn id="14"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E2E9DAB-D893-5459-A4DF-20051AB14C4C}"/>
              </a:ext>
            </a:extLst>
          </p:cNvPr>
          <p:cNvSpPr txBox="1"/>
          <p:nvPr/>
        </p:nvSpPr>
        <p:spPr>
          <a:xfrm>
            <a:off x="1475434" y="429555"/>
            <a:ext cx="9566030" cy="1077218"/>
          </a:xfrm>
          <a:prstGeom prst="rect">
            <a:avLst/>
          </a:prstGeom>
          <a:noFill/>
        </p:spPr>
        <p:txBody>
          <a:bodyPr wrap="square" rtlCol="0">
            <a:spAutoFit/>
          </a:bodyPr>
          <a:lstStyle/>
          <a:p>
            <a:pPr algn="ctr"/>
            <a:r>
              <a:rPr lang="en-US" sz="3200" dirty="0">
                <a:solidFill>
                  <a:schemeClr val="accent1"/>
                </a:solidFill>
                <a:latin typeface="Poppins Medium" panose="00000600000000000000" pitchFamily="2" charset="0"/>
                <a:ea typeface="Nexa Bold" charset="0"/>
                <a:cs typeface="Poppins Medium" panose="00000600000000000000" pitchFamily="2" charset="0"/>
              </a:rPr>
              <a:t>OPERATIONAL BUSINESS MODEL</a:t>
            </a:r>
          </a:p>
          <a:p>
            <a:pPr algn="ctr"/>
            <a:r>
              <a:rPr lang="en-US" sz="3200" dirty="0">
                <a:solidFill>
                  <a:schemeClr val="accent1"/>
                </a:solidFill>
                <a:latin typeface="Poppins Medium" panose="00000600000000000000" pitchFamily="2" charset="0"/>
                <a:ea typeface="Nexa Bold" charset="0"/>
                <a:cs typeface="Poppins Medium" panose="00000600000000000000" pitchFamily="2" charset="0"/>
              </a:rPr>
              <a:t>Freelancers and Independent Contractors</a:t>
            </a:r>
          </a:p>
        </p:txBody>
      </p:sp>
      <p:grpSp>
        <p:nvGrpSpPr>
          <p:cNvPr id="8" name="Group 7">
            <a:extLst>
              <a:ext uri="{FF2B5EF4-FFF2-40B4-BE49-F238E27FC236}">
                <a16:creationId xmlns:a16="http://schemas.microsoft.com/office/drawing/2014/main" id="{D63FFA3D-60E5-0018-09E6-2F3AECA406D0}"/>
              </a:ext>
            </a:extLst>
          </p:cNvPr>
          <p:cNvGrpSpPr/>
          <p:nvPr/>
        </p:nvGrpSpPr>
        <p:grpSpPr>
          <a:xfrm>
            <a:off x="579738" y="1831369"/>
            <a:ext cx="10888362" cy="3026726"/>
            <a:chOff x="1125838" y="1831369"/>
            <a:chExt cx="10888362" cy="3026726"/>
          </a:xfrm>
        </p:grpSpPr>
        <p:sp>
          <p:nvSpPr>
            <p:cNvPr id="3" name="Rectangle 2">
              <a:extLst>
                <a:ext uri="{FF2B5EF4-FFF2-40B4-BE49-F238E27FC236}">
                  <a16:creationId xmlns:a16="http://schemas.microsoft.com/office/drawing/2014/main" id="{00DFB58E-5B4A-3052-A35E-2D68D658F0F7}"/>
                </a:ext>
              </a:extLst>
            </p:cNvPr>
            <p:cNvSpPr/>
            <p:nvPr/>
          </p:nvSpPr>
          <p:spPr>
            <a:xfrm>
              <a:off x="1711141" y="1831369"/>
              <a:ext cx="10303059" cy="3026726"/>
            </a:xfrm>
            <a:prstGeom prst="rect">
              <a:avLst/>
            </a:prstGeom>
          </p:spPr>
          <p:txBody>
            <a:bodyPr wrap="square">
              <a:spAutoFit/>
            </a:bodyPr>
            <a:lstStyle/>
            <a:p>
              <a:pPr>
                <a:lnSpc>
                  <a:spcPct val="130000"/>
                </a:lnSpc>
                <a:spcBef>
                  <a:spcPts val="300"/>
                </a:spcBef>
                <a:spcAft>
                  <a:spcPts val="300"/>
                </a:spcAft>
              </a:pPr>
              <a:r>
                <a:rPr lang="en-US" sz="1200" b="1" dirty="0">
                  <a:solidFill>
                    <a:schemeClr val="tx1">
                      <a:lumMod val="85000"/>
                      <a:lumOff val="15000"/>
                    </a:schemeClr>
                  </a:solidFill>
                  <a:latin typeface="Poppins" panose="00000500000000000000" pitchFamily="2" charset="0"/>
                  <a:cs typeface="Poppins" panose="00000500000000000000" pitchFamily="2" charset="0"/>
                </a:rPr>
                <a:t>Cons of Hiring Independent Contractors or Freelancer Include:</a:t>
              </a:r>
            </a:p>
            <a:p>
              <a:pPr marL="285750" indent="-171450" algn="just">
                <a:lnSpc>
                  <a:spcPct val="130000"/>
                </a:lnSpc>
                <a:spcBef>
                  <a:spcPts val="300"/>
                </a:spcBef>
                <a:spcAft>
                  <a:spcPts val="300"/>
                </a:spcAft>
                <a:buFont typeface="Arial" panose="020B0604020202020204" pitchFamily="34" charset="0"/>
                <a:buChar char="•"/>
              </a:pPr>
              <a:r>
                <a:rPr lang="en-US" sz="1000" dirty="0">
                  <a:solidFill>
                    <a:schemeClr val="tx1">
                      <a:lumMod val="85000"/>
                      <a:lumOff val="15000"/>
                    </a:schemeClr>
                  </a:solidFill>
                  <a:latin typeface="Poppins" panose="00000500000000000000" pitchFamily="2" charset="0"/>
                  <a:cs typeface="Poppins" panose="00000500000000000000" pitchFamily="2" charset="0"/>
                </a:rPr>
                <a:t>Possible increased risk of audits. Working with contractors has been shown to increase the risk of being audited by the government. Specifically, they’ll be investigating the working relationship between the contractor and business. This underscores the importance of understanding how local and federal government classifies contractors. The key factors are if the business controls what will be done and how it will be done. Essentially, need to keep contractor freedom in mind.</a:t>
              </a:r>
            </a:p>
            <a:p>
              <a:pPr marL="285750" indent="-171450" algn="just">
                <a:lnSpc>
                  <a:spcPct val="130000"/>
                </a:lnSpc>
                <a:spcBef>
                  <a:spcPts val="300"/>
                </a:spcBef>
                <a:spcAft>
                  <a:spcPts val="300"/>
                </a:spcAft>
                <a:buFont typeface="Arial" panose="020B0604020202020204" pitchFamily="34" charset="0"/>
                <a:buChar char="•"/>
              </a:pPr>
              <a:r>
                <a:rPr lang="en-US" sz="1000" dirty="0">
                  <a:solidFill>
                    <a:schemeClr val="tx1">
                      <a:lumMod val="85000"/>
                      <a:lumOff val="15000"/>
                    </a:schemeClr>
                  </a:solidFill>
                  <a:latin typeface="Poppins" panose="00000500000000000000" pitchFamily="2" charset="0"/>
                  <a:cs typeface="Poppins" panose="00000500000000000000" pitchFamily="2" charset="0"/>
                </a:rPr>
                <a:t>Turnover and Lack of Loyalty. Independent contractors come and go. People are drawn to contracting largely because it gives them greater control over who they work with. Additionally, most businesses hire contractors for short term jobs, which makes it difficult to cultivate loyalty. Contractors can be notoriously disloyal, meaning many can leave if a higher paying project comes along.</a:t>
              </a:r>
            </a:p>
            <a:p>
              <a:pPr marL="285750" indent="-171450" algn="just">
                <a:lnSpc>
                  <a:spcPct val="130000"/>
                </a:lnSpc>
                <a:spcBef>
                  <a:spcPts val="300"/>
                </a:spcBef>
                <a:spcAft>
                  <a:spcPts val="300"/>
                </a:spcAft>
                <a:buFont typeface="Arial" panose="020B0604020202020204" pitchFamily="34" charset="0"/>
                <a:buChar char="•"/>
              </a:pPr>
              <a:r>
                <a:rPr lang="en-US" sz="1000" dirty="0">
                  <a:solidFill>
                    <a:schemeClr val="tx1">
                      <a:lumMod val="85000"/>
                      <a:lumOff val="15000"/>
                    </a:schemeClr>
                  </a:solidFill>
                  <a:latin typeface="Poppins" panose="00000500000000000000" pitchFamily="2" charset="0"/>
                  <a:cs typeface="Poppins" panose="00000500000000000000" pitchFamily="2" charset="0"/>
                </a:rPr>
                <a:t>Perhaps the core problem with working with contractors is the varying degree of quality will receive. This, in turn, can harm relations with customers. Managing quality control and contractor freedom is quite the balancing act.</a:t>
              </a:r>
            </a:p>
            <a:p>
              <a:pPr marL="285750" indent="-171450" algn="just">
                <a:lnSpc>
                  <a:spcPct val="130000"/>
                </a:lnSpc>
                <a:spcBef>
                  <a:spcPts val="300"/>
                </a:spcBef>
                <a:spcAft>
                  <a:spcPts val="300"/>
                </a:spcAft>
                <a:buFont typeface="Arial" panose="020B0604020202020204" pitchFamily="34" charset="0"/>
                <a:buChar char="•"/>
              </a:pPr>
              <a:r>
                <a:rPr lang="en-US" sz="1000" dirty="0">
                  <a:solidFill>
                    <a:schemeClr val="tx1">
                      <a:lumMod val="85000"/>
                      <a:lumOff val="15000"/>
                    </a:schemeClr>
                  </a:solidFill>
                  <a:latin typeface="Poppins" panose="00000500000000000000" pitchFamily="2" charset="0"/>
                  <a:cs typeface="Poppins" panose="00000500000000000000" pitchFamily="2" charset="0"/>
                </a:rPr>
                <a:t>More Legality Involved. The company has to make sure contracts and paperwork are in order. Failing to outline expectations in a written agreement could mean that they don’t actually own the copyright to the work. When you work with an employee, work created by them is automatically owned by the organization. With contractors, it must be specifically stated in a legal document.</a:t>
              </a:r>
            </a:p>
          </p:txBody>
        </p:sp>
        <p:pic>
          <p:nvPicPr>
            <p:cNvPr id="7" name="Picture 6">
              <a:extLst>
                <a:ext uri="{FF2B5EF4-FFF2-40B4-BE49-F238E27FC236}">
                  <a16:creationId xmlns:a16="http://schemas.microsoft.com/office/drawing/2014/main" id="{B4F6A10C-D241-A0B2-9523-F52BB36D595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5838" y="1844590"/>
              <a:ext cx="499762" cy="499762"/>
            </a:xfrm>
            <a:prstGeom prst="rect">
              <a:avLst/>
            </a:prstGeom>
          </p:spPr>
        </p:pic>
      </p:grpSp>
      <p:sp>
        <p:nvSpPr>
          <p:cNvPr id="9" name="Rectangle 8">
            <a:extLst>
              <a:ext uri="{FF2B5EF4-FFF2-40B4-BE49-F238E27FC236}">
                <a16:creationId xmlns:a16="http://schemas.microsoft.com/office/drawing/2014/main" id="{A742BE9C-7489-2B44-F0C8-43F604CB2194}"/>
              </a:ext>
            </a:extLst>
          </p:cNvPr>
          <p:cNvSpPr/>
          <p:nvPr/>
        </p:nvSpPr>
        <p:spPr>
          <a:xfrm>
            <a:off x="796742" y="5011860"/>
            <a:ext cx="10657972" cy="955390"/>
          </a:xfrm>
          <a:prstGeom prst="rect">
            <a:avLst/>
          </a:prstGeom>
        </p:spPr>
        <p:txBody>
          <a:bodyPr wrap="square">
            <a:spAutoFit/>
          </a:bodyPr>
          <a:lstStyle/>
          <a:p>
            <a:pPr algn="just">
              <a:lnSpc>
                <a:spcPct val="130000"/>
              </a:lnSpc>
              <a:spcBef>
                <a:spcPts val="300"/>
              </a:spcBef>
              <a:spcAft>
                <a:spcPts val="300"/>
              </a:spcAft>
            </a:pPr>
            <a:r>
              <a:rPr lang="en-US" sz="1000" dirty="0">
                <a:solidFill>
                  <a:schemeClr val="tx1">
                    <a:lumMod val="85000"/>
                    <a:lumOff val="15000"/>
                  </a:schemeClr>
                </a:solidFill>
                <a:latin typeface="Poppins" panose="00000500000000000000" pitchFamily="2" charset="0"/>
                <a:cs typeface="Poppins" panose="00000500000000000000" pitchFamily="2" charset="0"/>
              </a:rPr>
              <a:t>But, as the hiring employer, there are still some things that must do to hire an independent contractor and start paying that person. While contractors and freelancers are similar, these roles involve different standards and benefits. </a:t>
            </a:r>
          </a:p>
          <a:p>
            <a:pPr algn="just">
              <a:lnSpc>
                <a:spcPct val="130000"/>
              </a:lnSpc>
              <a:spcBef>
                <a:spcPts val="300"/>
              </a:spcBef>
              <a:spcAft>
                <a:spcPts val="300"/>
              </a:spcAft>
            </a:pPr>
            <a:r>
              <a:rPr lang="en-US" sz="1000" dirty="0">
                <a:solidFill>
                  <a:schemeClr val="tx1">
                    <a:lumMod val="85000"/>
                    <a:lumOff val="15000"/>
                  </a:schemeClr>
                </a:solidFill>
                <a:latin typeface="Poppins" panose="00000500000000000000" pitchFamily="2" charset="0"/>
                <a:cs typeface="Poppins" panose="00000500000000000000" pitchFamily="2" charset="0"/>
              </a:rPr>
              <a:t>Freelancers and independent contractors work for organizations temporarily. They have greater financial and professional independence than the typical employee who receives a salary and benefits for part- or full-time work. </a:t>
            </a:r>
          </a:p>
        </p:txBody>
      </p:sp>
    </p:spTree>
    <p:extLst>
      <p:ext uri="{BB962C8B-B14F-4D97-AF65-F5344CB8AC3E}">
        <p14:creationId xmlns:p14="http://schemas.microsoft.com/office/powerpoint/2010/main" val="27313863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wipe(left)">
                                      <p:cBhvr>
                                        <p:cTn id="1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DD89C821-6980-EA29-9603-F8A32A91DEC5}"/>
              </a:ext>
            </a:extLst>
          </p:cNvPr>
          <p:cNvSpPr/>
          <p:nvPr/>
        </p:nvSpPr>
        <p:spPr>
          <a:xfrm>
            <a:off x="9915074" y="1344399"/>
            <a:ext cx="745782" cy="225798"/>
          </a:xfrm>
          <a:prstGeom prst="roundRect">
            <a:avLst>
              <a:gd name="adj" fmla="val 5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5" name="Rectangle: Rounded Corners 64">
            <a:extLst>
              <a:ext uri="{FF2B5EF4-FFF2-40B4-BE49-F238E27FC236}">
                <a16:creationId xmlns:a16="http://schemas.microsoft.com/office/drawing/2014/main" id="{EF7CA49B-A3A3-20EA-43F2-C0EB944D4089}"/>
              </a:ext>
            </a:extLst>
          </p:cNvPr>
          <p:cNvSpPr/>
          <p:nvPr/>
        </p:nvSpPr>
        <p:spPr>
          <a:xfrm>
            <a:off x="10884243" y="1344399"/>
            <a:ext cx="745782" cy="225798"/>
          </a:xfrm>
          <a:prstGeom prst="roundRect">
            <a:avLst>
              <a:gd name="adj" fmla="val 5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3" name="Rectangle: Rounded Corners 62">
            <a:extLst>
              <a:ext uri="{FF2B5EF4-FFF2-40B4-BE49-F238E27FC236}">
                <a16:creationId xmlns:a16="http://schemas.microsoft.com/office/drawing/2014/main" id="{D52ECE6D-E71F-A409-DD79-7CA004153A69}"/>
              </a:ext>
            </a:extLst>
          </p:cNvPr>
          <p:cNvSpPr/>
          <p:nvPr/>
        </p:nvSpPr>
        <p:spPr>
          <a:xfrm>
            <a:off x="9055668" y="1344399"/>
            <a:ext cx="670718" cy="225798"/>
          </a:xfrm>
          <a:prstGeom prst="roundRect">
            <a:avLst>
              <a:gd name="adj" fmla="val 5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2" name="Rectangle: Rounded Corners 61">
            <a:extLst>
              <a:ext uri="{FF2B5EF4-FFF2-40B4-BE49-F238E27FC236}">
                <a16:creationId xmlns:a16="http://schemas.microsoft.com/office/drawing/2014/main" id="{2AF6C438-9762-5570-949F-5E7DE46EB39A}"/>
              </a:ext>
            </a:extLst>
          </p:cNvPr>
          <p:cNvSpPr/>
          <p:nvPr/>
        </p:nvSpPr>
        <p:spPr>
          <a:xfrm>
            <a:off x="8211910" y="1344399"/>
            <a:ext cx="621508" cy="225798"/>
          </a:xfrm>
          <a:prstGeom prst="roundRect">
            <a:avLst>
              <a:gd name="adj" fmla="val 5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0" name="Rectangle: Rounded Corners 59">
            <a:extLst>
              <a:ext uri="{FF2B5EF4-FFF2-40B4-BE49-F238E27FC236}">
                <a16:creationId xmlns:a16="http://schemas.microsoft.com/office/drawing/2014/main" id="{0EEF56D2-A342-860F-B037-7BF148849187}"/>
              </a:ext>
            </a:extLst>
          </p:cNvPr>
          <p:cNvSpPr/>
          <p:nvPr/>
        </p:nvSpPr>
        <p:spPr>
          <a:xfrm>
            <a:off x="7166532" y="1344399"/>
            <a:ext cx="726518" cy="225798"/>
          </a:xfrm>
          <a:prstGeom prst="roundRect">
            <a:avLst>
              <a:gd name="adj" fmla="val 5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9" name="Rectangle: Rounded Corners 58">
            <a:extLst>
              <a:ext uri="{FF2B5EF4-FFF2-40B4-BE49-F238E27FC236}">
                <a16:creationId xmlns:a16="http://schemas.microsoft.com/office/drawing/2014/main" id="{C8639A9C-ED0E-298E-1238-BEDB2375EC94}"/>
              </a:ext>
            </a:extLst>
          </p:cNvPr>
          <p:cNvSpPr/>
          <p:nvPr/>
        </p:nvSpPr>
        <p:spPr>
          <a:xfrm>
            <a:off x="5998358" y="1344399"/>
            <a:ext cx="789566" cy="225798"/>
          </a:xfrm>
          <a:prstGeom prst="roundRect">
            <a:avLst>
              <a:gd name="adj" fmla="val 5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4B3116A0-C7FE-741B-CA6E-3CBEEEEA088C}"/>
              </a:ext>
            </a:extLst>
          </p:cNvPr>
          <p:cNvSpPr txBox="1"/>
          <p:nvPr/>
        </p:nvSpPr>
        <p:spPr>
          <a:xfrm>
            <a:off x="796742" y="1159837"/>
            <a:ext cx="3401893" cy="646331"/>
          </a:xfrm>
          <a:prstGeom prst="rect">
            <a:avLst/>
          </a:prstGeom>
          <a:noFill/>
        </p:spPr>
        <p:txBody>
          <a:bodyPr wrap="none" rtlCol="0">
            <a:spAutoFit/>
          </a:bodyPr>
          <a:lstStyle/>
          <a:p>
            <a:r>
              <a:rPr lang="en-CA" sz="3600" dirty="0">
                <a:solidFill>
                  <a:schemeClr val="accent1"/>
                </a:solidFill>
                <a:latin typeface="Poppins Medium" panose="00000600000000000000" pitchFamily="2" charset="0"/>
                <a:cs typeface="Poppins Medium" panose="00000600000000000000" pitchFamily="2" charset="0"/>
              </a:rPr>
              <a:t>COMPETITORS</a:t>
            </a:r>
          </a:p>
        </p:txBody>
      </p:sp>
      <p:sp>
        <p:nvSpPr>
          <p:cNvPr id="5" name="Rectangle 4">
            <a:extLst>
              <a:ext uri="{FF2B5EF4-FFF2-40B4-BE49-F238E27FC236}">
                <a16:creationId xmlns:a16="http://schemas.microsoft.com/office/drawing/2014/main" id="{F9E982A1-CC93-91AD-8C20-1EF08C512FEA}"/>
              </a:ext>
            </a:extLst>
          </p:cNvPr>
          <p:cNvSpPr/>
          <p:nvPr/>
        </p:nvSpPr>
        <p:spPr>
          <a:xfrm>
            <a:off x="796742" y="1861196"/>
            <a:ext cx="4878344" cy="3833101"/>
          </a:xfrm>
          <a:prstGeom prst="rect">
            <a:avLst/>
          </a:prstGeom>
        </p:spPr>
        <p:txBody>
          <a:bodyPr wrap="square">
            <a:spAutoFit/>
          </a:bodyPr>
          <a:lstStyle/>
          <a:p>
            <a:pPr algn="just">
              <a:lnSpc>
                <a:spcPct val="130000"/>
              </a:lnSpc>
              <a:spcBef>
                <a:spcPts val="300"/>
              </a:spcBef>
              <a:spcAft>
                <a:spcPts val="300"/>
              </a:spcAft>
            </a:pPr>
            <a:r>
              <a:rPr lang="en-US" sz="1000" dirty="0">
                <a:solidFill>
                  <a:schemeClr val="tx1">
                    <a:lumMod val="85000"/>
                    <a:lumOff val="15000"/>
                  </a:schemeClr>
                </a:solidFill>
                <a:latin typeface="Poppins" panose="00000500000000000000" pitchFamily="2" charset="0"/>
                <a:cs typeface="Poppins" panose="00000500000000000000" pitchFamily="2" charset="0"/>
              </a:rPr>
              <a:t>Right at this moment in the international market, Wave Break Design company has the main 22 competitors. The company believes based on competitors' offerings and market analysis will win more profitable jobs due to lack of skills on their part.</a:t>
            </a:r>
          </a:p>
          <a:p>
            <a:pPr algn="just">
              <a:lnSpc>
                <a:spcPct val="130000"/>
              </a:lnSpc>
              <a:spcBef>
                <a:spcPts val="300"/>
              </a:spcBef>
              <a:spcAft>
                <a:spcPts val="300"/>
              </a:spcAft>
            </a:pPr>
            <a:r>
              <a:rPr lang="en-US" sz="1000" dirty="0">
                <a:solidFill>
                  <a:schemeClr val="tx1">
                    <a:lumMod val="85000"/>
                    <a:lumOff val="15000"/>
                  </a:schemeClr>
                </a:solidFill>
                <a:latin typeface="Poppins" panose="00000500000000000000" pitchFamily="2" charset="0"/>
                <a:cs typeface="Poppins" panose="00000500000000000000" pitchFamily="2" charset="0"/>
              </a:rPr>
              <a:t>Wave Break Design performed an analysis of 22 companies. Most of the larger competitors companies are Boundary </a:t>
            </a:r>
            <a:r>
              <a:rPr lang="en-US" sz="1000" dirty="0" err="1">
                <a:solidFill>
                  <a:schemeClr val="tx1">
                    <a:lumMod val="85000"/>
                    <a:lumOff val="15000"/>
                  </a:schemeClr>
                </a:solidFill>
                <a:latin typeface="Poppins" panose="00000500000000000000" pitchFamily="2" charset="0"/>
                <a:cs typeface="Poppins" panose="00000500000000000000" pitchFamily="2" charset="0"/>
              </a:rPr>
              <a:t>Visualisation</a:t>
            </a:r>
            <a:r>
              <a:rPr lang="en-US" sz="1000" dirty="0">
                <a:solidFill>
                  <a:schemeClr val="tx1">
                    <a:lumMod val="85000"/>
                    <a:lumOff val="15000"/>
                  </a:schemeClr>
                </a:solidFill>
                <a:latin typeface="Poppins" panose="00000500000000000000" pitchFamily="2" charset="0"/>
                <a:cs typeface="Poppins" panose="00000500000000000000" pitchFamily="2" charset="0"/>
              </a:rPr>
              <a:t> Limited, </a:t>
            </a:r>
            <a:r>
              <a:rPr lang="en-US" sz="1000" dirty="0" err="1">
                <a:solidFill>
                  <a:schemeClr val="tx1">
                    <a:lumMod val="85000"/>
                    <a:lumOff val="15000"/>
                  </a:schemeClr>
                </a:solidFill>
                <a:latin typeface="Poppins" panose="00000500000000000000" pitchFamily="2" charset="0"/>
                <a:cs typeface="Poppins" panose="00000500000000000000" pitchFamily="2" charset="0"/>
              </a:rPr>
              <a:t>Nanopixel</a:t>
            </a:r>
            <a:r>
              <a:rPr lang="en-US" sz="1000" dirty="0">
                <a:solidFill>
                  <a:schemeClr val="tx1">
                    <a:lumMod val="85000"/>
                    <a:lumOff val="15000"/>
                  </a:schemeClr>
                </a:solidFill>
                <a:latin typeface="Poppins" panose="00000500000000000000" pitchFamily="2" charset="0"/>
                <a:cs typeface="Poppins" panose="00000500000000000000" pitchFamily="2" charset="0"/>
              </a:rPr>
              <a:t> BVBA, </a:t>
            </a:r>
            <a:r>
              <a:rPr lang="en-US" sz="1000" dirty="0" err="1">
                <a:solidFill>
                  <a:schemeClr val="tx1">
                    <a:lumMod val="85000"/>
                    <a:lumOff val="15000"/>
                  </a:schemeClr>
                </a:solidFill>
                <a:latin typeface="Poppins" panose="00000500000000000000" pitchFamily="2" charset="0"/>
                <a:cs typeface="Poppins" panose="00000500000000000000" pitchFamily="2" charset="0"/>
              </a:rPr>
              <a:t>Neoscape</a:t>
            </a:r>
            <a:r>
              <a:rPr lang="en-US" sz="1000" dirty="0">
                <a:solidFill>
                  <a:schemeClr val="tx1">
                    <a:lumMod val="85000"/>
                    <a:lumOff val="15000"/>
                  </a:schemeClr>
                </a:solidFill>
                <a:latin typeface="Poppins" panose="00000500000000000000" pitchFamily="2" charset="0"/>
                <a:cs typeface="Poppins" panose="00000500000000000000" pitchFamily="2" charset="0"/>
              </a:rPr>
              <a:t>, Inc, </a:t>
            </a:r>
            <a:r>
              <a:rPr lang="en-US" sz="1000" dirty="0" err="1">
                <a:solidFill>
                  <a:schemeClr val="tx1">
                    <a:lumMod val="85000"/>
                    <a:lumOff val="15000"/>
                  </a:schemeClr>
                </a:solidFill>
                <a:latin typeface="Poppins" panose="00000500000000000000" pitchFamily="2" charset="0"/>
                <a:cs typeface="Poppins" panose="00000500000000000000" pitchFamily="2" charset="0"/>
              </a:rPr>
              <a:t>Pikcells</a:t>
            </a:r>
            <a:r>
              <a:rPr lang="en-US" sz="1000" dirty="0">
                <a:solidFill>
                  <a:schemeClr val="tx1">
                    <a:lumMod val="85000"/>
                    <a:lumOff val="15000"/>
                  </a:schemeClr>
                </a:solidFill>
                <a:latin typeface="Poppins" panose="00000500000000000000" pitchFamily="2" charset="0"/>
                <a:cs typeface="Poppins" panose="00000500000000000000" pitchFamily="2" charset="0"/>
              </a:rPr>
              <a:t> Ltd, LNG Studios, </a:t>
            </a:r>
            <a:r>
              <a:rPr lang="en-US" sz="1000" dirty="0" err="1">
                <a:solidFill>
                  <a:schemeClr val="tx1">
                    <a:lumMod val="85000"/>
                    <a:lumOff val="15000"/>
                  </a:schemeClr>
                </a:solidFill>
                <a:latin typeface="Poppins" panose="00000500000000000000" pitchFamily="2" charset="0"/>
                <a:cs typeface="Poppins" panose="00000500000000000000" pitchFamily="2" charset="0"/>
              </a:rPr>
              <a:t>Designblendz</a:t>
            </a:r>
            <a:r>
              <a:rPr lang="en-US" sz="1000" dirty="0">
                <a:solidFill>
                  <a:schemeClr val="tx1">
                    <a:lumMod val="85000"/>
                    <a:lumOff val="15000"/>
                  </a:schemeClr>
                </a:solidFill>
                <a:latin typeface="Poppins" panose="00000500000000000000" pitchFamily="2" charset="0"/>
                <a:cs typeface="Poppins" panose="00000500000000000000" pitchFamily="2" charset="0"/>
              </a:rPr>
              <a:t> LLC, Brick Visual Solutions </a:t>
            </a:r>
            <a:r>
              <a:rPr lang="en-US" sz="1000" dirty="0" err="1">
                <a:solidFill>
                  <a:schemeClr val="tx1">
                    <a:lumMod val="85000"/>
                    <a:lumOff val="15000"/>
                  </a:schemeClr>
                </a:solidFill>
                <a:latin typeface="Poppins" panose="00000500000000000000" pitchFamily="2" charset="0"/>
                <a:cs typeface="Poppins" panose="00000500000000000000" pitchFamily="2" charset="0"/>
              </a:rPr>
              <a:t>Zrt</a:t>
            </a:r>
            <a:r>
              <a:rPr lang="en-US" sz="1000" dirty="0">
                <a:solidFill>
                  <a:schemeClr val="tx1">
                    <a:lumMod val="85000"/>
                    <a:lumOff val="15000"/>
                  </a:schemeClr>
                </a:solidFill>
                <a:latin typeface="Poppins" panose="00000500000000000000" pitchFamily="2" charset="0"/>
                <a:cs typeface="Poppins" panose="00000500000000000000" pitchFamily="2" charset="0"/>
              </a:rPr>
              <a:t>, </a:t>
            </a:r>
            <a:r>
              <a:rPr lang="en-US" sz="1000" dirty="0" err="1">
                <a:solidFill>
                  <a:schemeClr val="tx1">
                    <a:lumMod val="85000"/>
                    <a:lumOff val="15000"/>
                  </a:schemeClr>
                </a:solidFill>
                <a:latin typeface="Poppins" panose="00000500000000000000" pitchFamily="2" charset="0"/>
                <a:cs typeface="Poppins" panose="00000500000000000000" pitchFamily="2" charset="0"/>
              </a:rPr>
              <a:t>Noë</a:t>
            </a:r>
            <a:r>
              <a:rPr lang="en-US" sz="1000" dirty="0">
                <a:solidFill>
                  <a:schemeClr val="tx1">
                    <a:lumMod val="85000"/>
                    <a:lumOff val="15000"/>
                  </a:schemeClr>
                </a:solidFill>
                <a:latin typeface="Poppins" panose="00000500000000000000" pitchFamily="2" charset="0"/>
                <a:cs typeface="Poppins" panose="00000500000000000000" pitchFamily="2" charset="0"/>
              </a:rPr>
              <a:t> &amp; Associates, and Architectural CGI. All these companies are from different countries.  Most of the larger competitors companies earn from $ 2 million USD to 8.3 million USD per year. The teams of the largest companies consist of 13 to 100 employees. They also all have won various awards for their creations and talents. Actively participates in social networks, public events, exhibitions, seminars.</a:t>
            </a:r>
          </a:p>
          <a:p>
            <a:pPr algn="just">
              <a:lnSpc>
                <a:spcPct val="130000"/>
              </a:lnSpc>
              <a:spcBef>
                <a:spcPts val="300"/>
              </a:spcBef>
              <a:spcAft>
                <a:spcPts val="300"/>
              </a:spcAft>
            </a:pPr>
            <a:r>
              <a:rPr lang="en-US" sz="1000" dirty="0">
                <a:solidFill>
                  <a:schemeClr val="tx1">
                    <a:lumMod val="85000"/>
                    <a:lumOff val="15000"/>
                  </a:schemeClr>
                </a:solidFill>
                <a:latin typeface="Poppins" panose="00000500000000000000" pitchFamily="2" charset="0"/>
                <a:cs typeface="Poppins" panose="00000500000000000000" pitchFamily="2" charset="0"/>
              </a:rPr>
              <a:t>Competitors were analyzed by website data, services, prices and tools, company information and social media followers. The company has got a wealth of information that it will use to develop a business strategy.  The below table shows are the results of the market analysis.</a:t>
            </a:r>
          </a:p>
        </p:txBody>
      </p:sp>
      <p:graphicFrame>
        <p:nvGraphicFramePr>
          <p:cNvPr id="3" name="Table 3">
            <a:extLst>
              <a:ext uri="{FF2B5EF4-FFF2-40B4-BE49-F238E27FC236}">
                <a16:creationId xmlns:a16="http://schemas.microsoft.com/office/drawing/2014/main" id="{82310843-C8D6-42A8-065D-8F4EE0674DC4}"/>
              </a:ext>
            </a:extLst>
          </p:cNvPr>
          <p:cNvGraphicFramePr>
            <a:graphicFrameLocks noGrp="1"/>
          </p:cNvGraphicFramePr>
          <p:nvPr>
            <p:extLst>
              <p:ext uri="{D42A27DB-BD31-4B8C-83A1-F6EECF244321}">
                <p14:modId xmlns:p14="http://schemas.microsoft.com/office/powerpoint/2010/main" val="741547677"/>
              </p:ext>
            </p:extLst>
          </p:nvPr>
        </p:nvGraphicFramePr>
        <p:xfrm>
          <a:off x="5894614" y="1204686"/>
          <a:ext cx="5978072" cy="5134987"/>
        </p:xfrm>
        <a:graphic>
          <a:graphicData uri="http://schemas.openxmlformats.org/drawingml/2006/table">
            <a:tbl>
              <a:tblPr firstRow="1" bandRow="1">
                <a:tableStyleId>{5C22544A-7EE6-4342-B048-85BDC9FD1C3A}</a:tableStyleId>
              </a:tblPr>
              <a:tblGrid>
                <a:gridCol w="983178">
                  <a:extLst>
                    <a:ext uri="{9D8B030D-6E8A-4147-A177-3AD203B41FA5}">
                      <a16:colId xmlns:a16="http://schemas.microsoft.com/office/drawing/2014/main" val="2781601002"/>
                    </a:ext>
                  </a:extLst>
                </a:gridCol>
                <a:gridCol w="1314286">
                  <a:extLst>
                    <a:ext uri="{9D8B030D-6E8A-4147-A177-3AD203B41FA5}">
                      <a16:colId xmlns:a16="http://schemas.microsoft.com/office/drawing/2014/main" val="2830774585"/>
                    </a:ext>
                  </a:extLst>
                </a:gridCol>
                <a:gridCol w="710555">
                  <a:extLst>
                    <a:ext uri="{9D8B030D-6E8A-4147-A177-3AD203B41FA5}">
                      <a16:colId xmlns:a16="http://schemas.microsoft.com/office/drawing/2014/main" val="2182418831"/>
                    </a:ext>
                  </a:extLst>
                </a:gridCol>
                <a:gridCol w="984628">
                  <a:extLst>
                    <a:ext uri="{9D8B030D-6E8A-4147-A177-3AD203B41FA5}">
                      <a16:colId xmlns:a16="http://schemas.microsoft.com/office/drawing/2014/main" val="2590786778"/>
                    </a:ext>
                  </a:extLst>
                </a:gridCol>
                <a:gridCol w="797876">
                  <a:extLst>
                    <a:ext uri="{9D8B030D-6E8A-4147-A177-3AD203B41FA5}">
                      <a16:colId xmlns:a16="http://schemas.microsoft.com/office/drawing/2014/main" val="1816690190"/>
                    </a:ext>
                  </a:extLst>
                </a:gridCol>
                <a:gridCol w="1187549">
                  <a:extLst>
                    <a:ext uri="{9D8B030D-6E8A-4147-A177-3AD203B41FA5}">
                      <a16:colId xmlns:a16="http://schemas.microsoft.com/office/drawing/2014/main" val="2819728711"/>
                    </a:ext>
                  </a:extLst>
                </a:gridCol>
              </a:tblGrid>
              <a:tr h="502027">
                <a:tc>
                  <a:txBody>
                    <a:bodyPr/>
                    <a:lstStyle/>
                    <a:p>
                      <a:pPr algn="ctr"/>
                      <a:r>
                        <a:rPr lang="en-US" sz="800" b="0" dirty="0">
                          <a:solidFill>
                            <a:schemeClr val="bg1"/>
                          </a:solidFill>
                          <a:latin typeface="Poppins" panose="00000500000000000000" pitchFamily="2" charset="0"/>
                          <a:cs typeface="Poppins" panose="00000500000000000000" pitchFamily="2" charset="0"/>
                        </a:rPr>
                        <a:t>COMPANY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b="0" dirty="0">
                          <a:solidFill>
                            <a:schemeClr val="bg1"/>
                          </a:solidFill>
                          <a:latin typeface="Poppins" panose="00000500000000000000" pitchFamily="2" charset="0"/>
                          <a:cs typeface="Poppins" panose="00000500000000000000" pitchFamily="2" charset="0"/>
                        </a:rPr>
                        <a:t>Location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b="0" dirty="0">
                          <a:solidFill>
                            <a:schemeClr val="bg1"/>
                          </a:solidFill>
                          <a:latin typeface="Poppins" panose="00000500000000000000" pitchFamily="2" charset="0"/>
                          <a:cs typeface="Poppins" panose="00000500000000000000" pitchFamily="2" charset="0"/>
                        </a:rPr>
                        <a:t>Founded</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b="0" dirty="0">
                          <a:solidFill>
                            <a:schemeClr val="bg1"/>
                          </a:solidFill>
                          <a:latin typeface="Poppins" panose="00000500000000000000" pitchFamily="2" charset="0"/>
                          <a:cs typeface="Poppins" panose="00000500000000000000" pitchFamily="2" charset="0"/>
                        </a:rPr>
                        <a:t>Revenue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b="0" dirty="0">
                          <a:solidFill>
                            <a:schemeClr val="bg1"/>
                          </a:solidFill>
                          <a:latin typeface="Poppins" panose="00000500000000000000" pitchFamily="2" charset="0"/>
                          <a:cs typeface="Poppins" panose="00000500000000000000" pitchFamily="2" charset="0"/>
                        </a:rPr>
                        <a:t>Team size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b="0" dirty="0">
                          <a:solidFill>
                            <a:schemeClr val="bg1"/>
                          </a:solidFill>
                          <a:latin typeface="Poppins" panose="00000500000000000000" pitchFamily="2" charset="0"/>
                          <a:cs typeface="Poppins" panose="00000500000000000000" pitchFamily="2" charset="0"/>
                        </a:rPr>
                        <a:t>Followers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34677379"/>
                  </a:ext>
                </a:extLst>
              </a:tr>
              <a:tr h="579120">
                <a:tc>
                  <a:txBody>
                    <a:bodyPr/>
                    <a:lstStyle/>
                    <a:p>
                      <a:endParaRPr lang="en-US" sz="1000" b="0" dirty="0">
                        <a:solidFill>
                          <a:schemeClr val="tx1"/>
                        </a:solidFill>
                        <a:latin typeface="Poppins" panose="00000500000000000000" pitchFamily="2" charset="0"/>
                        <a:cs typeface="Poppins" panose="00000500000000000000" pitchFamily="2"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b="0" dirty="0">
                          <a:solidFill>
                            <a:schemeClr val="tx1"/>
                          </a:solidFill>
                          <a:latin typeface="Poppins" panose="00000500000000000000" pitchFamily="2" charset="0"/>
                          <a:cs typeface="Poppins" panose="00000500000000000000" pitchFamily="2" charset="0"/>
                        </a:rPr>
                        <a:t>London, United Kingdom and New York, United States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b="0" dirty="0">
                          <a:solidFill>
                            <a:schemeClr val="tx1"/>
                          </a:solidFill>
                          <a:latin typeface="Poppins" panose="00000500000000000000" pitchFamily="2" charset="0"/>
                          <a:cs typeface="Poppins" panose="00000500000000000000" pitchFamily="2" charset="0"/>
                        </a:rPr>
                        <a:t>2014</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spcBef>
                          <a:spcPts val="0"/>
                        </a:spcBef>
                        <a:spcAft>
                          <a:spcPts val="0"/>
                        </a:spcAft>
                      </a:pPr>
                      <a:r>
                        <a:rPr lang="en-US" sz="800" dirty="0">
                          <a:effectLst/>
                          <a:latin typeface="Gill Sans MT" panose="020B0502020104020203" pitchFamily="34" charset="0"/>
                          <a:ea typeface="Times New Roman" panose="02020603050405020304" pitchFamily="18" charset="0"/>
                          <a:cs typeface="Times New Roman" panose="02020603050405020304" pitchFamily="18" charset="0"/>
                        </a:rPr>
                        <a:t>$8.3 million (USD) per year</a:t>
                      </a:r>
                      <a:endParaRPr lang="en-US" sz="1000" dirty="0">
                        <a:effectLst/>
                        <a:latin typeface="Gill Sans MT" panose="020B0502020104020203" pitchFamily="34" charset="0"/>
                        <a:ea typeface="Times New Roman" panose="02020603050405020304" pitchFamily="18" charset="0"/>
                        <a:cs typeface="Times New Roman" panose="02020603050405020304" pitchFamily="18" charset="0"/>
                      </a:endParaRPr>
                    </a:p>
                  </a:txBody>
                  <a:tcPr marL="114300" marR="1143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b="0" dirty="0">
                          <a:solidFill>
                            <a:schemeClr val="tx1"/>
                          </a:solidFill>
                          <a:latin typeface="Poppins" panose="00000500000000000000" pitchFamily="2" charset="0"/>
                          <a:cs typeface="Poppins" panose="00000500000000000000" pitchFamily="2" charset="0"/>
                        </a:rPr>
                        <a:t>11 to 48</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defTabSz="914400" rtl="0" eaLnBrk="1" latinLnBrk="0" hangingPunct="1">
                        <a:spcBef>
                          <a:spcPts val="0"/>
                        </a:spcBef>
                        <a:spcAft>
                          <a:spcPts val="0"/>
                        </a:spcAft>
                      </a:pPr>
                      <a:r>
                        <a:rPr lang="en-US" sz="800" b="0" kern="1200" dirty="0">
                          <a:solidFill>
                            <a:schemeClr val="tx1"/>
                          </a:solidFill>
                          <a:latin typeface="Poppins" panose="00000500000000000000" pitchFamily="2" charset="0"/>
                          <a:ea typeface="+mn-ea"/>
                          <a:cs typeface="Poppins" panose="00000500000000000000" pitchFamily="2" charset="0"/>
                        </a:rPr>
                        <a:t>Instagram -30.7K </a:t>
                      </a:r>
                    </a:p>
                    <a:p>
                      <a:pPr marL="0" marR="0" algn="ctr" defTabSz="914400" rtl="0" eaLnBrk="1" latinLnBrk="0" hangingPunct="1">
                        <a:spcBef>
                          <a:spcPts val="0"/>
                        </a:spcBef>
                        <a:spcAft>
                          <a:spcPts val="0"/>
                        </a:spcAft>
                      </a:pPr>
                      <a:r>
                        <a:rPr lang="en-US" sz="800" b="0" kern="1200" dirty="0">
                          <a:solidFill>
                            <a:schemeClr val="tx1"/>
                          </a:solidFill>
                          <a:latin typeface="Poppins" panose="00000500000000000000" pitchFamily="2" charset="0"/>
                          <a:ea typeface="+mn-ea"/>
                          <a:cs typeface="Poppins" panose="00000500000000000000" pitchFamily="2" charset="0"/>
                        </a:rPr>
                        <a:t>Facebook – 17.6K </a:t>
                      </a:r>
                    </a:p>
                  </a:txBody>
                  <a:tcPr marL="114300" marR="1143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52485700"/>
                  </a:ext>
                </a:extLst>
              </a:tr>
              <a:tr h="579120">
                <a:tc>
                  <a:txBody>
                    <a:bodyPr/>
                    <a:lstStyle/>
                    <a:p>
                      <a:endParaRPr lang="en-US" sz="1000" b="0" dirty="0">
                        <a:solidFill>
                          <a:schemeClr val="tx1"/>
                        </a:solidFill>
                        <a:latin typeface="Poppins" panose="00000500000000000000" pitchFamily="2" charset="0"/>
                        <a:cs typeface="Poppins" panose="00000500000000000000" pitchFamily="2"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defTabSz="914400" rtl="0" eaLnBrk="1" latinLnBrk="0" hangingPunct="1">
                        <a:spcBef>
                          <a:spcPts val="0"/>
                        </a:spcBef>
                        <a:spcAft>
                          <a:spcPts val="0"/>
                        </a:spcAft>
                      </a:pPr>
                      <a:r>
                        <a:rPr lang="en-US" sz="800" b="0" kern="1200" dirty="0">
                          <a:solidFill>
                            <a:schemeClr val="tx1"/>
                          </a:solidFill>
                          <a:latin typeface="Poppins" panose="00000500000000000000" pitchFamily="2" charset="0"/>
                          <a:ea typeface="+mn-ea"/>
                          <a:cs typeface="Poppins" panose="00000500000000000000" pitchFamily="2" charset="0"/>
                        </a:rPr>
                        <a:t>Dubai, United Arab Emirates and Roeselare, Belgium</a:t>
                      </a:r>
                    </a:p>
                  </a:txBody>
                  <a:tcPr marL="114300" marR="1143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latinLnBrk="0" hangingPunct="1"/>
                      <a:r>
                        <a:rPr lang="en-US" sz="800" b="0" kern="1200" dirty="0">
                          <a:solidFill>
                            <a:schemeClr val="tx1"/>
                          </a:solidFill>
                          <a:latin typeface="Poppins" panose="00000500000000000000" pitchFamily="2" charset="0"/>
                          <a:ea typeface="+mn-ea"/>
                          <a:cs typeface="Poppins" panose="00000500000000000000" pitchFamily="2" charset="0"/>
                        </a:rPr>
                        <a:t>2017</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latinLnBrk="0" hangingPunct="1"/>
                      <a:r>
                        <a:rPr lang="en-US" sz="800" b="0" kern="1200" dirty="0">
                          <a:solidFill>
                            <a:schemeClr val="tx1"/>
                          </a:solidFill>
                          <a:latin typeface="Poppins" panose="00000500000000000000" pitchFamily="2" charset="0"/>
                          <a:ea typeface="+mn-ea"/>
                          <a:cs typeface="Poppins" panose="00000500000000000000" pitchFamily="2" charset="0"/>
                        </a:rPr>
                        <a:t> $7million (USD) per year</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latinLnBrk="0" hangingPunct="1"/>
                      <a:r>
                        <a:rPr lang="en-US" sz="800" b="0" kern="1200" dirty="0">
                          <a:solidFill>
                            <a:schemeClr val="tx1"/>
                          </a:solidFill>
                          <a:latin typeface="Poppins" panose="00000500000000000000" pitchFamily="2" charset="0"/>
                          <a:ea typeface="+mn-ea"/>
                          <a:cs typeface="Poppins" panose="00000500000000000000" pitchFamily="2" charset="0"/>
                        </a:rPr>
                        <a:t> &gt; 55</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defTabSz="914400" rtl="0" eaLnBrk="1" latinLnBrk="0" hangingPunct="1">
                        <a:spcBef>
                          <a:spcPts val="0"/>
                        </a:spcBef>
                        <a:spcAft>
                          <a:spcPts val="0"/>
                        </a:spcAft>
                      </a:pPr>
                      <a:r>
                        <a:rPr lang="en-US" sz="800" b="0" kern="1200" dirty="0">
                          <a:solidFill>
                            <a:schemeClr val="tx1"/>
                          </a:solidFill>
                          <a:latin typeface="Poppins" panose="00000500000000000000" pitchFamily="2" charset="0"/>
                          <a:ea typeface="+mn-ea"/>
                          <a:cs typeface="Poppins" panose="00000500000000000000" pitchFamily="2" charset="0"/>
                        </a:rPr>
                        <a:t>Instagram – 3.9K </a:t>
                      </a:r>
                    </a:p>
                    <a:p>
                      <a:pPr marL="0" marR="0" algn="ctr" defTabSz="914400" rtl="0" eaLnBrk="1" latinLnBrk="0" hangingPunct="1">
                        <a:spcBef>
                          <a:spcPts val="0"/>
                        </a:spcBef>
                        <a:spcAft>
                          <a:spcPts val="0"/>
                        </a:spcAft>
                      </a:pPr>
                      <a:r>
                        <a:rPr lang="en-US" sz="800" b="0" kern="1200" dirty="0">
                          <a:solidFill>
                            <a:schemeClr val="tx1"/>
                          </a:solidFill>
                          <a:latin typeface="Poppins" panose="00000500000000000000" pitchFamily="2" charset="0"/>
                          <a:ea typeface="+mn-ea"/>
                          <a:cs typeface="Poppins" panose="00000500000000000000" pitchFamily="2" charset="0"/>
                        </a:rPr>
                        <a:t>Facebook – 4.9K </a:t>
                      </a:r>
                    </a:p>
                  </a:txBody>
                  <a:tcPr marL="114300" marR="1143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06286122"/>
                  </a:ext>
                </a:extLst>
              </a:tr>
              <a:tr h="579120">
                <a:tc>
                  <a:txBody>
                    <a:bodyPr/>
                    <a:lstStyle/>
                    <a:p>
                      <a:endParaRPr lang="en-US" sz="1000" b="0" dirty="0">
                        <a:solidFill>
                          <a:schemeClr val="tx1"/>
                        </a:solidFill>
                        <a:latin typeface="Poppins" panose="00000500000000000000" pitchFamily="2" charset="0"/>
                        <a:cs typeface="Poppins" panose="00000500000000000000" pitchFamily="2"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latinLnBrk="0" hangingPunct="1"/>
                      <a:r>
                        <a:rPr lang="en-US" sz="800" b="0" kern="1200" dirty="0">
                          <a:solidFill>
                            <a:schemeClr val="tx1"/>
                          </a:solidFill>
                          <a:latin typeface="Poppins" panose="00000500000000000000" pitchFamily="2" charset="0"/>
                          <a:ea typeface="+mn-ea"/>
                          <a:cs typeface="Poppins" panose="00000500000000000000" pitchFamily="2" charset="0"/>
                        </a:rPr>
                        <a:t>Boston, New York and San Francisco, United States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latinLnBrk="0" hangingPunct="1"/>
                      <a:r>
                        <a:rPr lang="en-US" sz="800" b="0" kern="1200" dirty="0">
                          <a:solidFill>
                            <a:schemeClr val="tx1"/>
                          </a:solidFill>
                          <a:latin typeface="Poppins" panose="00000500000000000000" pitchFamily="2" charset="0"/>
                          <a:ea typeface="+mn-ea"/>
                          <a:cs typeface="Poppins" panose="00000500000000000000" pitchFamily="2" charset="0"/>
                        </a:rPr>
                        <a:t>1995</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latinLnBrk="0" hangingPunct="1"/>
                      <a:r>
                        <a:rPr lang="en-US" sz="800" b="0" kern="1200" dirty="0">
                          <a:solidFill>
                            <a:schemeClr val="tx1"/>
                          </a:solidFill>
                          <a:latin typeface="Poppins" panose="00000500000000000000" pitchFamily="2" charset="0"/>
                          <a:ea typeface="+mn-ea"/>
                          <a:cs typeface="Poppins" panose="00000500000000000000" pitchFamily="2" charset="0"/>
                        </a:rPr>
                        <a:t>5.5 million (USD) per year</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latinLnBrk="0" hangingPunct="1"/>
                      <a:r>
                        <a:rPr lang="en-US" sz="800" b="0" kern="1200" dirty="0">
                          <a:solidFill>
                            <a:schemeClr val="tx1"/>
                          </a:solidFill>
                          <a:latin typeface="Poppins" panose="00000500000000000000" pitchFamily="2" charset="0"/>
                          <a:ea typeface="+mn-ea"/>
                          <a:cs typeface="Poppins" panose="00000500000000000000" pitchFamily="2" charset="0"/>
                        </a:rPr>
                        <a:t>10 to 100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spcBef>
                          <a:spcPts val="0"/>
                        </a:spcBef>
                        <a:spcAft>
                          <a:spcPts val="0"/>
                        </a:spcAft>
                      </a:pPr>
                      <a:r>
                        <a:rPr lang="en-US" sz="800" b="0" kern="1200" dirty="0">
                          <a:solidFill>
                            <a:schemeClr val="tx1"/>
                          </a:solidFill>
                          <a:latin typeface="Poppins" panose="00000500000000000000" pitchFamily="2" charset="0"/>
                          <a:ea typeface="+mn-ea"/>
                          <a:cs typeface="Poppins" panose="00000500000000000000" pitchFamily="2" charset="0"/>
                        </a:rPr>
                        <a:t>Instagram – 3.145K </a:t>
                      </a:r>
                    </a:p>
                    <a:p>
                      <a:pPr marL="0" marR="0" algn="ctr">
                        <a:spcBef>
                          <a:spcPts val="0"/>
                        </a:spcBef>
                        <a:spcAft>
                          <a:spcPts val="0"/>
                        </a:spcAft>
                      </a:pPr>
                      <a:r>
                        <a:rPr lang="en-US" sz="800" b="0" kern="1200" dirty="0">
                          <a:solidFill>
                            <a:schemeClr val="tx1"/>
                          </a:solidFill>
                          <a:latin typeface="Poppins" panose="00000500000000000000" pitchFamily="2" charset="0"/>
                          <a:ea typeface="+mn-ea"/>
                          <a:cs typeface="Poppins" panose="00000500000000000000" pitchFamily="2" charset="0"/>
                        </a:rPr>
                        <a:t>Facebook – 6.239K </a:t>
                      </a:r>
                    </a:p>
                  </a:txBody>
                  <a:tcPr marL="114300" marR="1143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45457631"/>
                  </a:ext>
                </a:extLst>
              </a:tr>
              <a:tr h="579120">
                <a:tc>
                  <a:txBody>
                    <a:bodyPr/>
                    <a:lstStyle/>
                    <a:p>
                      <a:endParaRPr lang="en-US" sz="1000" b="0" dirty="0">
                        <a:solidFill>
                          <a:schemeClr val="tx1"/>
                        </a:solidFill>
                        <a:latin typeface="Poppins" panose="00000500000000000000" pitchFamily="2" charset="0"/>
                        <a:cs typeface="Poppins" panose="00000500000000000000" pitchFamily="2"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latinLnBrk="0" hangingPunct="1"/>
                      <a:r>
                        <a:rPr lang="en-US" sz="800" b="0" kern="1200" dirty="0">
                          <a:solidFill>
                            <a:schemeClr val="tx1"/>
                          </a:solidFill>
                          <a:latin typeface="Poppins" panose="00000500000000000000" pitchFamily="2" charset="0"/>
                          <a:ea typeface="+mn-ea"/>
                          <a:cs typeface="Poppins" panose="00000500000000000000" pitchFamily="2" charset="0"/>
                        </a:rPr>
                        <a:t>Huddersfield, United Kingdom</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latinLnBrk="0" hangingPunct="1"/>
                      <a:r>
                        <a:rPr lang="en-US" sz="800" b="0" kern="1200" dirty="0">
                          <a:solidFill>
                            <a:schemeClr val="tx1"/>
                          </a:solidFill>
                          <a:latin typeface="Poppins" panose="00000500000000000000" pitchFamily="2" charset="0"/>
                          <a:ea typeface="+mn-ea"/>
                          <a:cs typeface="Poppins" panose="00000500000000000000" pitchFamily="2" charset="0"/>
                        </a:rPr>
                        <a:t>2003</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latinLnBrk="0" hangingPunct="1"/>
                      <a:r>
                        <a:rPr lang="en-US" sz="800" b="0" kern="1200" dirty="0">
                          <a:solidFill>
                            <a:schemeClr val="tx1"/>
                          </a:solidFill>
                          <a:latin typeface="Poppins" panose="00000500000000000000" pitchFamily="2" charset="0"/>
                          <a:ea typeface="+mn-ea"/>
                          <a:cs typeface="Poppins" panose="00000500000000000000" pitchFamily="2" charset="0"/>
                        </a:rPr>
                        <a:t>4.5 million (USD) per year</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latinLnBrk="0" hangingPunct="1"/>
                      <a:r>
                        <a:rPr lang="en-US" sz="800" b="0" kern="1200" dirty="0">
                          <a:solidFill>
                            <a:schemeClr val="tx1"/>
                          </a:solidFill>
                          <a:latin typeface="Poppins" panose="00000500000000000000" pitchFamily="2" charset="0"/>
                          <a:ea typeface="+mn-ea"/>
                          <a:cs typeface="Poppins" panose="00000500000000000000" pitchFamily="2" charset="0"/>
                        </a:rPr>
                        <a:t> &gt; 50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spcBef>
                          <a:spcPts val="0"/>
                        </a:spcBef>
                        <a:spcAft>
                          <a:spcPts val="0"/>
                        </a:spcAft>
                      </a:pPr>
                      <a:r>
                        <a:rPr lang="en-US" sz="800" b="0" kern="1200" dirty="0">
                          <a:solidFill>
                            <a:schemeClr val="tx1"/>
                          </a:solidFill>
                          <a:latin typeface="Poppins" panose="00000500000000000000" pitchFamily="2" charset="0"/>
                          <a:ea typeface="+mn-ea"/>
                          <a:cs typeface="Poppins" panose="00000500000000000000" pitchFamily="2" charset="0"/>
                        </a:rPr>
                        <a:t>Instagram –2.2K</a:t>
                      </a:r>
                    </a:p>
                    <a:p>
                      <a:pPr marL="0" marR="0" algn="ctr">
                        <a:spcBef>
                          <a:spcPts val="0"/>
                        </a:spcBef>
                        <a:spcAft>
                          <a:spcPts val="0"/>
                        </a:spcAft>
                      </a:pPr>
                      <a:r>
                        <a:rPr lang="en-US" sz="800" b="0" kern="1200" dirty="0">
                          <a:solidFill>
                            <a:schemeClr val="tx1"/>
                          </a:solidFill>
                          <a:latin typeface="Poppins" panose="00000500000000000000" pitchFamily="2" charset="0"/>
                          <a:ea typeface="+mn-ea"/>
                          <a:cs typeface="Poppins" panose="00000500000000000000" pitchFamily="2" charset="0"/>
                        </a:rPr>
                        <a:t>Facebook – 4.6K </a:t>
                      </a:r>
                    </a:p>
                  </a:txBody>
                  <a:tcPr marL="114300" marR="1143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554275757"/>
                  </a:ext>
                </a:extLst>
              </a:tr>
              <a:tr h="579120">
                <a:tc>
                  <a:txBody>
                    <a:bodyPr/>
                    <a:lstStyle/>
                    <a:p>
                      <a:endParaRPr lang="en-US" sz="1000" b="0" dirty="0">
                        <a:solidFill>
                          <a:schemeClr val="tx1"/>
                        </a:solidFill>
                        <a:latin typeface="Poppins" panose="00000500000000000000" pitchFamily="2" charset="0"/>
                        <a:cs typeface="Poppins" panose="00000500000000000000" pitchFamily="2"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latinLnBrk="0" hangingPunct="1"/>
                      <a:r>
                        <a:rPr lang="es-ES" sz="800" b="0" kern="1200" dirty="0">
                          <a:solidFill>
                            <a:schemeClr val="tx1"/>
                          </a:solidFill>
                          <a:latin typeface="Poppins" panose="00000500000000000000" pitchFamily="2" charset="0"/>
                          <a:ea typeface="+mn-ea"/>
                          <a:cs typeface="Poppins" panose="00000500000000000000" pitchFamily="2" charset="0"/>
                        </a:rPr>
                        <a:t>Vancouver (BC, </a:t>
                      </a:r>
                      <a:r>
                        <a:rPr lang="es-ES" sz="800" b="0" kern="1200" dirty="0" err="1">
                          <a:solidFill>
                            <a:schemeClr val="tx1"/>
                          </a:solidFill>
                          <a:latin typeface="Poppins" panose="00000500000000000000" pitchFamily="2" charset="0"/>
                          <a:ea typeface="+mn-ea"/>
                          <a:cs typeface="Poppins" panose="00000500000000000000" pitchFamily="2" charset="0"/>
                        </a:rPr>
                        <a:t>Canada</a:t>
                      </a:r>
                      <a:r>
                        <a:rPr lang="es-ES" sz="800" b="0" kern="1200" dirty="0">
                          <a:solidFill>
                            <a:schemeClr val="tx1"/>
                          </a:solidFill>
                          <a:latin typeface="Poppins" panose="00000500000000000000" pitchFamily="2" charset="0"/>
                          <a:ea typeface="+mn-ea"/>
                          <a:cs typeface="Poppins" panose="00000500000000000000" pitchFamily="2" charset="0"/>
                        </a:rPr>
                        <a:t>), Toronto (ON, </a:t>
                      </a:r>
                      <a:r>
                        <a:rPr lang="es-ES" sz="800" b="0" kern="1200" dirty="0" err="1">
                          <a:solidFill>
                            <a:schemeClr val="tx1"/>
                          </a:solidFill>
                          <a:latin typeface="Poppins" panose="00000500000000000000" pitchFamily="2" charset="0"/>
                          <a:ea typeface="+mn-ea"/>
                          <a:cs typeface="Poppins" panose="00000500000000000000" pitchFamily="2" charset="0"/>
                        </a:rPr>
                        <a:t>Canada</a:t>
                      </a:r>
                      <a:r>
                        <a:rPr lang="es-ES" sz="800" b="0" kern="1200" dirty="0">
                          <a:solidFill>
                            <a:schemeClr val="tx1"/>
                          </a:solidFill>
                          <a:latin typeface="Poppins" panose="00000500000000000000" pitchFamily="2" charset="0"/>
                          <a:ea typeface="+mn-ea"/>
                          <a:cs typeface="Poppins" panose="00000500000000000000" pitchFamily="2" charset="0"/>
                        </a:rPr>
                        <a:t>), San Francisco (CA, USA)</a:t>
                      </a:r>
                      <a:endParaRPr lang="en-US" sz="800" b="0" kern="1200" dirty="0">
                        <a:solidFill>
                          <a:schemeClr val="tx1"/>
                        </a:solidFill>
                        <a:latin typeface="Poppins" panose="00000500000000000000" pitchFamily="2" charset="0"/>
                        <a:ea typeface="+mn-ea"/>
                        <a:cs typeface="Poppins" panose="00000500000000000000" pitchFamily="2"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latinLnBrk="0" hangingPunct="1"/>
                      <a:r>
                        <a:rPr lang="en-US" sz="800" b="0" kern="1200" dirty="0">
                          <a:solidFill>
                            <a:schemeClr val="tx1"/>
                          </a:solidFill>
                          <a:latin typeface="Poppins" panose="00000500000000000000" pitchFamily="2" charset="0"/>
                          <a:ea typeface="+mn-ea"/>
                          <a:cs typeface="Poppins" panose="00000500000000000000" pitchFamily="2" charset="0"/>
                        </a:rPr>
                        <a:t>2005</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latinLnBrk="0" hangingPunct="1"/>
                      <a:r>
                        <a:rPr lang="en-US" sz="800" b="0" kern="1200" dirty="0">
                          <a:solidFill>
                            <a:schemeClr val="tx1"/>
                          </a:solidFill>
                          <a:latin typeface="Poppins" panose="00000500000000000000" pitchFamily="2" charset="0"/>
                          <a:ea typeface="+mn-ea"/>
                          <a:cs typeface="Poppins" panose="00000500000000000000" pitchFamily="2" charset="0"/>
                        </a:rPr>
                        <a:t>2.9 million (USD)</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latinLnBrk="0" hangingPunct="1"/>
                      <a:r>
                        <a:rPr lang="en-US" sz="800" b="0" kern="1200" dirty="0">
                          <a:solidFill>
                            <a:schemeClr val="tx1"/>
                          </a:solidFill>
                          <a:latin typeface="Poppins" panose="00000500000000000000" pitchFamily="2" charset="0"/>
                          <a:ea typeface="+mn-ea"/>
                          <a:cs typeface="Poppins" panose="00000500000000000000" pitchFamily="2" charset="0"/>
                        </a:rPr>
                        <a:t>1-58</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defTabSz="914400" rtl="0" eaLnBrk="1" latinLnBrk="0" hangingPunct="1">
                        <a:spcBef>
                          <a:spcPts val="0"/>
                        </a:spcBef>
                        <a:spcAft>
                          <a:spcPts val="0"/>
                        </a:spcAft>
                      </a:pPr>
                      <a:r>
                        <a:rPr lang="en-US" sz="800" b="0" kern="1200" dirty="0">
                          <a:solidFill>
                            <a:schemeClr val="tx1"/>
                          </a:solidFill>
                          <a:latin typeface="Poppins" panose="00000500000000000000" pitchFamily="2" charset="0"/>
                          <a:ea typeface="+mn-ea"/>
                          <a:cs typeface="Poppins" panose="00000500000000000000" pitchFamily="2" charset="0"/>
                        </a:rPr>
                        <a:t>Instagram – 10.8K </a:t>
                      </a:r>
                    </a:p>
                    <a:p>
                      <a:pPr marL="0" marR="0" algn="ctr" defTabSz="914400" rtl="0" eaLnBrk="1" latinLnBrk="0" hangingPunct="1">
                        <a:spcBef>
                          <a:spcPts val="0"/>
                        </a:spcBef>
                        <a:spcAft>
                          <a:spcPts val="0"/>
                        </a:spcAft>
                      </a:pPr>
                      <a:r>
                        <a:rPr lang="en-US" sz="800" b="0" kern="1200" dirty="0">
                          <a:solidFill>
                            <a:schemeClr val="tx1"/>
                          </a:solidFill>
                          <a:latin typeface="Poppins" panose="00000500000000000000" pitchFamily="2" charset="0"/>
                          <a:ea typeface="+mn-ea"/>
                          <a:cs typeface="Poppins" panose="00000500000000000000" pitchFamily="2" charset="0"/>
                        </a:rPr>
                        <a:t>Facebook – 2.4K </a:t>
                      </a:r>
                    </a:p>
                  </a:txBody>
                  <a:tcPr marL="114300" marR="1143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54141479"/>
                  </a:ext>
                </a:extLst>
              </a:tr>
              <a:tr h="579120">
                <a:tc>
                  <a:txBody>
                    <a:bodyPr/>
                    <a:lstStyle/>
                    <a:p>
                      <a:endParaRPr lang="en-US" sz="1000" b="0" dirty="0">
                        <a:solidFill>
                          <a:schemeClr val="tx1"/>
                        </a:solidFill>
                        <a:latin typeface="Poppins" panose="00000500000000000000" pitchFamily="2" charset="0"/>
                        <a:cs typeface="Poppins" panose="00000500000000000000" pitchFamily="2"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latinLnBrk="0" hangingPunct="1"/>
                      <a:r>
                        <a:rPr lang="en-US" sz="800" b="0" kern="1200" dirty="0">
                          <a:solidFill>
                            <a:schemeClr val="tx1"/>
                          </a:solidFill>
                          <a:latin typeface="Poppins" panose="00000500000000000000" pitchFamily="2" charset="0"/>
                          <a:ea typeface="+mn-ea"/>
                          <a:cs typeface="Poppins" panose="00000500000000000000" pitchFamily="2" charset="0"/>
                        </a:rPr>
                        <a:t>Budapest, Hungary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spcBef>
                          <a:spcPts val="0"/>
                        </a:spcBef>
                        <a:spcAft>
                          <a:spcPts val="0"/>
                        </a:spcAft>
                      </a:pPr>
                      <a:r>
                        <a:rPr lang="en-US" sz="800" b="0" kern="1200" dirty="0">
                          <a:solidFill>
                            <a:schemeClr val="tx1"/>
                          </a:solidFill>
                          <a:latin typeface="Poppins" panose="00000500000000000000" pitchFamily="2" charset="0"/>
                          <a:ea typeface="+mn-ea"/>
                          <a:cs typeface="Poppins" panose="00000500000000000000" pitchFamily="2" charset="0"/>
                        </a:rPr>
                        <a:t>2012</a:t>
                      </a:r>
                    </a:p>
                  </a:txBody>
                  <a:tcPr marL="114300" marR="1143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latinLnBrk="0" hangingPunct="1"/>
                      <a:r>
                        <a:rPr lang="en-US" sz="800" b="0" kern="1200" dirty="0">
                          <a:solidFill>
                            <a:schemeClr val="tx1"/>
                          </a:solidFill>
                          <a:latin typeface="Poppins" panose="00000500000000000000" pitchFamily="2" charset="0"/>
                          <a:ea typeface="+mn-ea"/>
                          <a:cs typeface="Poppins" panose="00000500000000000000" pitchFamily="2" charset="0"/>
                        </a:rPr>
                        <a:t>2.8 million (USD) per year</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latinLnBrk="0" hangingPunct="1"/>
                      <a:r>
                        <a:rPr lang="en-US" sz="800" b="0" kern="1200" dirty="0">
                          <a:solidFill>
                            <a:schemeClr val="tx1"/>
                          </a:solidFill>
                          <a:latin typeface="Poppins" panose="00000500000000000000" pitchFamily="2" charset="0"/>
                          <a:ea typeface="+mn-ea"/>
                          <a:cs typeface="Poppins" panose="00000500000000000000" pitchFamily="2" charset="0"/>
                        </a:rPr>
                        <a:t>44 to 51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defTabSz="914400" rtl="0" eaLnBrk="1" latinLnBrk="0" hangingPunct="1">
                        <a:spcBef>
                          <a:spcPts val="0"/>
                        </a:spcBef>
                        <a:spcAft>
                          <a:spcPts val="0"/>
                        </a:spcAft>
                      </a:pPr>
                      <a:r>
                        <a:rPr lang="en-US" sz="800" b="0" kern="1200" dirty="0">
                          <a:solidFill>
                            <a:schemeClr val="tx1"/>
                          </a:solidFill>
                          <a:latin typeface="Poppins" panose="00000500000000000000" pitchFamily="2" charset="0"/>
                          <a:ea typeface="+mn-ea"/>
                          <a:cs typeface="Poppins" panose="00000500000000000000" pitchFamily="2" charset="0"/>
                        </a:rPr>
                        <a:t>Instagram – 36.4K </a:t>
                      </a:r>
                    </a:p>
                    <a:p>
                      <a:pPr marL="0" marR="0" algn="ctr" defTabSz="914400" rtl="0" eaLnBrk="1" latinLnBrk="0" hangingPunct="1">
                        <a:spcBef>
                          <a:spcPts val="0"/>
                        </a:spcBef>
                        <a:spcAft>
                          <a:spcPts val="0"/>
                        </a:spcAft>
                      </a:pPr>
                      <a:r>
                        <a:rPr lang="en-US" sz="800" b="0" kern="1200" dirty="0">
                          <a:solidFill>
                            <a:schemeClr val="tx1"/>
                          </a:solidFill>
                          <a:latin typeface="Poppins" panose="00000500000000000000" pitchFamily="2" charset="0"/>
                          <a:ea typeface="+mn-ea"/>
                          <a:cs typeface="Poppins" panose="00000500000000000000" pitchFamily="2" charset="0"/>
                        </a:rPr>
                        <a:t>Facebook – 12.3K </a:t>
                      </a:r>
                    </a:p>
                  </a:txBody>
                  <a:tcPr marL="114300" marR="1143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37814286"/>
                  </a:ext>
                </a:extLst>
              </a:tr>
              <a:tr h="579120">
                <a:tc>
                  <a:txBody>
                    <a:bodyPr/>
                    <a:lstStyle/>
                    <a:p>
                      <a:endParaRPr lang="en-US" sz="1000" b="0" dirty="0">
                        <a:solidFill>
                          <a:schemeClr val="tx1"/>
                        </a:solidFill>
                        <a:latin typeface="Poppins" panose="00000500000000000000" pitchFamily="2" charset="0"/>
                        <a:cs typeface="Poppins" panose="00000500000000000000" pitchFamily="2"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latinLnBrk="0" hangingPunct="1"/>
                      <a:r>
                        <a:rPr lang="en-US" sz="800" b="0" kern="1200" dirty="0">
                          <a:solidFill>
                            <a:schemeClr val="tx1"/>
                          </a:solidFill>
                          <a:latin typeface="Poppins" panose="00000500000000000000" pitchFamily="2" charset="0"/>
                          <a:ea typeface="+mn-ea"/>
                          <a:cs typeface="Poppins" panose="00000500000000000000" pitchFamily="2" charset="0"/>
                        </a:rPr>
                        <a:t>New York</a:t>
                      </a:r>
                      <a:r>
                        <a:rPr lang="lt-LT" sz="800" b="0" kern="1200" dirty="0">
                          <a:solidFill>
                            <a:schemeClr val="tx1"/>
                          </a:solidFill>
                          <a:latin typeface="Poppins" panose="00000500000000000000" pitchFamily="2" charset="0"/>
                          <a:ea typeface="+mn-ea"/>
                          <a:cs typeface="Poppins" panose="00000500000000000000" pitchFamily="2" charset="0"/>
                        </a:rPr>
                        <a:t>, United </a:t>
                      </a:r>
                      <a:r>
                        <a:rPr lang="lt-LT" sz="800" b="0" kern="1200" dirty="0" err="1">
                          <a:solidFill>
                            <a:schemeClr val="tx1"/>
                          </a:solidFill>
                          <a:latin typeface="Poppins" panose="00000500000000000000" pitchFamily="2" charset="0"/>
                          <a:ea typeface="+mn-ea"/>
                          <a:cs typeface="Poppins" panose="00000500000000000000" pitchFamily="2" charset="0"/>
                        </a:rPr>
                        <a:t>States</a:t>
                      </a:r>
                      <a:endParaRPr lang="en-US" sz="800" b="0" kern="1200" dirty="0">
                        <a:solidFill>
                          <a:schemeClr val="tx1"/>
                        </a:solidFill>
                        <a:latin typeface="Poppins" panose="00000500000000000000" pitchFamily="2" charset="0"/>
                        <a:ea typeface="+mn-ea"/>
                        <a:cs typeface="Poppins" panose="00000500000000000000" pitchFamily="2"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latinLnBrk="0" hangingPunct="1"/>
                      <a:r>
                        <a:rPr lang="en-US" sz="800" b="0" kern="1200" dirty="0">
                          <a:solidFill>
                            <a:schemeClr val="tx1"/>
                          </a:solidFill>
                          <a:latin typeface="Poppins" panose="00000500000000000000" pitchFamily="2" charset="0"/>
                          <a:ea typeface="+mn-ea"/>
                          <a:cs typeface="Poppins" panose="00000500000000000000" pitchFamily="2" charset="0"/>
                        </a:rPr>
                        <a:t>2012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latinLnBrk="0" hangingPunct="1"/>
                      <a:r>
                        <a:rPr lang="en-US" sz="800" b="0" kern="1200" dirty="0">
                          <a:solidFill>
                            <a:schemeClr val="tx1"/>
                          </a:solidFill>
                          <a:latin typeface="Poppins" panose="00000500000000000000" pitchFamily="2" charset="0"/>
                          <a:ea typeface="+mn-ea"/>
                          <a:cs typeface="Poppins" panose="00000500000000000000" pitchFamily="2" charset="0"/>
                        </a:rPr>
                        <a:t>2 million (USD)per year</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latinLnBrk="0" hangingPunct="1"/>
                      <a:r>
                        <a:rPr lang="en-US" sz="800" b="0" kern="1200" dirty="0">
                          <a:solidFill>
                            <a:schemeClr val="tx1"/>
                          </a:solidFill>
                          <a:latin typeface="Poppins" panose="00000500000000000000" pitchFamily="2" charset="0"/>
                          <a:ea typeface="+mn-ea"/>
                          <a:cs typeface="Poppins" panose="00000500000000000000" pitchFamily="2" charset="0"/>
                        </a:rPr>
                        <a:t> &gt; 11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defTabSz="914400" rtl="0" eaLnBrk="1" latinLnBrk="0" hangingPunct="1">
                        <a:spcBef>
                          <a:spcPts val="0"/>
                        </a:spcBef>
                        <a:spcAft>
                          <a:spcPts val="0"/>
                        </a:spcAft>
                      </a:pPr>
                      <a:r>
                        <a:rPr lang="en-US" sz="800" b="0" kern="1200" dirty="0">
                          <a:solidFill>
                            <a:schemeClr val="tx1"/>
                          </a:solidFill>
                          <a:latin typeface="Poppins" panose="00000500000000000000" pitchFamily="2" charset="0"/>
                          <a:ea typeface="+mn-ea"/>
                          <a:cs typeface="Poppins" panose="00000500000000000000" pitchFamily="2" charset="0"/>
                        </a:rPr>
                        <a:t>Instagram – 2.7K </a:t>
                      </a:r>
                    </a:p>
                    <a:p>
                      <a:pPr marL="0" marR="0" algn="ctr" defTabSz="914400" rtl="0" eaLnBrk="1" latinLnBrk="0" hangingPunct="1">
                        <a:spcBef>
                          <a:spcPts val="0"/>
                        </a:spcBef>
                        <a:spcAft>
                          <a:spcPts val="0"/>
                        </a:spcAft>
                      </a:pPr>
                      <a:r>
                        <a:rPr lang="en-US" sz="800" b="0" kern="1200" dirty="0">
                          <a:solidFill>
                            <a:schemeClr val="tx1"/>
                          </a:solidFill>
                          <a:latin typeface="Poppins" panose="00000500000000000000" pitchFamily="2" charset="0"/>
                          <a:ea typeface="+mn-ea"/>
                          <a:cs typeface="Poppins" panose="00000500000000000000" pitchFamily="2" charset="0"/>
                        </a:rPr>
                        <a:t>Facebook – 119 </a:t>
                      </a:r>
                    </a:p>
                  </a:txBody>
                  <a:tcPr marL="114300" marR="1143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68226965"/>
                  </a:ext>
                </a:extLst>
              </a:tr>
              <a:tr h="579120">
                <a:tc>
                  <a:txBody>
                    <a:bodyPr/>
                    <a:lstStyle/>
                    <a:p>
                      <a:endParaRPr lang="en-US" sz="1000" b="0" dirty="0">
                        <a:solidFill>
                          <a:schemeClr val="tx1"/>
                        </a:solidFill>
                        <a:latin typeface="Poppins" panose="00000500000000000000" pitchFamily="2" charset="0"/>
                        <a:cs typeface="Poppins" panose="00000500000000000000" pitchFamily="2"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latinLnBrk="0" hangingPunct="1"/>
                      <a:r>
                        <a:rPr lang="lt-LT" sz="800" b="0" kern="1200" dirty="0">
                          <a:solidFill>
                            <a:schemeClr val="tx1"/>
                          </a:solidFill>
                          <a:latin typeface="Poppins" panose="00000500000000000000" pitchFamily="2" charset="0"/>
                          <a:ea typeface="+mn-ea"/>
                          <a:cs typeface="Poppins" panose="00000500000000000000" pitchFamily="2" charset="0"/>
                        </a:rPr>
                        <a:t>Scotland, </a:t>
                      </a:r>
                      <a:r>
                        <a:rPr lang="en-US" sz="800" b="0" kern="1200" dirty="0">
                          <a:solidFill>
                            <a:schemeClr val="tx1"/>
                          </a:solidFill>
                          <a:latin typeface="Poppins" panose="00000500000000000000" pitchFamily="2" charset="0"/>
                          <a:ea typeface="+mn-ea"/>
                          <a:cs typeface="Poppins" panose="00000500000000000000" pitchFamily="2" charset="0"/>
                        </a:rPr>
                        <a:t>United Kingdom</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latinLnBrk="0" hangingPunct="1"/>
                      <a:r>
                        <a:rPr lang="en-US" sz="800" b="0" kern="1200" dirty="0">
                          <a:solidFill>
                            <a:schemeClr val="tx1"/>
                          </a:solidFill>
                          <a:latin typeface="Poppins" panose="00000500000000000000" pitchFamily="2" charset="0"/>
                          <a:ea typeface="+mn-ea"/>
                          <a:cs typeface="Poppins" panose="00000500000000000000" pitchFamily="2" charset="0"/>
                        </a:rPr>
                        <a:t>2011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latinLnBrk="0" hangingPunct="1"/>
                      <a:r>
                        <a:rPr lang="en-US" sz="800" b="0" kern="1200" dirty="0">
                          <a:solidFill>
                            <a:schemeClr val="tx1"/>
                          </a:solidFill>
                          <a:latin typeface="Poppins" panose="00000500000000000000" pitchFamily="2" charset="0"/>
                          <a:ea typeface="+mn-ea"/>
                          <a:cs typeface="Poppins" panose="00000500000000000000" pitchFamily="2" charset="0"/>
                        </a:rPr>
                        <a:t>&lt; $2 million (USD) per year</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latinLnBrk="0" hangingPunct="1"/>
                      <a:r>
                        <a:rPr lang="en-CA" sz="800" b="0" kern="1200" dirty="0">
                          <a:solidFill>
                            <a:schemeClr val="tx1"/>
                          </a:solidFill>
                          <a:latin typeface="Poppins" panose="00000500000000000000" pitchFamily="2" charset="0"/>
                          <a:ea typeface="+mn-ea"/>
                          <a:cs typeface="Poppins" panose="00000500000000000000" pitchFamily="2" charset="0"/>
                        </a:rPr>
                        <a:t> &gt; 42</a:t>
                      </a:r>
                      <a:endParaRPr lang="en-US" sz="800" b="0" kern="1200" dirty="0">
                        <a:solidFill>
                          <a:schemeClr val="tx1"/>
                        </a:solidFill>
                        <a:latin typeface="Poppins" panose="00000500000000000000" pitchFamily="2" charset="0"/>
                        <a:ea typeface="+mn-ea"/>
                        <a:cs typeface="Poppins" panose="00000500000000000000" pitchFamily="2"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defTabSz="914400" rtl="0" eaLnBrk="1" latinLnBrk="0" hangingPunct="1">
                        <a:spcBef>
                          <a:spcPts val="0"/>
                        </a:spcBef>
                        <a:spcAft>
                          <a:spcPts val="0"/>
                        </a:spcAft>
                      </a:pPr>
                      <a:r>
                        <a:rPr lang="en-US" sz="800" b="0" kern="1200" dirty="0">
                          <a:solidFill>
                            <a:schemeClr val="tx1"/>
                          </a:solidFill>
                          <a:latin typeface="Poppins" panose="00000500000000000000" pitchFamily="2" charset="0"/>
                          <a:ea typeface="+mn-ea"/>
                          <a:cs typeface="Poppins" panose="00000500000000000000" pitchFamily="2" charset="0"/>
                        </a:rPr>
                        <a:t>Instagram –2.7K </a:t>
                      </a:r>
                    </a:p>
                    <a:p>
                      <a:pPr marL="0" marR="0" algn="ctr" defTabSz="914400" rtl="0" eaLnBrk="1" latinLnBrk="0" hangingPunct="1">
                        <a:spcBef>
                          <a:spcPts val="0"/>
                        </a:spcBef>
                        <a:spcAft>
                          <a:spcPts val="0"/>
                        </a:spcAft>
                      </a:pPr>
                      <a:r>
                        <a:rPr lang="en-US" sz="800" b="0" kern="1200" dirty="0">
                          <a:solidFill>
                            <a:schemeClr val="tx1"/>
                          </a:solidFill>
                          <a:latin typeface="Poppins" panose="00000500000000000000" pitchFamily="2" charset="0"/>
                          <a:ea typeface="+mn-ea"/>
                          <a:cs typeface="Poppins" panose="00000500000000000000" pitchFamily="2" charset="0"/>
                        </a:rPr>
                        <a:t>Facebook – 1.9K </a:t>
                      </a:r>
                    </a:p>
                  </a:txBody>
                  <a:tcPr marL="114300" marR="1143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43860539"/>
                  </a:ext>
                </a:extLst>
              </a:tr>
            </a:tbl>
          </a:graphicData>
        </a:graphic>
      </p:graphicFrame>
      <p:grpSp>
        <p:nvGrpSpPr>
          <p:cNvPr id="4" name="Group 3">
            <a:extLst>
              <a:ext uri="{FF2B5EF4-FFF2-40B4-BE49-F238E27FC236}">
                <a16:creationId xmlns:a16="http://schemas.microsoft.com/office/drawing/2014/main" id="{0E8A3BCA-AC3C-9EE8-B3C8-3E2576F40DE5}"/>
              </a:ext>
            </a:extLst>
          </p:cNvPr>
          <p:cNvGrpSpPr/>
          <p:nvPr/>
        </p:nvGrpSpPr>
        <p:grpSpPr>
          <a:xfrm>
            <a:off x="5959701" y="1914524"/>
            <a:ext cx="926330" cy="4245135"/>
            <a:chOff x="6177415" y="1914524"/>
            <a:chExt cx="926330" cy="4245135"/>
          </a:xfrm>
        </p:grpSpPr>
        <p:pic>
          <p:nvPicPr>
            <p:cNvPr id="7" name="Picture 6" descr="Architectural Visualization Jobs - Offer &amp; Find Jobs in Archviz ...">
              <a:extLst>
                <a:ext uri="{FF2B5EF4-FFF2-40B4-BE49-F238E27FC236}">
                  <a16:creationId xmlns:a16="http://schemas.microsoft.com/office/drawing/2014/main" id="{6596DE0E-4D70-A34B-4CBB-F5CF81039D0C}"/>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t="19986" b="23429"/>
            <a:stretch/>
          </p:blipFill>
          <p:spPr bwMode="auto">
            <a:xfrm>
              <a:off x="6310588" y="1914524"/>
              <a:ext cx="686986" cy="256542"/>
            </a:xfrm>
            <a:prstGeom prst="rect">
              <a:avLst/>
            </a:prstGeom>
            <a:noFill/>
            <a:ln>
              <a:noFill/>
            </a:ln>
            <a:extLst>
              <a:ext uri="{53640926-AAD7-44D8-BBD7-CCE9431645EC}">
                <a14:shadowObscured xmlns:a14="http://schemas.microsoft.com/office/drawing/2010/main"/>
              </a:ext>
            </a:extLst>
          </p:spPr>
        </p:pic>
        <p:pic>
          <p:nvPicPr>
            <p:cNvPr id="9" name="Picture 8" descr="Chad Spaulding | Crain's Chicago Business">
              <a:extLst>
                <a:ext uri="{FF2B5EF4-FFF2-40B4-BE49-F238E27FC236}">
                  <a16:creationId xmlns:a16="http://schemas.microsoft.com/office/drawing/2014/main" id="{CE516B70-630F-4C7B-048A-BCC0CD0F22A7}"/>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1074" t="23717" r="21860" b="30905"/>
            <a:stretch/>
          </p:blipFill>
          <p:spPr bwMode="auto">
            <a:xfrm>
              <a:off x="6366308" y="2971800"/>
              <a:ext cx="612684" cy="318034"/>
            </a:xfrm>
            <a:prstGeom prst="rect">
              <a:avLst/>
            </a:prstGeom>
            <a:noFill/>
            <a:ln>
              <a:noFill/>
            </a:ln>
            <a:extLst>
              <a:ext uri="{53640926-AAD7-44D8-BBD7-CCE9431645EC}">
                <a14:shadowObscured xmlns:a14="http://schemas.microsoft.com/office/drawing/2010/main"/>
              </a:ext>
            </a:extLst>
          </p:spPr>
        </p:pic>
        <p:pic>
          <p:nvPicPr>
            <p:cNvPr id="10" name="Picture 9" descr="Marketing and communications specialist at Pikcells in ...">
              <a:extLst>
                <a:ext uri="{FF2B5EF4-FFF2-40B4-BE49-F238E27FC236}">
                  <a16:creationId xmlns:a16="http://schemas.microsoft.com/office/drawing/2014/main" id="{A4734D1F-46C5-72CD-6A19-C5FF3EF9030E}"/>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491756" y="3513931"/>
              <a:ext cx="273836" cy="273836"/>
            </a:xfrm>
            <a:prstGeom prst="rect">
              <a:avLst/>
            </a:prstGeom>
            <a:noFill/>
            <a:ln>
              <a:noFill/>
            </a:ln>
          </p:spPr>
        </p:pic>
        <p:pic>
          <p:nvPicPr>
            <p:cNvPr id="13" name="Picture 12" descr="Architecture and design roles in Budapest | Dezeen Jobs">
              <a:extLst>
                <a:ext uri="{FF2B5EF4-FFF2-40B4-BE49-F238E27FC236}">
                  <a16:creationId xmlns:a16="http://schemas.microsoft.com/office/drawing/2014/main" id="{C6A2F038-351E-27E2-4B11-17CBE1EA010A}"/>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t="30747" b="30717"/>
            <a:stretch/>
          </p:blipFill>
          <p:spPr bwMode="auto">
            <a:xfrm>
              <a:off x="6301740" y="4728168"/>
              <a:ext cx="769620" cy="347748"/>
            </a:xfrm>
            <a:prstGeom prst="rect">
              <a:avLst/>
            </a:prstGeom>
            <a:noFill/>
            <a:ln>
              <a:noFill/>
            </a:ln>
            <a:extLst>
              <a:ext uri="{53640926-AAD7-44D8-BBD7-CCE9431645EC}">
                <a14:shadowObscured xmlns:a14="http://schemas.microsoft.com/office/drawing/2010/main"/>
              </a:ext>
            </a:extLst>
          </p:spPr>
        </p:pic>
        <p:pic>
          <p:nvPicPr>
            <p:cNvPr id="15" name="Picture 14">
              <a:extLst>
                <a:ext uri="{FF2B5EF4-FFF2-40B4-BE49-F238E27FC236}">
                  <a16:creationId xmlns:a16="http://schemas.microsoft.com/office/drawing/2014/main" id="{84F3CFF3-B369-D45E-0D7B-F2B3B146CE7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344612" y="5965031"/>
              <a:ext cx="675938" cy="194628"/>
            </a:xfrm>
            <a:prstGeom prst="rect">
              <a:avLst/>
            </a:prstGeom>
          </p:spPr>
        </p:pic>
        <p:pic>
          <p:nvPicPr>
            <p:cNvPr id="8" name="Picture 7">
              <a:extLst>
                <a:ext uri="{FF2B5EF4-FFF2-40B4-BE49-F238E27FC236}">
                  <a16:creationId xmlns:a16="http://schemas.microsoft.com/office/drawing/2014/main" id="{0481C5CF-6DF7-86AD-8D83-FDCFE2EE855D}"/>
                </a:ext>
              </a:extLst>
            </p:cNvPr>
            <p:cNvPicPr>
              <a:picLocks noChangeAspect="1"/>
            </p:cNvPicPr>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478227" y="2307429"/>
              <a:ext cx="300894" cy="300892"/>
            </a:xfrm>
            <a:prstGeom prst="rect">
              <a:avLst/>
            </a:prstGeom>
            <a:noFill/>
            <a:ln>
              <a:noFill/>
            </a:ln>
          </p:spPr>
        </p:pic>
        <p:sp>
          <p:nvSpPr>
            <p:cNvPr id="16" name="Rectangle 15">
              <a:extLst>
                <a:ext uri="{FF2B5EF4-FFF2-40B4-BE49-F238E27FC236}">
                  <a16:creationId xmlns:a16="http://schemas.microsoft.com/office/drawing/2014/main" id="{600462F2-B829-632E-D6E8-5448B48787A5}"/>
                </a:ext>
              </a:extLst>
            </p:cNvPr>
            <p:cNvSpPr/>
            <p:nvPr/>
          </p:nvSpPr>
          <p:spPr>
            <a:xfrm>
              <a:off x="6177415" y="2585414"/>
              <a:ext cx="902518" cy="203902"/>
            </a:xfrm>
            <a:prstGeom prst="rect">
              <a:avLst/>
            </a:prstGeom>
          </p:spPr>
          <p:txBody>
            <a:bodyPr wrap="square">
              <a:spAutoFit/>
            </a:bodyPr>
            <a:lstStyle/>
            <a:p>
              <a:pPr algn="ctr">
                <a:lnSpc>
                  <a:spcPct val="130000"/>
                </a:lnSpc>
                <a:spcBef>
                  <a:spcPts val="300"/>
                </a:spcBef>
                <a:spcAft>
                  <a:spcPts val="300"/>
                </a:spcAft>
              </a:pPr>
              <a:r>
                <a:rPr lang="en-US" sz="600" b="1" dirty="0" err="1">
                  <a:solidFill>
                    <a:schemeClr val="tx1">
                      <a:lumMod val="85000"/>
                      <a:lumOff val="15000"/>
                    </a:schemeClr>
                  </a:solidFill>
                  <a:latin typeface="Poppins" panose="00000500000000000000" pitchFamily="2" charset="0"/>
                  <a:cs typeface="Poppins" panose="00000500000000000000" pitchFamily="2" charset="0"/>
                </a:rPr>
                <a:t>Nanopixel</a:t>
              </a:r>
              <a:r>
                <a:rPr lang="en-US" sz="600" b="1" dirty="0">
                  <a:solidFill>
                    <a:schemeClr val="tx1">
                      <a:lumMod val="85000"/>
                      <a:lumOff val="15000"/>
                    </a:schemeClr>
                  </a:solidFill>
                  <a:latin typeface="Poppins" panose="00000500000000000000" pitchFamily="2" charset="0"/>
                  <a:cs typeface="Poppins" panose="00000500000000000000" pitchFamily="2" charset="0"/>
                </a:rPr>
                <a:t> BVBA</a:t>
              </a:r>
            </a:p>
          </p:txBody>
        </p:sp>
        <p:sp>
          <p:nvSpPr>
            <p:cNvPr id="20" name="Rectangle 19">
              <a:extLst>
                <a:ext uri="{FF2B5EF4-FFF2-40B4-BE49-F238E27FC236}">
                  <a16:creationId xmlns:a16="http://schemas.microsoft.com/office/drawing/2014/main" id="{DA554516-C695-349C-EF92-A376A553B896}"/>
                </a:ext>
              </a:extLst>
            </p:cNvPr>
            <p:cNvSpPr/>
            <p:nvPr/>
          </p:nvSpPr>
          <p:spPr>
            <a:xfrm>
              <a:off x="6177415" y="3767149"/>
              <a:ext cx="902518" cy="203902"/>
            </a:xfrm>
            <a:prstGeom prst="rect">
              <a:avLst/>
            </a:prstGeom>
          </p:spPr>
          <p:txBody>
            <a:bodyPr wrap="square">
              <a:spAutoFit/>
            </a:bodyPr>
            <a:lstStyle/>
            <a:p>
              <a:pPr algn="ctr">
                <a:lnSpc>
                  <a:spcPct val="130000"/>
                </a:lnSpc>
                <a:spcBef>
                  <a:spcPts val="300"/>
                </a:spcBef>
                <a:spcAft>
                  <a:spcPts val="300"/>
                </a:spcAft>
              </a:pPr>
              <a:r>
                <a:rPr lang="en-US" sz="600" b="1" dirty="0" err="1">
                  <a:solidFill>
                    <a:schemeClr val="tx1">
                      <a:lumMod val="85000"/>
                      <a:lumOff val="15000"/>
                    </a:schemeClr>
                  </a:solidFill>
                  <a:latin typeface="Poppins" panose="00000500000000000000" pitchFamily="2" charset="0"/>
                  <a:cs typeface="Poppins" panose="00000500000000000000" pitchFamily="2" charset="0"/>
                </a:rPr>
                <a:t>Pikcells</a:t>
              </a:r>
              <a:r>
                <a:rPr lang="en-US" sz="600" b="1" dirty="0">
                  <a:solidFill>
                    <a:schemeClr val="tx1">
                      <a:lumMod val="85000"/>
                      <a:lumOff val="15000"/>
                    </a:schemeClr>
                  </a:solidFill>
                  <a:latin typeface="Poppins" panose="00000500000000000000" pitchFamily="2" charset="0"/>
                  <a:cs typeface="Poppins" panose="00000500000000000000" pitchFamily="2" charset="0"/>
                </a:rPr>
                <a:t> Ltd</a:t>
              </a:r>
            </a:p>
          </p:txBody>
        </p:sp>
        <p:grpSp>
          <p:nvGrpSpPr>
            <p:cNvPr id="24" name="Group 23">
              <a:extLst>
                <a:ext uri="{FF2B5EF4-FFF2-40B4-BE49-F238E27FC236}">
                  <a16:creationId xmlns:a16="http://schemas.microsoft.com/office/drawing/2014/main" id="{E900B2DC-2A36-C85E-EF99-70E4229FBD50}"/>
                </a:ext>
              </a:extLst>
            </p:cNvPr>
            <p:cNvGrpSpPr/>
            <p:nvPr/>
          </p:nvGrpSpPr>
          <p:grpSpPr>
            <a:xfrm>
              <a:off x="6177415" y="4038905"/>
              <a:ext cx="902518" cy="529681"/>
              <a:chOff x="6177415" y="4019855"/>
              <a:chExt cx="902518" cy="529681"/>
            </a:xfrm>
          </p:grpSpPr>
          <p:pic>
            <p:nvPicPr>
              <p:cNvPr id="12" name="Picture 11" descr="LNG Studios (@lngstudios) | Twitter">
                <a:extLst>
                  <a:ext uri="{FF2B5EF4-FFF2-40B4-BE49-F238E27FC236}">
                    <a16:creationId xmlns:a16="http://schemas.microsoft.com/office/drawing/2014/main" id="{6B67C27F-1AF4-088A-DF7B-891130B36E84}"/>
                  </a:ext>
                </a:extLst>
              </p:cNvPr>
              <p:cNvPicPr>
                <a:picLocks noChangeAspect="1"/>
              </p:cNvPicPr>
              <p:nvPr/>
            </p:nvPicPr>
            <p:blipFill>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435890" y="4019855"/>
                <a:ext cx="385568" cy="385568"/>
              </a:xfrm>
              <a:prstGeom prst="rect">
                <a:avLst/>
              </a:prstGeom>
              <a:noFill/>
              <a:ln>
                <a:noFill/>
              </a:ln>
            </p:spPr>
          </p:pic>
          <p:sp>
            <p:nvSpPr>
              <p:cNvPr id="22" name="Rectangle 21">
                <a:extLst>
                  <a:ext uri="{FF2B5EF4-FFF2-40B4-BE49-F238E27FC236}">
                    <a16:creationId xmlns:a16="http://schemas.microsoft.com/office/drawing/2014/main" id="{7410E98F-1555-411E-C989-036B26B54937}"/>
                  </a:ext>
                </a:extLst>
              </p:cNvPr>
              <p:cNvSpPr/>
              <p:nvPr/>
            </p:nvSpPr>
            <p:spPr>
              <a:xfrm>
                <a:off x="6177415" y="4345634"/>
                <a:ext cx="902518" cy="203902"/>
              </a:xfrm>
              <a:prstGeom prst="rect">
                <a:avLst/>
              </a:prstGeom>
            </p:spPr>
            <p:txBody>
              <a:bodyPr wrap="square">
                <a:spAutoFit/>
              </a:bodyPr>
              <a:lstStyle/>
              <a:p>
                <a:pPr algn="ctr">
                  <a:lnSpc>
                    <a:spcPct val="130000"/>
                  </a:lnSpc>
                  <a:spcBef>
                    <a:spcPts val="300"/>
                  </a:spcBef>
                  <a:spcAft>
                    <a:spcPts val="300"/>
                  </a:spcAft>
                </a:pPr>
                <a:r>
                  <a:rPr lang="en-US" sz="600" b="1" dirty="0">
                    <a:solidFill>
                      <a:schemeClr val="tx1">
                        <a:lumMod val="85000"/>
                        <a:lumOff val="15000"/>
                      </a:schemeClr>
                    </a:solidFill>
                    <a:latin typeface="Poppins" panose="00000500000000000000" pitchFamily="2" charset="0"/>
                    <a:cs typeface="Poppins" panose="00000500000000000000" pitchFamily="2" charset="0"/>
                  </a:rPr>
                  <a:t>LNG Studios</a:t>
                </a:r>
              </a:p>
            </p:txBody>
          </p:sp>
        </p:grpSp>
        <p:grpSp>
          <p:nvGrpSpPr>
            <p:cNvPr id="26" name="Group 25">
              <a:extLst>
                <a:ext uri="{FF2B5EF4-FFF2-40B4-BE49-F238E27FC236}">
                  <a16:creationId xmlns:a16="http://schemas.microsoft.com/office/drawing/2014/main" id="{8F116AB3-9404-D8E2-95D3-E78BFE6422EE}"/>
                </a:ext>
              </a:extLst>
            </p:cNvPr>
            <p:cNvGrpSpPr/>
            <p:nvPr/>
          </p:nvGrpSpPr>
          <p:grpSpPr>
            <a:xfrm>
              <a:off x="6201227" y="5239225"/>
              <a:ext cx="902518" cy="467598"/>
              <a:chOff x="6201227" y="5229700"/>
              <a:chExt cx="902518" cy="467598"/>
            </a:xfrm>
          </p:grpSpPr>
          <p:pic>
            <p:nvPicPr>
              <p:cNvPr id="14" name="Picture 13">
                <a:extLst>
                  <a:ext uri="{FF2B5EF4-FFF2-40B4-BE49-F238E27FC236}">
                    <a16:creationId xmlns:a16="http://schemas.microsoft.com/office/drawing/2014/main" id="{D1AF545A-0F81-B0D4-AD56-FCB7EF1113B8}"/>
                  </a:ext>
                </a:extLst>
              </p:cNvPr>
              <p:cNvPicPr>
                <a:picLocks noChangeAspect="1"/>
              </p:cNvPicPr>
              <p:nvPr/>
            </p:nvPicPr>
            <p:blipFill>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521516" y="5229700"/>
                <a:ext cx="261940" cy="261938"/>
              </a:xfrm>
              <a:prstGeom prst="rect">
                <a:avLst/>
              </a:prstGeom>
            </p:spPr>
          </p:pic>
          <p:sp>
            <p:nvSpPr>
              <p:cNvPr id="25" name="Rectangle 24">
                <a:extLst>
                  <a:ext uri="{FF2B5EF4-FFF2-40B4-BE49-F238E27FC236}">
                    <a16:creationId xmlns:a16="http://schemas.microsoft.com/office/drawing/2014/main" id="{59834820-6D09-8BE6-53B9-AD2A90F614BE}"/>
                  </a:ext>
                </a:extLst>
              </p:cNvPr>
              <p:cNvSpPr/>
              <p:nvPr/>
            </p:nvSpPr>
            <p:spPr>
              <a:xfrm>
                <a:off x="6201227" y="5493396"/>
                <a:ext cx="902518" cy="203902"/>
              </a:xfrm>
              <a:prstGeom prst="rect">
                <a:avLst/>
              </a:prstGeom>
            </p:spPr>
            <p:txBody>
              <a:bodyPr wrap="square">
                <a:spAutoFit/>
              </a:bodyPr>
              <a:lstStyle/>
              <a:p>
                <a:pPr algn="ctr">
                  <a:lnSpc>
                    <a:spcPct val="130000"/>
                  </a:lnSpc>
                  <a:spcBef>
                    <a:spcPts val="300"/>
                  </a:spcBef>
                  <a:spcAft>
                    <a:spcPts val="300"/>
                  </a:spcAft>
                </a:pPr>
                <a:r>
                  <a:rPr lang="en-US" sz="600" b="1" dirty="0" err="1">
                    <a:solidFill>
                      <a:schemeClr val="tx1">
                        <a:lumMod val="85000"/>
                        <a:lumOff val="15000"/>
                      </a:schemeClr>
                    </a:solidFill>
                    <a:latin typeface="Poppins" panose="00000500000000000000" pitchFamily="2" charset="0"/>
                    <a:cs typeface="Poppins" panose="00000500000000000000" pitchFamily="2" charset="0"/>
                  </a:rPr>
                  <a:t>Noë</a:t>
                </a:r>
                <a:r>
                  <a:rPr lang="en-US" sz="600" b="1" dirty="0">
                    <a:solidFill>
                      <a:schemeClr val="tx1">
                        <a:lumMod val="85000"/>
                        <a:lumOff val="15000"/>
                      </a:schemeClr>
                    </a:solidFill>
                    <a:latin typeface="Poppins" panose="00000500000000000000" pitchFamily="2" charset="0"/>
                    <a:cs typeface="Poppins" panose="00000500000000000000" pitchFamily="2" charset="0"/>
                  </a:rPr>
                  <a:t> &amp; Associates</a:t>
                </a:r>
              </a:p>
            </p:txBody>
          </p:sp>
        </p:grpSp>
      </p:grpSp>
      <p:cxnSp>
        <p:nvCxnSpPr>
          <p:cNvPr id="30" name="Straight Connector 29">
            <a:extLst>
              <a:ext uri="{FF2B5EF4-FFF2-40B4-BE49-F238E27FC236}">
                <a16:creationId xmlns:a16="http://schemas.microsoft.com/office/drawing/2014/main" id="{1366B7AB-2570-DB1E-6446-EEC479585C37}"/>
              </a:ext>
            </a:extLst>
          </p:cNvPr>
          <p:cNvCxnSpPr>
            <a:cxnSpLocks/>
          </p:cNvCxnSpPr>
          <p:nvPr/>
        </p:nvCxnSpPr>
        <p:spPr>
          <a:xfrm rot="16200000">
            <a:off x="9003016" y="-624114"/>
            <a:ext cx="0" cy="5740400"/>
          </a:xfrm>
          <a:prstGeom prst="line">
            <a:avLst/>
          </a:prstGeom>
          <a:ln>
            <a:gradFill flip="none" rotWithShape="1">
              <a:gsLst>
                <a:gs pos="95000">
                  <a:schemeClr val="accent1">
                    <a:lumMod val="5000"/>
                    <a:lumOff val="95000"/>
                  </a:schemeClr>
                </a:gs>
                <a:gs pos="0">
                  <a:schemeClr val="accent1">
                    <a:lumMod val="30000"/>
                    <a:lumOff val="70000"/>
                  </a:schemeClr>
                </a:gs>
              </a:gsLst>
              <a:path path="circle">
                <a:fillToRect l="50000" t="50000" r="50000" b="50000"/>
              </a:path>
              <a:tileRect/>
            </a:gra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1A470BAC-CF5F-2047-CEA7-E4EAC8809D20}"/>
              </a:ext>
            </a:extLst>
          </p:cNvPr>
          <p:cNvCxnSpPr>
            <a:cxnSpLocks/>
          </p:cNvCxnSpPr>
          <p:nvPr/>
        </p:nvCxnSpPr>
        <p:spPr>
          <a:xfrm rot="16200000">
            <a:off x="9003016" y="-14514"/>
            <a:ext cx="0" cy="5740400"/>
          </a:xfrm>
          <a:prstGeom prst="line">
            <a:avLst/>
          </a:prstGeom>
          <a:ln>
            <a:gradFill flip="none" rotWithShape="1">
              <a:gsLst>
                <a:gs pos="95000">
                  <a:schemeClr val="accent1">
                    <a:lumMod val="5000"/>
                    <a:lumOff val="95000"/>
                  </a:schemeClr>
                </a:gs>
                <a:gs pos="0">
                  <a:schemeClr val="accent1">
                    <a:lumMod val="30000"/>
                    <a:lumOff val="70000"/>
                  </a:schemeClr>
                </a:gs>
              </a:gsLst>
              <a:path path="circle">
                <a:fillToRect l="50000" t="50000" r="50000" b="50000"/>
              </a:path>
              <a:tileRect/>
            </a:gra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3AC6FF75-6B01-23BC-3919-1050934868B7}"/>
              </a:ext>
            </a:extLst>
          </p:cNvPr>
          <p:cNvCxnSpPr>
            <a:cxnSpLocks/>
          </p:cNvCxnSpPr>
          <p:nvPr/>
        </p:nvCxnSpPr>
        <p:spPr>
          <a:xfrm rot="16200000">
            <a:off x="9003016" y="576036"/>
            <a:ext cx="0" cy="5740400"/>
          </a:xfrm>
          <a:prstGeom prst="line">
            <a:avLst/>
          </a:prstGeom>
          <a:ln>
            <a:gradFill flip="none" rotWithShape="1">
              <a:gsLst>
                <a:gs pos="95000">
                  <a:schemeClr val="accent1">
                    <a:lumMod val="5000"/>
                    <a:lumOff val="95000"/>
                  </a:schemeClr>
                </a:gs>
                <a:gs pos="0">
                  <a:schemeClr val="accent1">
                    <a:lumMod val="30000"/>
                    <a:lumOff val="70000"/>
                  </a:schemeClr>
                </a:gs>
              </a:gsLst>
              <a:path path="circle">
                <a:fillToRect l="50000" t="50000" r="50000" b="50000"/>
              </a:path>
              <a:tileRect/>
            </a:gra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3D51F3C7-2A2D-9B80-CCBC-B00E01767D76}"/>
              </a:ext>
            </a:extLst>
          </p:cNvPr>
          <p:cNvCxnSpPr>
            <a:cxnSpLocks/>
          </p:cNvCxnSpPr>
          <p:nvPr/>
        </p:nvCxnSpPr>
        <p:spPr>
          <a:xfrm rot="16200000">
            <a:off x="9003016" y="1147536"/>
            <a:ext cx="0" cy="5740400"/>
          </a:xfrm>
          <a:prstGeom prst="line">
            <a:avLst/>
          </a:prstGeom>
          <a:ln>
            <a:gradFill flip="none" rotWithShape="1">
              <a:gsLst>
                <a:gs pos="95000">
                  <a:schemeClr val="accent1">
                    <a:lumMod val="5000"/>
                    <a:lumOff val="95000"/>
                  </a:schemeClr>
                </a:gs>
                <a:gs pos="0">
                  <a:schemeClr val="accent1">
                    <a:lumMod val="30000"/>
                    <a:lumOff val="70000"/>
                  </a:schemeClr>
                </a:gs>
              </a:gsLst>
              <a:path path="circle">
                <a:fillToRect l="50000" t="50000" r="50000" b="50000"/>
              </a:path>
              <a:tileRect/>
            </a:gradFill>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5F539B56-5061-C0DF-37B0-A6268AFEBB14}"/>
              </a:ext>
            </a:extLst>
          </p:cNvPr>
          <p:cNvCxnSpPr>
            <a:cxnSpLocks/>
          </p:cNvCxnSpPr>
          <p:nvPr/>
        </p:nvCxnSpPr>
        <p:spPr>
          <a:xfrm rot="16200000">
            <a:off x="9003016" y="1738086"/>
            <a:ext cx="0" cy="5740400"/>
          </a:xfrm>
          <a:prstGeom prst="line">
            <a:avLst/>
          </a:prstGeom>
          <a:ln>
            <a:gradFill flip="none" rotWithShape="1">
              <a:gsLst>
                <a:gs pos="95000">
                  <a:schemeClr val="accent1">
                    <a:lumMod val="5000"/>
                    <a:lumOff val="95000"/>
                  </a:schemeClr>
                </a:gs>
                <a:gs pos="0">
                  <a:schemeClr val="accent1">
                    <a:lumMod val="30000"/>
                    <a:lumOff val="70000"/>
                  </a:schemeClr>
                </a:gs>
              </a:gsLst>
              <a:path path="circle">
                <a:fillToRect l="50000" t="50000" r="50000" b="50000"/>
              </a:path>
              <a:tileRect/>
            </a:gra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C5F0F868-7C05-8B6B-9A37-F5860FA481F9}"/>
              </a:ext>
            </a:extLst>
          </p:cNvPr>
          <p:cNvCxnSpPr>
            <a:cxnSpLocks/>
          </p:cNvCxnSpPr>
          <p:nvPr/>
        </p:nvCxnSpPr>
        <p:spPr>
          <a:xfrm rot="16200000">
            <a:off x="9003016" y="2252436"/>
            <a:ext cx="0" cy="5740400"/>
          </a:xfrm>
          <a:prstGeom prst="line">
            <a:avLst/>
          </a:prstGeom>
          <a:ln>
            <a:gradFill flip="none" rotWithShape="1">
              <a:gsLst>
                <a:gs pos="95000">
                  <a:schemeClr val="accent1">
                    <a:lumMod val="5000"/>
                    <a:lumOff val="95000"/>
                  </a:schemeClr>
                </a:gs>
                <a:gs pos="0">
                  <a:schemeClr val="accent1">
                    <a:lumMod val="30000"/>
                    <a:lumOff val="70000"/>
                  </a:schemeClr>
                </a:gs>
              </a:gsLst>
              <a:path path="circle">
                <a:fillToRect l="50000" t="50000" r="50000" b="50000"/>
              </a:path>
              <a:tileRect/>
            </a:gra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86DE8AA7-C309-47C9-CD36-CB3BFC5A4BBA}"/>
              </a:ext>
            </a:extLst>
          </p:cNvPr>
          <p:cNvCxnSpPr>
            <a:cxnSpLocks/>
          </p:cNvCxnSpPr>
          <p:nvPr/>
        </p:nvCxnSpPr>
        <p:spPr>
          <a:xfrm rot="16200000">
            <a:off x="9003016" y="2871561"/>
            <a:ext cx="0" cy="5740400"/>
          </a:xfrm>
          <a:prstGeom prst="line">
            <a:avLst/>
          </a:prstGeom>
          <a:ln>
            <a:gradFill flip="none" rotWithShape="1">
              <a:gsLst>
                <a:gs pos="95000">
                  <a:schemeClr val="accent1">
                    <a:lumMod val="5000"/>
                    <a:lumOff val="95000"/>
                  </a:schemeClr>
                </a:gs>
                <a:gs pos="0">
                  <a:schemeClr val="accent1">
                    <a:lumMod val="30000"/>
                    <a:lumOff val="70000"/>
                  </a:schemeClr>
                </a:gs>
              </a:gsLst>
              <a:path path="circle">
                <a:fillToRect l="50000" t="50000" r="50000" b="50000"/>
              </a:path>
              <a:tileRect/>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92193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0-#ppt_w/2"/>
                                          </p:val>
                                        </p:tav>
                                        <p:tav tm="100000">
                                          <p:val>
                                            <p:strVal val="#ppt_x"/>
                                          </p:val>
                                        </p:tav>
                                      </p:tavLst>
                                    </p:anim>
                                    <p:anim calcmode="lin" valueType="num">
                                      <p:cBhvr additive="base">
                                        <p:cTn id="8" dur="1000" fill="hold"/>
                                        <p:tgtEl>
                                          <p:spTgt spid="2"/>
                                        </p:tgtEl>
                                        <p:attrNameLst>
                                          <p:attrName>ppt_y</p:attrName>
                                        </p:attrNameLst>
                                      </p:cBhvr>
                                      <p:tavLst>
                                        <p:tav tm="0">
                                          <p:val>
                                            <p:strVal val="#ppt_y"/>
                                          </p:val>
                                        </p:tav>
                                        <p:tav tm="100000">
                                          <p:val>
                                            <p:strVal val="#ppt_y"/>
                                          </p:val>
                                        </p:tav>
                                      </p:tavLst>
                                    </p:anim>
                                  </p:childTnLst>
                                </p:cTn>
                              </p:par>
                              <p:par>
                                <p:cTn id="9" presetID="22" presetClass="entr" presetSubtype="8" fill="hold" grpId="0" nodeType="withEffect">
                                  <p:stCondLst>
                                    <p:cond delay="50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750"/>
                                        <p:tgtEl>
                                          <p:spTgt spid="5"/>
                                        </p:tgtEl>
                                      </p:cBhvr>
                                    </p:animEffect>
                                  </p:childTnLst>
                                </p:cTn>
                              </p:par>
                              <p:par>
                                <p:cTn id="12" presetID="2" presetClass="entr" presetSubtype="2" fill="hold" grpId="0" nodeType="withEffect">
                                  <p:stCondLst>
                                    <p:cond delay="500"/>
                                  </p:stCondLst>
                                  <p:childTnLst>
                                    <p:set>
                                      <p:cBhvr>
                                        <p:cTn id="13" dur="1" fill="hold">
                                          <p:stCondLst>
                                            <p:cond delay="0"/>
                                          </p:stCondLst>
                                        </p:cTn>
                                        <p:tgtEl>
                                          <p:spTgt spid="6"/>
                                        </p:tgtEl>
                                        <p:attrNameLst>
                                          <p:attrName>style.visibility</p:attrName>
                                        </p:attrNameLst>
                                      </p:cBhvr>
                                      <p:to>
                                        <p:strVal val="visible"/>
                                      </p:to>
                                    </p:set>
                                    <p:anim calcmode="lin" valueType="num">
                                      <p:cBhvr additive="base">
                                        <p:cTn id="14" dur="500" fill="hold"/>
                                        <p:tgtEl>
                                          <p:spTgt spid="6"/>
                                        </p:tgtEl>
                                        <p:attrNameLst>
                                          <p:attrName>ppt_x</p:attrName>
                                        </p:attrNameLst>
                                      </p:cBhvr>
                                      <p:tavLst>
                                        <p:tav tm="0">
                                          <p:val>
                                            <p:strVal val="1+#ppt_w/2"/>
                                          </p:val>
                                        </p:tav>
                                        <p:tav tm="100000">
                                          <p:val>
                                            <p:strVal val="#ppt_x"/>
                                          </p:val>
                                        </p:tav>
                                      </p:tavLst>
                                    </p:anim>
                                    <p:anim calcmode="lin" valueType="num">
                                      <p:cBhvr additive="base">
                                        <p:cTn id="15" dur="500" fill="hold"/>
                                        <p:tgtEl>
                                          <p:spTgt spid="6"/>
                                        </p:tgtEl>
                                        <p:attrNameLst>
                                          <p:attrName>ppt_y</p:attrName>
                                        </p:attrNameLst>
                                      </p:cBhvr>
                                      <p:tavLst>
                                        <p:tav tm="0">
                                          <p:val>
                                            <p:strVal val="#ppt_y"/>
                                          </p:val>
                                        </p:tav>
                                        <p:tav tm="100000">
                                          <p:val>
                                            <p:strVal val="#ppt_y"/>
                                          </p:val>
                                        </p:tav>
                                      </p:tavLst>
                                    </p:anim>
                                  </p:childTnLst>
                                </p:cTn>
                              </p:par>
                              <p:par>
                                <p:cTn id="16" presetID="2" presetClass="entr" presetSubtype="2" fill="hold" grpId="0" nodeType="withEffect">
                                  <p:stCondLst>
                                    <p:cond delay="500"/>
                                  </p:stCondLst>
                                  <p:childTnLst>
                                    <p:set>
                                      <p:cBhvr>
                                        <p:cTn id="17" dur="1" fill="hold">
                                          <p:stCondLst>
                                            <p:cond delay="0"/>
                                          </p:stCondLst>
                                        </p:cTn>
                                        <p:tgtEl>
                                          <p:spTgt spid="65"/>
                                        </p:tgtEl>
                                        <p:attrNameLst>
                                          <p:attrName>style.visibility</p:attrName>
                                        </p:attrNameLst>
                                      </p:cBhvr>
                                      <p:to>
                                        <p:strVal val="visible"/>
                                      </p:to>
                                    </p:set>
                                    <p:anim calcmode="lin" valueType="num">
                                      <p:cBhvr additive="base">
                                        <p:cTn id="18" dur="500" fill="hold"/>
                                        <p:tgtEl>
                                          <p:spTgt spid="65"/>
                                        </p:tgtEl>
                                        <p:attrNameLst>
                                          <p:attrName>ppt_x</p:attrName>
                                        </p:attrNameLst>
                                      </p:cBhvr>
                                      <p:tavLst>
                                        <p:tav tm="0">
                                          <p:val>
                                            <p:strVal val="1+#ppt_w/2"/>
                                          </p:val>
                                        </p:tav>
                                        <p:tav tm="100000">
                                          <p:val>
                                            <p:strVal val="#ppt_x"/>
                                          </p:val>
                                        </p:tav>
                                      </p:tavLst>
                                    </p:anim>
                                    <p:anim calcmode="lin" valueType="num">
                                      <p:cBhvr additive="base">
                                        <p:cTn id="19" dur="500" fill="hold"/>
                                        <p:tgtEl>
                                          <p:spTgt spid="65"/>
                                        </p:tgtEl>
                                        <p:attrNameLst>
                                          <p:attrName>ppt_y</p:attrName>
                                        </p:attrNameLst>
                                      </p:cBhvr>
                                      <p:tavLst>
                                        <p:tav tm="0">
                                          <p:val>
                                            <p:strVal val="#ppt_y"/>
                                          </p:val>
                                        </p:tav>
                                        <p:tav tm="100000">
                                          <p:val>
                                            <p:strVal val="#ppt_y"/>
                                          </p:val>
                                        </p:tav>
                                      </p:tavLst>
                                    </p:anim>
                                  </p:childTnLst>
                                </p:cTn>
                              </p:par>
                              <p:par>
                                <p:cTn id="20" presetID="2" presetClass="entr" presetSubtype="2" fill="hold" grpId="0" nodeType="withEffect">
                                  <p:stCondLst>
                                    <p:cond delay="500"/>
                                  </p:stCondLst>
                                  <p:childTnLst>
                                    <p:set>
                                      <p:cBhvr>
                                        <p:cTn id="21" dur="1" fill="hold">
                                          <p:stCondLst>
                                            <p:cond delay="0"/>
                                          </p:stCondLst>
                                        </p:cTn>
                                        <p:tgtEl>
                                          <p:spTgt spid="63"/>
                                        </p:tgtEl>
                                        <p:attrNameLst>
                                          <p:attrName>style.visibility</p:attrName>
                                        </p:attrNameLst>
                                      </p:cBhvr>
                                      <p:to>
                                        <p:strVal val="visible"/>
                                      </p:to>
                                    </p:set>
                                    <p:anim calcmode="lin" valueType="num">
                                      <p:cBhvr additive="base">
                                        <p:cTn id="22" dur="500" fill="hold"/>
                                        <p:tgtEl>
                                          <p:spTgt spid="63"/>
                                        </p:tgtEl>
                                        <p:attrNameLst>
                                          <p:attrName>ppt_x</p:attrName>
                                        </p:attrNameLst>
                                      </p:cBhvr>
                                      <p:tavLst>
                                        <p:tav tm="0">
                                          <p:val>
                                            <p:strVal val="1+#ppt_w/2"/>
                                          </p:val>
                                        </p:tav>
                                        <p:tav tm="100000">
                                          <p:val>
                                            <p:strVal val="#ppt_x"/>
                                          </p:val>
                                        </p:tav>
                                      </p:tavLst>
                                    </p:anim>
                                    <p:anim calcmode="lin" valueType="num">
                                      <p:cBhvr additive="base">
                                        <p:cTn id="23" dur="500" fill="hold"/>
                                        <p:tgtEl>
                                          <p:spTgt spid="63"/>
                                        </p:tgtEl>
                                        <p:attrNameLst>
                                          <p:attrName>ppt_y</p:attrName>
                                        </p:attrNameLst>
                                      </p:cBhvr>
                                      <p:tavLst>
                                        <p:tav tm="0">
                                          <p:val>
                                            <p:strVal val="#ppt_y"/>
                                          </p:val>
                                        </p:tav>
                                        <p:tav tm="100000">
                                          <p:val>
                                            <p:strVal val="#ppt_y"/>
                                          </p:val>
                                        </p:tav>
                                      </p:tavLst>
                                    </p:anim>
                                  </p:childTnLst>
                                </p:cTn>
                              </p:par>
                              <p:par>
                                <p:cTn id="24" presetID="2" presetClass="entr" presetSubtype="2" fill="hold" grpId="0" nodeType="withEffect">
                                  <p:stCondLst>
                                    <p:cond delay="500"/>
                                  </p:stCondLst>
                                  <p:childTnLst>
                                    <p:set>
                                      <p:cBhvr>
                                        <p:cTn id="25" dur="1" fill="hold">
                                          <p:stCondLst>
                                            <p:cond delay="0"/>
                                          </p:stCondLst>
                                        </p:cTn>
                                        <p:tgtEl>
                                          <p:spTgt spid="62"/>
                                        </p:tgtEl>
                                        <p:attrNameLst>
                                          <p:attrName>style.visibility</p:attrName>
                                        </p:attrNameLst>
                                      </p:cBhvr>
                                      <p:to>
                                        <p:strVal val="visible"/>
                                      </p:to>
                                    </p:set>
                                    <p:anim calcmode="lin" valueType="num">
                                      <p:cBhvr additive="base">
                                        <p:cTn id="26" dur="500" fill="hold"/>
                                        <p:tgtEl>
                                          <p:spTgt spid="62"/>
                                        </p:tgtEl>
                                        <p:attrNameLst>
                                          <p:attrName>ppt_x</p:attrName>
                                        </p:attrNameLst>
                                      </p:cBhvr>
                                      <p:tavLst>
                                        <p:tav tm="0">
                                          <p:val>
                                            <p:strVal val="1+#ppt_w/2"/>
                                          </p:val>
                                        </p:tav>
                                        <p:tav tm="100000">
                                          <p:val>
                                            <p:strVal val="#ppt_x"/>
                                          </p:val>
                                        </p:tav>
                                      </p:tavLst>
                                    </p:anim>
                                    <p:anim calcmode="lin" valueType="num">
                                      <p:cBhvr additive="base">
                                        <p:cTn id="27" dur="500" fill="hold"/>
                                        <p:tgtEl>
                                          <p:spTgt spid="62"/>
                                        </p:tgtEl>
                                        <p:attrNameLst>
                                          <p:attrName>ppt_y</p:attrName>
                                        </p:attrNameLst>
                                      </p:cBhvr>
                                      <p:tavLst>
                                        <p:tav tm="0">
                                          <p:val>
                                            <p:strVal val="#ppt_y"/>
                                          </p:val>
                                        </p:tav>
                                        <p:tav tm="100000">
                                          <p:val>
                                            <p:strVal val="#ppt_y"/>
                                          </p:val>
                                        </p:tav>
                                      </p:tavLst>
                                    </p:anim>
                                  </p:childTnLst>
                                </p:cTn>
                              </p:par>
                              <p:par>
                                <p:cTn id="28" presetID="2" presetClass="entr" presetSubtype="2" fill="hold" grpId="0" nodeType="withEffect">
                                  <p:stCondLst>
                                    <p:cond delay="500"/>
                                  </p:stCondLst>
                                  <p:childTnLst>
                                    <p:set>
                                      <p:cBhvr>
                                        <p:cTn id="29" dur="1" fill="hold">
                                          <p:stCondLst>
                                            <p:cond delay="0"/>
                                          </p:stCondLst>
                                        </p:cTn>
                                        <p:tgtEl>
                                          <p:spTgt spid="60"/>
                                        </p:tgtEl>
                                        <p:attrNameLst>
                                          <p:attrName>style.visibility</p:attrName>
                                        </p:attrNameLst>
                                      </p:cBhvr>
                                      <p:to>
                                        <p:strVal val="visible"/>
                                      </p:to>
                                    </p:set>
                                    <p:anim calcmode="lin" valueType="num">
                                      <p:cBhvr additive="base">
                                        <p:cTn id="30" dur="500" fill="hold"/>
                                        <p:tgtEl>
                                          <p:spTgt spid="60"/>
                                        </p:tgtEl>
                                        <p:attrNameLst>
                                          <p:attrName>ppt_x</p:attrName>
                                        </p:attrNameLst>
                                      </p:cBhvr>
                                      <p:tavLst>
                                        <p:tav tm="0">
                                          <p:val>
                                            <p:strVal val="1+#ppt_w/2"/>
                                          </p:val>
                                        </p:tav>
                                        <p:tav tm="100000">
                                          <p:val>
                                            <p:strVal val="#ppt_x"/>
                                          </p:val>
                                        </p:tav>
                                      </p:tavLst>
                                    </p:anim>
                                    <p:anim calcmode="lin" valueType="num">
                                      <p:cBhvr additive="base">
                                        <p:cTn id="31" dur="500" fill="hold"/>
                                        <p:tgtEl>
                                          <p:spTgt spid="60"/>
                                        </p:tgtEl>
                                        <p:attrNameLst>
                                          <p:attrName>ppt_y</p:attrName>
                                        </p:attrNameLst>
                                      </p:cBhvr>
                                      <p:tavLst>
                                        <p:tav tm="0">
                                          <p:val>
                                            <p:strVal val="#ppt_y"/>
                                          </p:val>
                                        </p:tav>
                                        <p:tav tm="100000">
                                          <p:val>
                                            <p:strVal val="#ppt_y"/>
                                          </p:val>
                                        </p:tav>
                                      </p:tavLst>
                                    </p:anim>
                                  </p:childTnLst>
                                </p:cTn>
                              </p:par>
                              <p:par>
                                <p:cTn id="32" presetID="2" presetClass="entr" presetSubtype="2" fill="hold" grpId="0" nodeType="withEffect">
                                  <p:stCondLst>
                                    <p:cond delay="500"/>
                                  </p:stCondLst>
                                  <p:childTnLst>
                                    <p:set>
                                      <p:cBhvr>
                                        <p:cTn id="33" dur="1" fill="hold">
                                          <p:stCondLst>
                                            <p:cond delay="0"/>
                                          </p:stCondLst>
                                        </p:cTn>
                                        <p:tgtEl>
                                          <p:spTgt spid="59"/>
                                        </p:tgtEl>
                                        <p:attrNameLst>
                                          <p:attrName>style.visibility</p:attrName>
                                        </p:attrNameLst>
                                      </p:cBhvr>
                                      <p:to>
                                        <p:strVal val="visible"/>
                                      </p:to>
                                    </p:set>
                                    <p:anim calcmode="lin" valueType="num">
                                      <p:cBhvr additive="base">
                                        <p:cTn id="34" dur="500" fill="hold"/>
                                        <p:tgtEl>
                                          <p:spTgt spid="59"/>
                                        </p:tgtEl>
                                        <p:attrNameLst>
                                          <p:attrName>ppt_x</p:attrName>
                                        </p:attrNameLst>
                                      </p:cBhvr>
                                      <p:tavLst>
                                        <p:tav tm="0">
                                          <p:val>
                                            <p:strVal val="1+#ppt_w/2"/>
                                          </p:val>
                                        </p:tav>
                                        <p:tav tm="100000">
                                          <p:val>
                                            <p:strVal val="#ppt_x"/>
                                          </p:val>
                                        </p:tav>
                                      </p:tavLst>
                                    </p:anim>
                                    <p:anim calcmode="lin" valueType="num">
                                      <p:cBhvr additive="base">
                                        <p:cTn id="35" dur="500" fill="hold"/>
                                        <p:tgtEl>
                                          <p:spTgt spid="59"/>
                                        </p:tgtEl>
                                        <p:attrNameLst>
                                          <p:attrName>ppt_y</p:attrName>
                                        </p:attrNameLst>
                                      </p:cBhvr>
                                      <p:tavLst>
                                        <p:tav tm="0">
                                          <p:val>
                                            <p:strVal val="#ppt_y"/>
                                          </p:val>
                                        </p:tav>
                                        <p:tav tm="100000">
                                          <p:val>
                                            <p:strVal val="#ppt_y"/>
                                          </p:val>
                                        </p:tav>
                                      </p:tavLst>
                                    </p:anim>
                                  </p:childTnLst>
                                </p:cTn>
                              </p:par>
                              <p:par>
                                <p:cTn id="36" presetID="2" presetClass="entr" presetSubtype="2" fill="hold" nodeType="withEffect">
                                  <p:stCondLst>
                                    <p:cond delay="500"/>
                                  </p:stCondLst>
                                  <p:childTnLst>
                                    <p:set>
                                      <p:cBhvr>
                                        <p:cTn id="37" dur="1" fill="hold">
                                          <p:stCondLst>
                                            <p:cond delay="0"/>
                                          </p:stCondLst>
                                        </p:cTn>
                                        <p:tgtEl>
                                          <p:spTgt spid="3"/>
                                        </p:tgtEl>
                                        <p:attrNameLst>
                                          <p:attrName>style.visibility</p:attrName>
                                        </p:attrNameLst>
                                      </p:cBhvr>
                                      <p:to>
                                        <p:strVal val="visible"/>
                                      </p:to>
                                    </p:set>
                                    <p:anim calcmode="lin" valueType="num">
                                      <p:cBhvr additive="base">
                                        <p:cTn id="38" dur="500" fill="hold"/>
                                        <p:tgtEl>
                                          <p:spTgt spid="3"/>
                                        </p:tgtEl>
                                        <p:attrNameLst>
                                          <p:attrName>ppt_x</p:attrName>
                                        </p:attrNameLst>
                                      </p:cBhvr>
                                      <p:tavLst>
                                        <p:tav tm="0">
                                          <p:val>
                                            <p:strVal val="1+#ppt_w/2"/>
                                          </p:val>
                                        </p:tav>
                                        <p:tav tm="100000">
                                          <p:val>
                                            <p:strVal val="#ppt_x"/>
                                          </p:val>
                                        </p:tav>
                                      </p:tavLst>
                                    </p:anim>
                                    <p:anim calcmode="lin" valueType="num">
                                      <p:cBhvr additive="base">
                                        <p:cTn id="39" dur="500" fill="hold"/>
                                        <p:tgtEl>
                                          <p:spTgt spid="3"/>
                                        </p:tgtEl>
                                        <p:attrNameLst>
                                          <p:attrName>ppt_y</p:attrName>
                                        </p:attrNameLst>
                                      </p:cBhvr>
                                      <p:tavLst>
                                        <p:tav tm="0">
                                          <p:val>
                                            <p:strVal val="#ppt_y"/>
                                          </p:val>
                                        </p:tav>
                                        <p:tav tm="100000">
                                          <p:val>
                                            <p:strVal val="#ppt_y"/>
                                          </p:val>
                                        </p:tav>
                                      </p:tavLst>
                                    </p:anim>
                                  </p:childTnLst>
                                </p:cTn>
                              </p:par>
                              <p:par>
                                <p:cTn id="40" presetID="2" presetClass="entr" presetSubtype="2" fill="hold" nodeType="withEffect">
                                  <p:stCondLst>
                                    <p:cond delay="500"/>
                                  </p:stCondLst>
                                  <p:childTnLst>
                                    <p:set>
                                      <p:cBhvr>
                                        <p:cTn id="41" dur="1" fill="hold">
                                          <p:stCondLst>
                                            <p:cond delay="0"/>
                                          </p:stCondLst>
                                        </p:cTn>
                                        <p:tgtEl>
                                          <p:spTgt spid="4"/>
                                        </p:tgtEl>
                                        <p:attrNameLst>
                                          <p:attrName>style.visibility</p:attrName>
                                        </p:attrNameLst>
                                      </p:cBhvr>
                                      <p:to>
                                        <p:strVal val="visible"/>
                                      </p:to>
                                    </p:set>
                                    <p:anim calcmode="lin" valueType="num">
                                      <p:cBhvr additive="base">
                                        <p:cTn id="42" dur="500" fill="hold"/>
                                        <p:tgtEl>
                                          <p:spTgt spid="4"/>
                                        </p:tgtEl>
                                        <p:attrNameLst>
                                          <p:attrName>ppt_x</p:attrName>
                                        </p:attrNameLst>
                                      </p:cBhvr>
                                      <p:tavLst>
                                        <p:tav tm="0">
                                          <p:val>
                                            <p:strVal val="1+#ppt_w/2"/>
                                          </p:val>
                                        </p:tav>
                                        <p:tav tm="100000">
                                          <p:val>
                                            <p:strVal val="#ppt_x"/>
                                          </p:val>
                                        </p:tav>
                                      </p:tavLst>
                                    </p:anim>
                                    <p:anim calcmode="lin" valueType="num">
                                      <p:cBhvr additive="base">
                                        <p:cTn id="43" dur="500" fill="hold"/>
                                        <p:tgtEl>
                                          <p:spTgt spid="4"/>
                                        </p:tgtEl>
                                        <p:attrNameLst>
                                          <p:attrName>ppt_y</p:attrName>
                                        </p:attrNameLst>
                                      </p:cBhvr>
                                      <p:tavLst>
                                        <p:tav tm="0">
                                          <p:val>
                                            <p:strVal val="#ppt_y"/>
                                          </p:val>
                                        </p:tav>
                                        <p:tav tm="100000">
                                          <p:val>
                                            <p:strVal val="#ppt_y"/>
                                          </p:val>
                                        </p:tav>
                                      </p:tavLst>
                                    </p:anim>
                                  </p:childTnLst>
                                </p:cTn>
                              </p:par>
                              <p:par>
                                <p:cTn id="44" presetID="2" presetClass="entr" presetSubtype="2" fill="hold" nodeType="withEffect">
                                  <p:stCondLst>
                                    <p:cond delay="500"/>
                                  </p:stCondLst>
                                  <p:childTnLst>
                                    <p:set>
                                      <p:cBhvr>
                                        <p:cTn id="45" dur="1" fill="hold">
                                          <p:stCondLst>
                                            <p:cond delay="0"/>
                                          </p:stCondLst>
                                        </p:cTn>
                                        <p:tgtEl>
                                          <p:spTgt spid="30"/>
                                        </p:tgtEl>
                                        <p:attrNameLst>
                                          <p:attrName>style.visibility</p:attrName>
                                        </p:attrNameLst>
                                      </p:cBhvr>
                                      <p:to>
                                        <p:strVal val="visible"/>
                                      </p:to>
                                    </p:set>
                                    <p:anim calcmode="lin" valueType="num">
                                      <p:cBhvr additive="base">
                                        <p:cTn id="46" dur="500" fill="hold"/>
                                        <p:tgtEl>
                                          <p:spTgt spid="30"/>
                                        </p:tgtEl>
                                        <p:attrNameLst>
                                          <p:attrName>ppt_x</p:attrName>
                                        </p:attrNameLst>
                                      </p:cBhvr>
                                      <p:tavLst>
                                        <p:tav tm="0">
                                          <p:val>
                                            <p:strVal val="1+#ppt_w/2"/>
                                          </p:val>
                                        </p:tav>
                                        <p:tav tm="100000">
                                          <p:val>
                                            <p:strVal val="#ppt_x"/>
                                          </p:val>
                                        </p:tav>
                                      </p:tavLst>
                                    </p:anim>
                                    <p:anim calcmode="lin" valueType="num">
                                      <p:cBhvr additive="base">
                                        <p:cTn id="47" dur="500" fill="hold"/>
                                        <p:tgtEl>
                                          <p:spTgt spid="30"/>
                                        </p:tgtEl>
                                        <p:attrNameLst>
                                          <p:attrName>ppt_y</p:attrName>
                                        </p:attrNameLst>
                                      </p:cBhvr>
                                      <p:tavLst>
                                        <p:tav tm="0">
                                          <p:val>
                                            <p:strVal val="#ppt_y"/>
                                          </p:val>
                                        </p:tav>
                                        <p:tav tm="100000">
                                          <p:val>
                                            <p:strVal val="#ppt_y"/>
                                          </p:val>
                                        </p:tav>
                                      </p:tavLst>
                                    </p:anim>
                                  </p:childTnLst>
                                </p:cTn>
                              </p:par>
                              <p:par>
                                <p:cTn id="48" presetID="2" presetClass="entr" presetSubtype="2" fill="hold" nodeType="withEffect">
                                  <p:stCondLst>
                                    <p:cond delay="500"/>
                                  </p:stCondLst>
                                  <p:childTnLst>
                                    <p:set>
                                      <p:cBhvr>
                                        <p:cTn id="49" dur="1" fill="hold">
                                          <p:stCondLst>
                                            <p:cond delay="0"/>
                                          </p:stCondLst>
                                        </p:cTn>
                                        <p:tgtEl>
                                          <p:spTgt spid="31"/>
                                        </p:tgtEl>
                                        <p:attrNameLst>
                                          <p:attrName>style.visibility</p:attrName>
                                        </p:attrNameLst>
                                      </p:cBhvr>
                                      <p:to>
                                        <p:strVal val="visible"/>
                                      </p:to>
                                    </p:set>
                                    <p:anim calcmode="lin" valueType="num">
                                      <p:cBhvr additive="base">
                                        <p:cTn id="50" dur="500" fill="hold"/>
                                        <p:tgtEl>
                                          <p:spTgt spid="31"/>
                                        </p:tgtEl>
                                        <p:attrNameLst>
                                          <p:attrName>ppt_x</p:attrName>
                                        </p:attrNameLst>
                                      </p:cBhvr>
                                      <p:tavLst>
                                        <p:tav tm="0">
                                          <p:val>
                                            <p:strVal val="1+#ppt_w/2"/>
                                          </p:val>
                                        </p:tav>
                                        <p:tav tm="100000">
                                          <p:val>
                                            <p:strVal val="#ppt_x"/>
                                          </p:val>
                                        </p:tav>
                                      </p:tavLst>
                                    </p:anim>
                                    <p:anim calcmode="lin" valueType="num">
                                      <p:cBhvr additive="base">
                                        <p:cTn id="51" dur="500" fill="hold"/>
                                        <p:tgtEl>
                                          <p:spTgt spid="31"/>
                                        </p:tgtEl>
                                        <p:attrNameLst>
                                          <p:attrName>ppt_y</p:attrName>
                                        </p:attrNameLst>
                                      </p:cBhvr>
                                      <p:tavLst>
                                        <p:tav tm="0">
                                          <p:val>
                                            <p:strVal val="#ppt_y"/>
                                          </p:val>
                                        </p:tav>
                                        <p:tav tm="100000">
                                          <p:val>
                                            <p:strVal val="#ppt_y"/>
                                          </p:val>
                                        </p:tav>
                                      </p:tavLst>
                                    </p:anim>
                                  </p:childTnLst>
                                </p:cTn>
                              </p:par>
                              <p:par>
                                <p:cTn id="52" presetID="2" presetClass="entr" presetSubtype="2" fill="hold" nodeType="withEffect">
                                  <p:stCondLst>
                                    <p:cond delay="500"/>
                                  </p:stCondLst>
                                  <p:childTnLst>
                                    <p:set>
                                      <p:cBhvr>
                                        <p:cTn id="53" dur="1" fill="hold">
                                          <p:stCondLst>
                                            <p:cond delay="0"/>
                                          </p:stCondLst>
                                        </p:cTn>
                                        <p:tgtEl>
                                          <p:spTgt spid="40"/>
                                        </p:tgtEl>
                                        <p:attrNameLst>
                                          <p:attrName>style.visibility</p:attrName>
                                        </p:attrNameLst>
                                      </p:cBhvr>
                                      <p:to>
                                        <p:strVal val="visible"/>
                                      </p:to>
                                    </p:set>
                                    <p:anim calcmode="lin" valueType="num">
                                      <p:cBhvr additive="base">
                                        <p:cTn id="54" dur="500" fill="hold"/>
                                        <p:tgtEl>
                                          <p:spTgt spid="40"/>
                                        </p:tgtEl>
                                        <p:attrNameLst>
                                          <p:attrName>ppt_x</p:attrName>
                                        </p:attrNameLst>
                                      </p:cBhvr>
                                      <p:tavLst>
                                        <p:tav tm="0">
                                          <p:val>
                                            <p:strVal val="1+#ppt_w/2"/>
                                          </p:val>
                                        </p:tav>
                                        <p:tav tm="100000">
                                          <p:val>
                                            <p:strVal val="#ppt_x"/>
                                          </p:val>
                                        </p:tav>
                                      </p:tavLst>
                                    </p:anim>
                                    <p:anim calcmode="lin" valueType="num">
                                      <p:cBhvr additive="base">
                                        <p:cTn id="55" dur="500" fill="hold"/>
                                        <p:tgtEl>
                                          <p:spTgt spid="40"/>
                                        </p:tgtEl>
                                        <p:attrNameLst>
                                          <p:attrName>ppt_y</p:attrName>
                                        </p:attrNameLst>
                                      </p:cBhvr>
                                      <p:tavLst>
                                        <p:tav tm="0">
                                          <p:val>
                                            <p:strVal val="#ppt_y"/>
                                          </p:val>
                                        </p:tav>
                                        <p:tav tm="100000">
                                          <p:val>
                                            <p:strVal val="#ppt_y"/>
                                          </p:val>
                                        </p:tav>
                                      </p:tavLst>
                                    </p:anim>
                                  </p:childTnLst>
                                </p:cTn>
                              </p:par>
                              <p:par>
                                <p:cTn id="56" presetID="2" presetClass="entr" presetSubtype="2" fill="hold" nodeType="withEffect">
                                  <p:stCondLst>
                                    <p:cond delay="500"/>
                                  </p:stCondLst>
                                  <p:childTnLst>
                                    <p:set>
                                      <p:cBhvr>
                                        <p:cTn id="57" dur="1" fill="hold">
                                          <p:stCondLst>
                                            <p:cond delay="0"/>
                                          </p:stCondLst>
                                        </p:cTn>
                                        <p:tgtEl>
                                          <p:spTgt spid="55"/>
                                        </p:tgtEl>
                                        <p:attrNameLst>
                                          <p:attrName>style.visibility</p:attrName>
                                        </p:attrNameLst>
                                      </p:cBhvr>
                                      <p:to>
                                        <p:strVal val="visible"/>
                                      </p:to>
                                    </p:set>
                                    <p:anim calcmode="lin" valueType="num">
                                      <p:cBhvr additive="base">
                                        <p:cTn id="58" dur="500" fill="hold"/>
                                        <p:tgtEl>
                                          <p:spTgt spid="55"/>
                                        </p:tgtEl>
                                        <p:attrNameLst>
                                          <p:attrName>ppt_x</p:attrName>
                                        </p:attrNameLst>
                                      </p:cBhvr>
                                      <p:tavLst>
                                        <p:tav tm="0">
                                          <p:val>
                                            <p:strVal val="1+#ppt_w/2"/>
                                          </p:val>
                                        </p:tav>
                                        <p:tav tm="100000">
                                          <p:val>
                                            <p:strVal val="#ppt_x"/>
                                          </p:val>
                                        </p:tav>
                                      </p:tavLst>
                                    </p:anim>
                                    <p:anim calcmode="lin" valueType="num">
                                      <p:cBhvr additive="base">
                                        <p:cTn id="59" dur="500" fill="hold"/>
                                        <p:tgtEl>
                                          <p:spTgt spid="55"/>
                                        </p:tgtEl>
                                        <p:attrNameLst>
                                          <p:attrName>ppt_y</p:attrName>
                                        </p:attrNameLst>
                                      </p:cBhvr>
                                      <p:tavLst>
                                        <p:tav tm="0">
                                          <p:val>
                                            <p:strVal val="#ppt_y"/>
                                          </p:val>
                                        </p:tav>
                                        <p:tav tm="100000">
                                          <p:val>
                                            <p:strVal val="#ppt_y"/>
                                          </p:val>
                                        </p:tav>
                                      </p:tavLst>
                                    </p:anim>
                                  </p:childTnLst>
                                </p:cTn>
                              </p:par>
                              <p:par>
                                <p:cTn id="60" presetID="2" presetClass="entr" presetSubtype="2" fill="hold" nodeType="withEffect">
                                  <p:stCondLst>
                                    <p:cond delay="500"/>
                                  </p:stCondLst>
                                  <p:childTnLst>
                                    <p:set>
                                      <p:cBhvr>
                                        <p:cTn id="61" dur="1" fill="hold">
                                          <p:stCondLst>
                                            <p:cond delay="0"/>
                                          </p:stCondLst>
                                        </p:cTn>
                                        <p:tgtEl>
                                          <p:spTgt spid="56"/>
                                        </p:tgtEl>
                                        <p:attrNameLst>
                                          <p:attrName>style.visibility</p:attrName>
                                        </p:attrNameLst>
                                      </p:cBhvr>
                                      <p:to>
                                        <p:strVal val="visible"/>
                                      </p:to>
                                    </p:set>
                                    <p:anim calcmode="lin" valueType="num">
                                      <p:cBhvr additive="base">
                                        <p:cTn id="62" dur="500" fill="hold"/>
                                        <p:tgtEl>
                                          <p:spTgt spid="56"/>
                                        </p:tgtEl>
                                        <p:attrNameLst>
                                          <p:attrName>ppt_x</p:attrName>
                                        </p:attrNameLst>
                                      </p:cBhvr>
                                      <p:tavLst>
                                        <p:tav tm="0">
                                          <p:val>
                                            <p:strVal val="1+#ppt_w/2"/>
                                          </p:val>
                                        </p:tav>
                                        <p:tav tm="100000">
                                          <p:val>
                                            <p:strVal val="#ppt_x"/>
                                          </p:val>
                                        </p:tav>
                                      </p:tavLst>
                                    </p:anim>
                                    <p:anim calcmode="lin" valueType="num">
                                      <p:cBhvr additive="base">
                                        <p:cTn id="63" dur="500" fill="hold"/>
                                        <p:tgtEl>
                                          <p:spTgt spid="56"/>
                                        </p:tgtEl>
                                        <p:attrNameLst>
                                          <p:attrName>ppt_y</p:attrName>
                                        </p:attrNameLst>
                                      </p:cBhvr>
                                      <p:tavLst>
                                        <p:tav tm="0">
                                          <p:val>
                                            <p:strVal val="#ppt_y"/>
                                          </p:val>
                                        </p:tav>
                                        <p:tav tm="100000">
                                          <p:val>
                                            <p:strVal val="#ppt_y"/>
                                          </p:val>
                                        </p:tav>
                                      </p:tavLst>
                                    </p:anim>
                                  </p:childTnLst>
                                </p:cTn>
                              </p:par>
                              <p:par>
                                <p:cTn id="64" presetID="2" presetClass="entr" presetSubtype="2" fill="hold" nodeType="withEffect">
                                  <p:stCondLst>
                                    <p:cond delay="500"/>
                                  </p:stCondLst>
                                  <p:childTnLst>
                                    <p:set>
                                      <p:cBhvr>
                                        <p:cTn id="65" dur="1" fill="hold">
                                          <p:stCondLst>
                                            <p:cond delay="0"/>
                                          </p:stCondLst>
                                        </p:cTn>
                                        <p:tgtEl>
                                          <p:spTgt spid="57"/>
                                        </p:tgtEl>
                                        <p:attrNameLst>
                                          <p:attrName>style.visibility</p:attrName>
                                        </p:attrNameLst>
                                      </p:cBhvr>
                                      <p:to>
                                        <p:strVal val="visible"/>
                                      </p:to>
                                    </p:set>
                                    <p:anim calcmode="lin" valueType="num">
                                      <p:cBhvr additive="base">
                                        <p:cTn id="66" dur="500" fill="hold"/>
                                        <p:tgtEl>
                                          <p:spTgt spid="57"/>
                                        </p:tgtEl>
                                        <p:attrNameLst>
                                          <p:attrName>ppt_x</p:attrName>
                                        </p:attrNameLst>
                                      </p:cBhvr>
                                      <p:tavLst>
                                        <p:tav tm="0">
                                          <p:val>
                                            <p:strVal val="1+#ppt_w/2"/>
                                          </p:val>
                                        </p:tav>
                                        <p:tav tm="100000">
                                          <p:val>
                                            <p:strVal val="#ppt_x"/>
                                          </p:val>
                                        </p:tav>
                                      </p:tavLst>
                                    </p:anim>
                                    <p:anim calcmode="lin" valueType="num">
                                      <p:cBhvr additive="base">
                                        <p:cTn id="67" dur="500" fill="hold"/>
                                        <p:tgtEl>
                                          <p:spTgt spid="57"/>
                                        </p:tgtEl>
                                        <p:attrNameLst>
                                          <p:attrName>ppt_y</p:attrName>
                                        </p:attrNameLst>
                                      </p:cBhvr>
                                      <p:tavLst>
                                        <p:tav tm="0">
                                          <p:val>
                                            <p:strVal val="#ppt_y"/>
                                          </p:val>
                                        </p:tav>
                                        <p:tav tm="100000">
                                          <p:val>
                                            <p:strVal val="#ppt_y"/>
                                          </p:val>
                                        </p:tav>
                                      </p:tavLst>
                                    </p:anim>
                                  </p:childTnLst>
                                </p:cTn>
                              </p:par>
                              <p:par>
                                <p:cTn id="68" presetID="2" presetClass="entr" presetSubtype="2" fill="hold" nodeType="withEffect">
                                  <p:stCondLst>
                                    <p:cond delay="500"/>
                                  </p:stCondLst>
                                  <p:childTnLst>
                                    <p:set>
                                      <p:cBhvr>
                                        <p:cTn id="69" dur="1" fill="hold">
                                          <p:stCondLst>
                                            <p:cond delay="0"/>
                                          </p:stCondLst>
                                        </p:cTn>
                                        <p:tgtEl>
                                          <p:spTgt spid="58"/>
                                        </p:tgtEl>
                                        <p:attrNameLst>
                                          <p:attrName>style.visibility</p:attrName>
                                        </p:attrNameLst>
                                      </p:cBhvr>
                                      <p:to>
                                        <p:strVal val="visible"/>
                                      </p:to>
                                    </p:set>
                                    <p:anim calcmode="lin" valueType="num">
                                      <p:cBhvr additive="base">
                                        <p:cTn id="70" dur="500" fill="hold"/>
                                        <p:tgtEl>
                                          <p:spTgt spid="58"/>
                                        </p:tgtEl>
                                        <p:attrNameLst>
                                          <p:attrName>ppt_x</p:attrName>
                                        </p:attrNameLst>
                                      </p:cBhvr>
                                      <p:tavLst>
                                        <p:tav tm="0">
                                          <p:val>
                                            <p:strVal val="1+#ppt_w/2"/>
                                          </p:val>
                                        </p:tav>
                                        <p:tav tm="100000">
                                          <p:val>
                                            <p:strVal val="#ppt_x"/>
                                          </p:val>
                                        </p:tav>
                                      </p:tavLst>
                                    </p:anim>
                                    <p:anim calcmode="lin" valueType="num">
                                      <p:cBhvr additive="base">
                                        <p:cTn id="71" dur="500" fill="hold"/>
                                        <p:tgtEl>
                                          <p:spTgt spid="5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5" grpId="0" animBg="1"/>
      <p:bldP spid="63" grpId="0" animBg="1"/>
      <p:bldP spid="62" grpId="0" animBg="1"/>
      <p:bldP spid="60" grpId="0" animBg="1"/>
      <p:bldP spid="59" grpId="0" animBg="1"/>
      <p:bldP spid="2" grpId="0"/>
      <p:bldP spid="5"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673B80D-89E6-4E5F-A997-6E484956ECDA}"/>
              </a:ext>
            </a:extLst>
          </p:cNvPr>
          <p:cNvSpPr txBox="1"/>
          <p:nvPr/>
        </p:nvSpPr>
        <p:spPr>
          <a:xfrm>
            <a:off x="3497999" y="547807"/>
            <a:ext cx="5307863" cy="646331"/>
          </a:xfrm>
          <a:prstGeom prst="rect">
            <a:avLst/>
          </a:prstGeom>
          <a:noFill/>
        </p:spPr>
        <p:txBody>
          <a:bodyPr wrap="none" rtlCol="0">
            <a:spAutoFit/>
          </a:bodyPr>
          <a:lstStyle/>
          <a:p>
            <a:r>
              <a:rPr lang="en-CA" sz="3600" dirty="0">
                <a:solidFill>
                  <a:schemeClr val="accent1"/>
                </a:solidFill>
                <a:latin typeface="Poppins Medium" panose="00000600000000000000" pitchFamily="2" charset="0"/>
                <a:cs typeface="Poppins Medium" panose="00000600000000000000" pitchFamily="2" charset="0"/>
              </a:rPr>
              <a:t>ORGANIZATION CHART</a:t>
            </a:r>
          </a:p>
        </p:txBody>
      </p:sp>
      <p:sp>
        <p:nvSpPr>
          <p:cNvPr id="6" name="TextBox 5">
            <a:extLst>
              <a:ext uri="{FF2B5EF4-FFF2-40B4-BE49-F238E27FC236}">
                <a16:creationId xmlns:a16="http://schemas.microsoft.com/office/drawing/2014/main" id="{4B717621-AE99-3077-9FC1-ED4CC14E129A}"/>
              </a:ext>
            </a:extLst>
          </p:cNvPr>
          <p:cNvSpPr txBox="1"/>
          <p:nvPr/>
        </p:nvSpPr>
        <p:spPr>
          <a:xfrm>
            <a:off x="4393664" y="1222511"/>
            <a:ext cx="3337773" cy="400110"/>
          </a:xfrm>
          <a:prstGeom prst="rect">
            <a:avLst/>
          </a:prstGeom>
          <a:noFill/>
        </p:spPr>
        <p:txBody>
          <a:bodyPr wrap="none" rtlCol="0">
            <a:spAutoFit/>
          </a:bodyPr>
          <a:lstStyle/>
          <a:p>
            <a:pPr algn="ctr"/>
            <a:r>
              <a:rPr lang="en-CA" sz="2000" dirty="0">
                <a:solidFill>
                  <a:schemeClr val="accent1"/>
                </a:solidFill>
                <a:latin typeface="Poppins Medium" panose="00000600000000000000" pitchFamily="2" charset="0"/>
                <a:cs typeface="Poppins Medium" panose="00000600000000000000" pitchFamily="2" charset="0"/>
              </a:rPr>
              <a:t> Functional Organization</a:t>
            </a:r>
          </a:p>
        </p:txBody>
      </p:sp>
      <p:sp>
        <p:nvSpPr>
          <p:cNvPr id="52" name="Rectangle: Rounded Corners 51">
            <a:extLst>
              <a:ext uri="{FF2B5EF4-FFF2-40B4-BE49-F238E27FC236}">
                <a16:creationId xmlns:a16="http://schemas.microsoft.com/office/drawing/2014/main" id="{3CC91ADE-E209-FD01-14FA-6709D55560DA}"/>
              </a:ext>
            </a:extLst>
          </p:cNvPr>
          <p:cNvSpPr/>
          <p:nvPr/>
        </p:nvSpPr>
        <p:spPr>
          <a:xfrm>
            <a:off x="1669449" y="2186682"/>
            <a:ext cx="2849880" cy="410200"/>
          </a:xfrm>
          <a:prstGeom prst="roundRect">
            <a:avLst>
              <a:gd name="adj" fmla="val 0"/>
            </a:avLst>
          </a:prstGeom>
          <a:solidFill>
            <a:schemeClr val="bg1">
              <a:lumMod val="85000"/>
              <a:alpha val="76000"/>
            </a:schemeClr>
          </a:solidFill>
          <a:ln w="6350">
            <a:solidFill>
              <a:srgbClr val="000000"/>
            </a:solidFill>
          </a:ln>
          <a:effectLst>
            <a:outerShdw blurRad="1079500" dist="1143000" dir="2700000" sx="59000" sy="59000" algn="tl" rotWithShape="0">
              <a:prstClr val="black">
                <a:alpha val="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rgbClr val="000000"/>
                </a:solidFill>
                <a:latin typeface="Poppins" panose="00000500000000000000" pitchFamily="2" charset="0"/>
                <a:cs typeface="Poppins" panose="00000500000000000000" pitchFamily="2" charset="0"/>
              </a:rPr>
              <a:t>Founder &amp; Creative Director</a:t>
            </a:r>
          </a:p>
        </p:txBody>
      </p:sp>
      <p:sp>
        <p:nvSpPr>
          <p:cNvPr id="53" name="Rectangle: Rounded Corners 52">
            <a:extLst>
              <a:ext uri="{FF2B5EF4-FFF2-40B4-BE49-F238E27FC236}">
                <a16:creationId xmlns:a16="http://schemas.microsoft.com/office/drawing/2014/main" id="{10FD4982-B7BB-4EC6-0254-0D3C266F5538}"/>
              </a:ext>
            </a:extLst>
          </p:cNvPr>
          <p:cNvSpPr/>
          <p:nvPr/>
        </p:nvSpPr>
        <p:spPr>
          <a:xfrm>
            <a:off x="7605774" y="2176318"/>
            <a:ext cx="2838964" cy="410200"/>
          </a:xfrm>
          <a:prstGeom prst="roundRect">
            <a:avLst>
              <a:gd name="adj" fmla="val 0"/>
            </a:avLst>
          </a:prstGeom>
          <a:solidFill>
            <a:schemeClr val="bg1">
              <a:lumMod val="85000"/>
              <a:alpha val="76000"/>
            </a:schemeClr>
          </a:solidFill>
          <a:ln w="6350">
            <a:solidFill>
              <a:srgbClr val="000000"/>
            </a:solidFill>
          </a:ln>
          <a:effectLst>
            <a:outerShdw blurRad="1079500" dist="1143000" dir="2700000" sx="59000" sy="59000" algn="tl" rotWithShape="0">
              <a:prstClr val="black">
                <a:alpha val="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rgbClr val="000000"/>
                </a:solidFill>
                <a:latin typeface="Poppins" panose="00000500000000000000" pitchFamily="2" charset="0"/>
                <a:cs typeface="Poppins" panose="00000500000000000000" pitchFamily="2" charset="0"/>
              </a:rPr>
              <a:t>Partner &amp; Business Developer</a:t>
            </a:r>
          </a:p>
        </p:txBody>
      </p:sp>
      <p:sp>
        <p:nvSpPr>
          <p:cNvPr id="70" name="Rectangle: Rounded Corners 69">
            <a:extLst>
              <a:ext uri="{FF2B5EF4-FFF2-40B4-BE49-F238E27FC236}">
                <a16:creationId xmlns:a16="http://schemas.microsoft.com/office/drawing/2014/main" id="{7A96F9BD-6061-D8A0-6C7E-89D49BB03132}"/>
              </a:ext>
            </a:extLst>
          </p:cNvPr>
          <p:cNvSpPr/>
          <p:nvPr/>
        </p:nvSpPr>
        <p:spPr>
          <a:xfrm>
            <a:off x="1274310" y="4615392"/>
            <a:ext cx="2111828" cy="410200"/>
          </a:xfrm>
          <a:prstGeom prst="roundRect">
            <a:avLst>
              <a:gd name="adj" fmla="val 0"/>
            </a:avLst>
          </a:prstGeom>
          <a:solidFill>
            <a:schemeClr val="bg1">
              <a:lumMod val="85000"/>
            </a:schemeClr>
          </a:solidFill>
          <a:ln w="6350">
            <a:solidFill>
              <a:schemeClr val="tx1"/>
            </a:solidFill>
          </a:ln>
          <a:effectLst>
            <a:outerShdw blurRad="1079500" dist="1143000" dir="2700000" sx="59000" sy="59000" algn="tl" rotWithShape="0">
              <a:prstClr val="black">
                <a:alpha val="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r>
              <a:rPr lang="en-US" sz="1200" dirty="0">
                <a:solidFill>
                  <a:srgbClr val="000000"/>
                </a:solidFill>
                <a:latin typeface="Poppins" panose="00000500000000000000" pitchFamily="2" charset="0"/>
                <a:cs typeface="Poppins" panose="00000500000000000000" pitchFamily="2" charset="0"/>
              </a:rPr>
              <a:t>3D Modeler</a:t>
            </a:r>
          </a:p>
        </p:txBody>
      </p:sp>
      <p:sp>
        <p:nvSpPr>
          <p:cNvPr id="71" name="Rectangle: Rounded Corners 70">
            <a:extLst>
              <a:ext uri="{FF2B5EF4-FFF2-40B4-BE49-F238E27FC236}">
                <a16:creationId xmlns:a16="http://schemas.microsoft.com/office/drawing/2014/main" id="{B85D557A-A459-3917-2EB3-BB85B10017F6}"/>
              </a:ext>
            </a:extLst>
          </p:cNvPr>
          <p:cNvSpPr/>
          <p:nvPr/>
        </p:nvSpPr>
        <p:spPr>
          <a:xfrm>
            <a:off x="1274310" y="5254020"/>
            <a:ext cx="2111828" cy="410200"/>
          </a:xfrm>
          <a:prstGeom prst="roundRect">
            <a:avLst>
              <a:gd name="adj" fmla="val 0"/>
            </a:avLst>
          </a:prstGeom>
          <a:solidFill>
            <a:schemeClr val="bg1">
              <a:lumMod val="85000"/>
            </a:schemeClr>
          </a:solidFill>
          <a:ln w="6350">
            <a:solidFill>
              <a:schemeClr val="tx1"/>
            </a:solidFill>
          </a:ln>
          <a:effectLst>
            <a:outerShdw blurRad="1079500" dist="1143000" dir="2700000" sx="59000" sy="59000" algn="tl" rotWithShape="0">
              <a:prstClr val="black">
                <a:alpha val="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r>
              <a:rPr lang="en-US" sz="1200" dirty="0">
                <a:solidFill>
                  <a:srgbClr val="000000"/>
                </a:solidFill>
                <a:latin typeface="Poppins" panose="00000500000000000000" pitchFamily="2" charset="0"/>
                <a:cs typeface="Poppins" panose="00000500000000000000" pitchFamily="2" charset="0"/>
              </a:rPr>
              <a:t>Interior  designer</a:t>
            </a:r>
          </a:p>
        </p:txBody>
      </p:sp>
      <p:sp>
        <p:nvSpPr>
          <p:cNvPr id="72" name="Rectangle: Rounded Corners 71">
            <a:extLst>
              <a:ext uri="{FF2B5EF4-FFF2-40B4-BE49-F238E27FC236}">
                <a16:creationId xmlns:a16="http://schemas.microsoft.com/office/drawing/2014/main" id="{2345B408-C33F-9484-EF3D-D262A51D0E91}"/>
              </a:ext>
            </a:extLst>
          </p:cNvPr>
          <p:cNvSpPr/>
          <p:nvPr/>
        </p:nvSpPr>
        <p:spPr>
          <a:xfrm>
            <a:off x="1274310" y="5849106"/>
            <a:ext cx="2111828" cy="410200"/>
          </a:xfrm>
          <a:prstGeom prst="roundRect">
            <a:avLst>
              <a:gd name="adj" fmla="val 0"/>
            </a:avLst>
          </a:prstGeom>
          <a:solidFill>
            <a:schemeClr val="bg1">
              <a:lumMod val="85000"/>
            </a:schemeClr>
          </a:solidFill>
          <a:ln w="6350">
            <a:solidFill>
              <a:schemeClr val="tx1"/>
            </a:solidFill>
          </a:ln>
          <a:effectLst>
            <a:outerShdw blurRad="1079500" dist="1143000" dir="2700000" sx="59000" sy="59000" algn="tl" rotWithShape="0">
              <a:prstClr val="black">
                <a:alpha val="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r>
              <a:rPr lang="en-US" sz="1200" dirty="0">
                <a:solidFill>
                  <a:srgbClr val="000000"/>
                </a:solidFill>
                <a:latin typeface="Poppins" panose="00000500000000000000" pitchFamily="2" charset="0"/>
                <a:cs typeface="Poppins" panose="00000500000000000000" pitchFamily="2" charset="0"/>
              </a:rPr>
              <a:t>Architectural Designer</a:t>
            </a:r>
          </a:p>
        </p:txBody>
      </p:sp>
      <p:sp>
        <p:nvSpPr>
          <p:cNvPr id="59" name="Arc 58">
            <a:extLst>
              <a:ext uri="{FF2B5EF4-FFF2-40B4-BE49-F238E27FC236}">
                <a16:creationId xmlns:a16="http://schemas.microsoft.com/office/drawing/2014/main" id="{0133F0F7-6903-7578-EBAC-B6CADF6E7CAB}"/>
              </a:ext>
            </a:extLst>
          </p:cNvPr>
          <p:cNvSpPr/>
          <p:nvPr/>
        </p:nvSpPr>
        <p:spPr>
          <a:xfrm flipV="1">
            <a:off x="4400877" y="5196579"/>
            <a:ext cx="307086" cy="209612"/>
          </a:xfrm>
          <a:prstGeom prst="arc">
            <a:avLst/>
          </a:prstGeom>
          <a:ln w="25400" cap="rnd">
            <a:gradFill>
              <a:gsLst>
                <a:gs pos="21000">
                  <a:schemeClr val="accent5">
                    <a:alpha val="0"/>
                  </a:schemeClr>
                </a:gs>
                <a:gs pos="100000">
                  <a:schemeClr val="accent5">
                    <a:alpha val="22000"/>
                  </a:schemeClr>
                </a:gs>
              </a:gsLst>
              <a:lin ang="0" scaled="0"/>
            </a:gradFill>
            <a:roun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d-ID" sz="2400">
              <a:latin typeface="Poppins" panose="00000500000000000000" pitchFamily="2" charset="0"/>
              <a:cs typeface="Poppins" panose="00000500000000000000" pitchFamily="2" charset="0"/>
            </a:endParaRPr>
          </a:p>
        </p:txBody>
      </p:sp>
      <p:sp>
        <p:nvSpPr>
          <p:cNvPr id="74" name="Rectangle: Rounded Corners 73">
            <a:extLst>
              <a:ext uri="{FF2B5EF4-FFF2-40B4-BE49-F238E27FC236}">
                <a16:creationId xmlns:a16="http://schemas.microsoft.com/office/drawing/2014/main" id="{FCAC489D-C48F-5C23-6F45-24D732D71930}"/>
              </a:ext>
            </a:extLst>
          </p:cNvPr>
          <p:cNvSpPr/>
          <p:nvPr/>
        </p:nvSpPr>
        <p:spPr>
          <a:xfrm>
            <a:off x="3784827" y="4615392"/>
            <a:ext cx="2111828" cy="410200"/>
          </a:xfrm>
          <a:prstGeom prst="roundRect">
            <a:avLst>
              <a:gd name="adj" fmla="val 0"/>
            </a:avLst>
          </a:prstGeom>
          <a:solidFill>
            <a:schemeClr val="bg1">
              <a:lumMod val="85000"/>
            </a:schemeClr>
          </a:solidFill>
          <a:ln w="6350">
            <a:solidFill>
              <a:schemeClr val="tx1"/>
            </a:solidFill>
          </a:ln>
          <a:effectLst>
            <a:outerShdw blurRad="1079500" dist="1143000" dir="2700000" sx="59000" sy="59000" algn="tl" rotWithShape="0">
              <a:prstClr val="black">
                <a:alpha val="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r>
              <a:rPr lang="en-US" sz="1200" dirty="0">
                <a:solidFill>
                  <a:srgbClr val="000000"/>
                </a:solidFill>
                <a:latin typeface="Poppins" panose="00000500000000000000" pitchFamily="2" charset="0"/>
                <a:cs typeface="Poppins" panose="00000500000000000000" pitchFamily="2" charset="0"/>
              </a:rPr>
              <a:t>3D Artist CGI</a:t>
            </a:r>
          </a:p>
        </p:txBody>
      </p:sp>
      <p:sp>
        <p:nvSpPr>
          <p:cNvPr id="75" name="Rectangle: Rounded Corners 74">
            <a:extLst>
              <a:ext uri="{FF2B5EF4-FFF2-40B4-BE49-F238E27FC236}">
                <a16:creationId xmlns:a16="http://schemas.microsoft.com/office/drawing/2014/main" id="{3DF0C2F1-9CD0-521B-91E5-70118C72265C}"/>
              </a:ext>
            </a:extLst>
          </p:cNvPr>
          <p:cNvSpPr/>
          <p:nvPr/>
        </p:nvSpPr>
        <p:spPr>
          <a:xfrm>
            <a:off x="3784827" y="5254020"/>
            <a:ext cx="2111828" cy="410200"/>
          </a:xfrm>
          <a:prstGeom prst="roundRect">
            <a:avLst>
              <a:gd name="adj" fmla="val 0"/>
            </a:avLst>
          </a:prstGeom>
          <a:solidFill>
            <a:schemeClr val="bg1">
              <a:lumMod val="85000"/>
            </a:schemeClr>
          </a:solidFill>
          <a:ln w="6350">
            <a:solidFill>
              <a:schemeClr val="tx1"/>
            </a:solidFill>
          </a:ln>
          <a:effectLst>
            <a:outerShdw blurRad="1079500" dist="1143000" dir="2700000" sx="59000" sy="59000" algn="tl" rotWithShape="0">
              <a:prstClr val="black">
                <a:alpha val="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r>
              <a:rPr lang="en-US" sz="1200" dirty="0">
                <a:solidFill>
                  <a:srgbClr val="000000"/>
                </a:solidFill>
                <a:latin typeface="Poppins" panose="00000500000000000000" pitchFamily="2" charset="0"/>
                <a:cs typeface="Poppins" panose="00000500000000000000" pitchFamily="2" charset="0"/>
              </a:rPr>
              <a:t>3D Artist Animator</a:t>
            </a:r>
          </a:p>
        </p:txBody>
      </p:sp>
      <p:sp>
        <p:nvSpPr>
          <p:cNvPr id="76" name="Rectangle: Rounded Corners 75">
            <a:extLst>
              <a:ext uri="{FF2B5EF4-FFF2-40B4-BE49-F238E27FC236}">
                <a16:creationId xmlns:a16="http://schemas.microsoft.com/office/drawing/2014/main" id="{EC7DE073-1395-7747-5B9A-38C45E82D29C}"/>
              </a:ext>
            </a:extLst>
          </p:cNvPr>
          <p:cNvSpPr/>
          <p:nvPr/>
        </p:nvSpPr>
        <p:spPr>
          <a:xfrm>
            <a:off x="3784827" y="5849106"/>
            <a:ext cx="2111828" cy="410200"/>
          </a:xfrm>
          <a:prstGeom prst="roundRect">
            <a:avLst>
              <a:gd name="adj" fmla="val 0"/>
            </a:avLst>
          </a:prstGeom>
          <a:solidFill>
            <a:schemeClr val="bg1">
              <a:lumMod val="85000"/>
            </a:schemeClr>
          </a:solidFill>
          <a:ln w="6350">
            <a:solidFill>
              <a:schemeClr val="tx1"/>
            </a:solidFill>
          </a:ln>
          <a:effectLst>
            <a:outerShdw blurRad="1079500" dist="1143000" dir="2700000" sx="59000" sy="59000" algn="tl" rotWithShape="0">
              <a:prstClr val="black">
                <a:alpha val="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r>
              <a:rPr lang="en-US" sz="1200" dirty="0">
                <a:solidFill>
                  <a:srgbClr val="000000"/>
                </a:solidFill>
                <a:latin typeface="Poppins" panose="00000500000000000000" pitchFamily="2" charset="0"/>
                <a:cs typeface="Poppins" panose="00000500000000000000" pitchFamily="2" charset="0"/>
              </a:rPr>
              <a:t>3D Artist VFX</a:t>
            </a:r>
          </a:p>
        </p:txBody>
      </p:sp>
      <p:sp>
        <p:nvSpPr>
          <p:cNvPr id="78" name="Rectangle: Rounded Corners 77">
            <a:extLst>
              <a:ext uri="{FF2B5EF4-FFF2-40B4-BE49-F238E27FC236}">
                <a16:creationId xmlns:a16="http://schemas.microsoft.com/office/drawing/2014/main" id="{ABEE7DF3-8612-F4F2-1E2D-5C9739E83352}"/>
              </a:ext>
            </a:extLst>
          </p:cNvPr>
          <p:cNvSpPr/>
          <p:nvPr/>
        </p:nvSpPr>
        <p:spPr>
          <a:xfrm>
            <a:off x="6295344" y="4615392"/>
            <a:ext cx="2111828" cy="410200"/>
          </a:xfrm>
          <a:prstGeom prst="roundRect">
            <a:avLst>
              <a:gd name="adj" fmla="val 0"/>
            </a:avLst>
          </a:prstGeom>
          <a:solidFill>
            <a:schemeClr val="bg1">
              <a:lumMod val="85000"/>
            </a:schemeClr>
          </a:solidFill>
          <a:ln w="6350">
            <a:solidFill>
              <a:schemeClr val="tx1"/>
            </a:solidFill>
          </a:ln>
          <a:effectLst>
            <a:outerShdw blurRad="1079500" dist="1143000" dir="2700000" sx="59000" sy="59000" algn="tl" rotWithShape="0">
              <a:prstClr val="black">
                <a:alpha val="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r>
              <a:rPr lang="en-US" sz="1200" dirty="0">
                <a:solidFill>
                  <a:srgbClr val="000000"/>
                </a:solidFill>
                <a:latin typeface="Poppins" panose="00000500000000000000" pitchFamily="2" charset="0"/>
                <a:cs typeface="Poppins" panose="00000500000000000000" pitchFamily="2" charset="0"/>
              </a:rPr>
              <a:t>Software Developer</a:t>
            </a:r>
          </a:p>
        </p:txBody>
      </p:sp>
      <p:sp>
        <p:nvSpPr>
          <p:cNvPr id="79" name="Rectangle: Rounded Corners 78">
            <a:extLst>
              <a:ext uri="{FF2B5EF4-FFF2-40B4-BE49-F238E27FC236}">
                <a16:creationId xmlns:a16="http://schemas.microsoft.com/office/drawing/2014/main" id="{514779BE-AD48-9496-C59B-689F7909F437}"/>
              </a:ext>
            </a:extLst>
          </p:cNvPr>
          <p:cNvSpPr/>
          <p:nvPr/>
        </p:nvSpPr>
        <p:spPr>
          <a:xfrm>
            <a:off x="6295344" y="5254020"/>
            <a:ext cx="2111828" cy="410200"/>
          </a:xfrm>
          <a:prstGeom prst="roundRect">
            <a:avLst>
              <a:gd name="adj" fmla="val 0"/>
            </a:avLst>
          </a:prstGeom>
          <a:solidFill>
            <a:schemeClr val="bg1">
              <a:lumMod val="85000"/>
            </a:schemeClr>
          </a:solidFill>
          <a:ln w="6350">
            <a:solidFill>
              <a:schemeClr val="tx1"/>
            </a:solidFill>
          </a:ln>
          <a:effectLst>
            <a:outerShdw blurRad="1079500" dist="1143000" dir="2700000" sx="59000" sy="59000" algn="tl" rotWithShape="0">
              <a:prstClr val="black">
                <a:alpha val="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r>
              <a:rPr lang="en-US" sz="1200" dirty="0">
                <a:solidFill>
                  <a:srgbClr val="000000"/>
                </a:solidFill>
                <a:latin typeface="Poppins" panose="00000500000000000000" pitchFamily="2" charset="0"/>
                <a:cs typeface="Poppins" panose="00000500000000000000" pitchFamily="2" charset="0"/>
              </a:rPr>
              <a:t>Unity Developer</a:t>
            </a:r>
          </a:p>
        </p:txBody>
      </p:sp>
      <p:sp>
        <p:nvSpPr>
          <p:cNvPr id="80" name="Rectangle: Rounded Corners 79">
            <a:extLst>
              <a:ext uri="{FF2B5EF4-FFF2-40B4-BE49-F238E27FC236}">
                <a16:creationId xmlns:a16="http://schemas.microsoft.com/office/drawing/2014/main" id="{38D962C7-B871-9567-9E49-2405E92B467E}"/>
              </a:ext>
            </a:extLst>
          </p:cNvPr>
          <p:cNvSpPr/>
          <p:nvPr/>
        </p:nvSpPr>
        <p:spPr>
          <a:xfrm>
            <a:off x="6295344" y="5849106"/>
            <a:ext cx="2111828" cy="410200"/>
          </a:xfrm>
          <a:prstGeom prst="roundRect">
            <a:avLst>
              <a:gd name="adj" fmla="val 0"/>
            </a:avLst>
          </a:prstGeom>
          <a:solidFill>
            <a:schemeClr val="bg1">
              <a:lumMod val="85000"/>
            </a:schemeClr>
          </a:solidFill>
          <a:ln w="6350">
            <a:solidFill>
              <a:schemeClr val="tx1"/>
            </a:solidFill>
          </a:ln>
          <a:effectLst>
            <a:outerShdw blurRad="1079500" dist="1143000" dir="2700000" sx="59000" sy="59000" algn="tl" rotWithShape="0">
              <a:prstClr val="black">
                <a:alpha val="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r>
              <a:rPr lang="en-US" sz="1200" dirty="0">
                <a:solidFill>
                  <a:srgbClr val="000000"/>
                </a:solidFill>
                <a:latin typeface="Poppins" panose="00000500000000000000" pitchFamily="2" charset="0"/>
                <a:cs typeface="Poppins" panose="00000500000000000000" pitchFamily="2" charset="0"/>
              </a:rPr>
              <a:t>XR Software Developer</a:t>
            </a:r>
          </a:p>
        </p:txBody>
      </p:sp>
      <p:sp>
        <p:nvSpPr>
          <p:cNvPr id="82" name="Rectangle: Rounded Corners 81">
            <a:extLst>
              <a:ext uri="{FF2B5EF4-FFF2-40B4-BE49-F238E27FC236}">
                <a16:creationId xmlns:a16="http://schemas.microsoft.com/office/drawing/2014/main" id="{94C5732B-C37F-FDD0-5E92-0C89F5C83CE2}"/>
              </a:ext>
            </a:extLst>
          </p:cNvPr>
          <p:cNvSpPr/>
          <p:nvPr/>
        </p:nvSpPr>
        <p:spPr>
          <a:xfrm>
            <a:off x="8805862" y="4615392"/>
            <a:ext cx="2111828" cy="410200"/>
          </a:xfrm>
          <a:prstGeom prst="roundRect">
            <a:avLst>
              <a:gd name="adj" fmla="val 0"/>
            </a:avLst>
          </a:prstGeom>
          <a:solidFill>
            <a:schemeClr val="bg1">
              <a:lumMod val="85000"/>
            </a:schemeClr>
          </a:solidFill>
          <a:ln w="6350">
            <a:solidFill>
              <a:schemeClr val="tx1"/>
            </a:solidFill>
          </a:ln>
          <a:effectLst>
            <a:outerShdw blurRad="1079500" dist="1143000" dir="2700000" sx="59000" sy="59000" algn="tl" rotWithShape="0">
              <a:prstClr val="black">
                <a:alpha val="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r>
              <a:rPr lang="en-US" sz="1200" dirty="0">
                <a:solidFill>
                  <a:srgbClr val="000000"/>
                </a:solidFill>
                <a:latin typeface="Poppins" panose="00000500000000000000" pitchFamily="2" charset="0"/>
                <a:cs typeface="Poppins" panose="00000500000000000000" pitchFamily="2" charset="0"/>
              </a:rPr>
              <a:t>Graphic Designer</a:t>
            </a:r>
          </a:p>
        </p:txBody>
      </p:sp>
      <p:sp>
        <p:nvSpPr>
          <p:cNvPr id="83" name="Rectangle: Rounded Corners 82">
            <a:extLst>
              <a:ext uri="{FF2B5EF4-FFF2-40B4-BE49-F238E27FC236}">
                <a16:creationId xmlns:a16="http://schemas.microsoft.com/office/drawing/2014/main" id="{FBA3B1BD-BAB5-9799-E553-294C97A94BD4}"/>
              </a:ext>
            </a:extLst>
          </p:cNvPr>
          <p:cNvSpPr/>
          <p:nvPr/>
        </p:nvSpPr>
        <p:spPr>
          <a:xfrm>
            <a:off x="8805862" y="5254020"/>
            <a:ext cx="2111828" cy="410200"/>
          </a:xfrm>
          <a:prstGeom prst="roundRect">
            <a:avLst>
              <a:gd name="adj" fmla="val 0"/>
            </a:avLst>
          </a:prstGeom>
          <a:solidFill>
            <a:schemeClr val="bg1">
              <a:lumMod val="85000"/>
            </a:schemeClr>
          </a:solidFill>
          <a:ln w="6350">
            <a:solidFill>
              <a:schemeClr val="tx1"/>
            </a:solidFill>
          </a:ln>
          <a:effectLst>
            <a:outerShdw blurRad="1079500" dist="1143000" dir="2700000" sx="59000" sy="59000" algn="tl" rotWithShape="0">
              <a:prstClr val="black">
                <a:alpha val="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r>
              <a:rPr lang="en-US" sz="1200" dirty="0">
                <a:solidFill>
                  <a:srgbClr val="000000"/>
                </a:solidFill>
                <a:latin typeface="Poppins" panose="00000500000000000000" pitchFamily="2" charset="0"/>
                <a:cs typeface="Poppins" panose="00000500000000000000" pitchFamily="2" charset="0"/>
              </a:rPr>
              <a:t>Web Developer</a:t>
            </a:r>
          </a:p>
        </p:txBody>
      </p:sp>
      <p:sp>
        <p:nvSpPr>
          <p:cNvPr id="84" name="Rectangle: Rounded Corners 83">
            <a:extLst>
              <a:ext uri="{FF2B5EF4-FFF2-40B4-BE49-F238E27FC236}">
                <a16:creationId xmlns:a16="http://schemas.microsoft.com/office/drawing/2014/main" id="{7146C79A-EF98-7535-4749-7E4F14C75552}"/>
              </a:ext>
            </a:extLst>
          </p:cNvPr>
          <p:cNvSpPr/>
          <p:nvPr/>
        </p:nvSpPr>
        <p:spPr>
          <a:xfrm>
            <a:off x="8805862" y="5849106"/>
            <a:ext cx="2111828" cy="410200"/>
          </a:xfrm>
          <a:prstGeom prst="roundRect">
            <a:avLst>
              <a:gd name="adj" fmla="val 0"/>
            </a:avLst>
          </a:prstGeom>
          <a:solidFill>
            <a:schemeClr val="bg1">
              <a:lumMod val="85000"/>
            </a:schemeClr>
          </a:solidFill>
          <a:ln w="6350">
            <a:solidFill>
              <a:schemeClr val="tx1"/>
            </a:solidFill>
          </a:ln>
          <a:effectLst>
            <a:outerShdw blurRad="1079500" dist="1143000" dir="2700000" sx="59000" sy="59000" algn="tl" rotWithShape="0">
              <a:prstClr val="black">
                <a:alpha val="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r>
              <a:rPr lang="en-US" sz="1200" dirty="0">
                <a:solidFill>
                  <a:srgbClr val="000000"/>
                </a:solidFill>
                <a:latin typeface="Poppins" panose="00000500000000000000" pitchFamily="2" charset="0"/>
                <a:cs typeface="Poppins" panose="00000500000000000000" pitchFamily="2" charset="0"/>
              </a:rPr>
              <a:t>UI/UX Designer</a:t>
            </a:r>
          </a:p>
        </p:txBody>
      </p:sp>
      <p:cxnSp>
        <p:nvCxnSpPr>
          <p:cNvPr id="7" name="Straight Connector 6">
            <a:extLst>
              <a:ext uri="{FF2B5EF4-FFF2-40B4-BE49-F238E27FC236}">
                <a16:creationId xmlns:a16="http://schemas.microsoft.com/office/drawing/2014/main" id="{17949601-D8E3-4812-A0D0-7BB821E977FC}"/>
              </a:ext>
            </a:extLst>
          </p:cNvPr>
          <p:cNvCxnSpPr>
            <a:cxnSpLocks/>
            <a:endCxn id="70" idx="0"/>
          </p:cNvCxnSpPr>
          <p:nvPr/>
        </p:nvCxnSpPr>
        <p:spPr>
          <a:xfrm>
            <a:off x="2330224" y="4218415"/>
            <a:ext cx="0" cy="396977"/>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88E035FB-69C4-458D-8AA8-FFCB8FC62E26}"/>
              </a:ext>
            </a:extLst>
          </p:cNvPr>
          <p:cNvCxnSpPr/>
          <p:nvPr/>
        </p:nvCxnSpPr>
        <p:spPr>
          <a:xfrm>
            <a:off x="2330224" y="4218415"/>
            <a:ext cx="753155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C3FAB22C-7E8B-45DF-9AEB-E87FCCF36292}"/>
              </a:ext>
            </a:extLst>
          </p:cNvPr>
          <p:cNvCxnSpPr>
            <a:cxnSpLocks/>
          </p:cNvCxnSpPr>
          <p:nvPr/>
        </p:nvCxnSpPr>
        <p:spPr>
          <a:xfrm>
            <a:off x="9853127" y="4218415"/>
            <a:ext cx="0" cy="396977"/>
          </a:xfrm>
          <a:prstGeom prst="line">
            <a:avLst/>
          </a:prstGeom>
        </p:spPr>
        <p:style>
          <a:lnRef idx="1">
            <a:schemeClr val="accent1"/>
          </a:lnRef>
          <a:fillRef idx="0">
            <a:schemeClr val="accent1"/>
          </a:fillRef>
          <a:effectRef idx="0">
            <a:schemeClr val="accent1"/>
          </a:effectRef>
          <a:fontRef idx="minor">
            <a:schemeClr val="tx1"/>
          </a:fontRef>
        </p:style>
      </p:cxnSp>
      <p:grpSp>
        <p:nvGrpSpPr>
          <p:cNvPr id="9" name="Group 8">
            <a:extLst>
              <a:ext uri="{FF2B5EF4-FFF2-40B4-BE49-F238E27FC236}">
                <a16:creationId xmlns:a16="http://schemas.microsoft.com/office/drawing/2014/main" id="{358724FF-A90D-5507-EC65-8A18D6471FA2}"/>
              </a:ext>
            </a:extLst>
          </p:cNvPr>
          <p:cNvGrpSpPr/>
          <p:nvPr/>
        </p:nvGrpSpPr>
        <p:grpSpPr>
          <a:xfrm>
            <a:off x="4869506" y="3182811"/>
            <a:ext cx="2386090" cy="501136"/>
            <a:chOff x="4785180" y="3168453"/>
            <a:chExt cx="2598600" cy="718802"/>
          </a:xfrm>
        </p:grpSpPr>
        <p:sp>
          <p:nvSpPr>
            <p:cNvPr id="5" name="Rectangle: Rounded Corners 4">
              <a:extLst>
                <a:ext uri="{FF2B5EF4-FFF2-40B4-BE49-F238E27FC236}">
                  <a16:creationId xmlns:a16="http://schemas.microsoft.com/office/drawing/2014/main" id="{FD269A31-999E-9BBB-862B-CE7ACACE9694}"/>
                </a:ext>
              </a:extLst>
            </p:cNvPr>
            <p:cNvSpPr/>
            <p:nvPr/>
          </p:nvSpPr>
          <p:spPr>
            <a:xfrm>
              <a:off x="4785180" y="3168453"/>
              <a:ext cx="2598600" cy="718802"/>
            </a:xfrm>
            <a:prstGeom prst="roundRect">
              <a:avLst>
                <a:gd name="adj"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Rounded Corners 7">
              <a:extLst>
                <a:ext uri="{FF2B5EF4-FFF2-40B4-BE49-F238E27FC236}">
                  <a16:creationId xmlns:a16="http://schemas.microsoft.com/office/drawing/2014/main" id="{BB4C47D3-A122-0C86-26FD-6B6C694FEFA7}"/>
                </a:ext>
              </a:extLst>
            </p:cNvPr>
            <p:cNvSpPr/>
            <p:nvPr/>
          </p:nvSpPr>
          <p:spPr>
            <a:xfrm>
              <a:off x="5006340" y="3322754"/>
              <a:ext cx="2179320" cy="410200"/>
            </a:xfrm>
            <a:prstGeom prst="roundRect">
              <a:avLst>
                <a:gd name="adj" fmla="val 4434"/>
              </a:avLst>
            </a:prstGeom>
            <a:noFill/>
            <a:ln w="6350">
              <a:noFill/>
            </a:ln>
            <a:effectLst>
              <a:outerShdw blurRad="1079500" dist="1143000" dir="2700000" sx="59000" sy="59000" algn="tl" rotWithShape="0">
                <a:prstClr val="black">
                  <a:alpha val="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r>
                <a:rPr lang="en-US" sz="1400" dirty="0">
                  <a:solidFill>
                    <a:schemeClr val="bg1"/>
                  </a:solidFill>
                  <a:latin typeface="Poppins" panose="00000500000000000000" pitchFamily="2" charset="0"/>
                  <a:cs typeface="Poppins" panose="00000500000000000000" pitchFamily="2" charset="0"/>
                </a:rPr>
                <a:t>PROJECT MANAGER</a:t>
              </a:r>
            </a:p>
          </p:txBody>
        </p:sp>
      </p:grpSp>
      <p:cxnSp>
        <p:nvCxnSpPr>
          <p:cNvPr id="55" name="Straight Connector 54">
            <a:extLst>
              <a:ext uri="{FF2B5EF4-FFF2-40B4-BE49-F238E27FC236}">
                <a16:creationId xmlns:a16="http://schemas.microsoft.com/office/drawing/2014/main" id="{AE66067C-A710-42E5-BFAF-8EAA612A09F4}"/>
              </a:ext>
            </a:extLst>
          </p:cNvPr>
          <p:cNvCxnSpPr>
            <a:cxnSpLocks/>
          </p:cNvCxnSpPr>
          <p:nvPr/>
        </p:nvCxnSpPr>
        <p:spPr>
          <a:xfrm>
            <a:off x="4892353" y="4218415"/>
            <a:ext cx="0" cy="396977"/>
          </a:xfrm>
          <a:prstGeom prst="line">
            <a:avLst/>
          </a:prstGeom>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99191B3F-D0E8-4368-AC07-52AAA3301C5B}"/>
              </a:ext>
            </a:extLst>
          </p:cNvPr>
          <p:cNvCxnSpPr>
            <a:cxnSpLocks/>
          </p:cNvCxnSpPr>
          <p:nvPr/>
        </p:nvCxnSpPr>
        <p:spPr>
          <a:xfrm>
            <a:off x="7262891" y="4218415"/>
            <a:ext cx="0" cy="396977"/>
          </a:xfrm>
          <a:prstGeom prst="line">
            <a:avLst/>
          </a:prstGeom>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4FA8A9E5-C23A-4D4D-8685-154B0897FD07}"/>
              </a:ext>
            </a:extLst>
          </p:cNvPr>
          <p:cNvCxnSpPr>
            <a:cxnSpLocks/>
          </p:cNvCxnSpPr>
          <p:nvPr/>
        </p:nvCxnSpPr>
        <p:spPr>
          <a:xfrm flipH="1">
            <a:off x="6062551" y="2381418"/>
            <a:ext cx="7295" cy="1836997"/>
          </a:xfrm>
          <a:prstGeom prst="line">
            <a:avLst/>
          </a:prstGeom>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614EB374-11CC-4E3D-A484-423AA98B409A}"/>
              </a:ext>
            </a:extLst>
          </p:cNvPr>
          <p:cNvCxnSpPr>
            <a:cxnSpLocks/>
            <a:stCxn id="53" idx="1"/>
            <a:endCxn id="52" idx="3"/>
          </p:cNvCxnSpPr>
          <p:nvPr/>
        </p:nvCxnSpPr>
        <p:spPr>
          <a:xfrm flipH="1">
            <a:off x="4519329" y="2381418"/>
            <a:ext cx="3086445" cy="10364"/>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152725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wipe(left)">
                                      <p:cBhvr>
                                        <p:cTn id="7" dur="500"/>
                                        <p:tgtEl>
                                          <p:spTgt spid="52"/>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53"/>
                                        </p:tgtEl>
                                        <p:attrNameLst>
                                          <p:attrName>style.visibility</p:attrName>
                                        </p:attrNameLst>
                                      </p:cBhvr>
                                      <p:to>
                                        <p:strVal val="visible"/>
                                      </p:to>
                                    </p:set>
                                    <p:animEffect transition="in" filter="wipe(right)">
                                      <p:cBhvr>
                                        <p:cTn id="10" dur="500"/>
                                        <p:tgtEl>
                                          <p:spTgt spid="53"/>
                                        </p:tgtEl>
                                      </p:cBhvr>
                                    </p:animEffect>
                                  </p:childTnLst>
                                </p:cTn>
                              </p:par>
                              <p:par>
                                <p:cTn id="11" presetID="22" presetClass="entr" presetSubtype="4" fill="hold" nodeType="withEffect">
                                  <p:stCondLst>
                                    <p:cond delay="250"/>
                                  </p:stCondLst>
                                  <p:childTnLst>
                                    <p:set>
                                      <p:cBhvr>
                                        <p:cTn id="12" dur="1" fill="hold">
                                          <p:stCondLst>
                                            <p:cond delay="0"/>
                                          </p:stCondLst>
                                        </p:cTn>
                                        <p:tgtEl>
                                          <p:spTgt spid="65"/>
                                        </p:tgtEl>
                                        <p:attrNameLst>
                                          <p:attrName>style.visibility</p:attrName>
                                        </p:attrNameLst>
                                      </p:cBhvr>
                                      <p:to>
                                        <p:strVal val="visible"/>
                                      </p:to>
                                    </p:set>
                                    <p:animEffect transition="in" filter="wipe(down)">
                                      <p:cBhvr>
                                        <p:cTn id="13" dur="500"/>
                                        <p:tgtEl>
                                          <p:spTgt spid="65"/>
                                        </p:tgtEl>
                                      </p:cBhvr>
                                    </p:animEffect>
                                  </p:childTnLst>
                                </p:cTn>
                              </p:par>
                              <p:par>
                                <p:cTn id="14" presetID="22" presetClass="entr" presetSubtype="1" fill="hold" nodeType="withEffect">
                                  <p:stCondLst>
                                    <p:cond delay="500"/>
                                  </p:stCondLst>
                                  <p:childTnLst>
                                    <p:set>
                                      <p:cBhvr>
                                        <p:cTn id="15" dur="1" fill="hold">
                                          <p:stCondLst>
                                            <p:cond delay="0"/>
                                          </p:stCondLst>
                                        </p:cTn>
                                        <p:tgtEl>
                                          <p:spTgt spid="58"/>
                                        </p:tgtEl>
                                        <p:attrNameLst>
                                          <p:attrName>style.visibility</p:attrName>
                                        </p:attrNameLst>
                                      </p:cBhvr>
                                      <p:to>
                                        <p:strVal val="visible"/>
                                      </p:to>
                                    </p:set>
                                    <p:animEffect transition="in" filter="wipe(up)">
                                      <p:cBhvr>
                                        <p:cTn id="16" dur="500"/>
                                        <p:tgtEl>
                                          <p:spTgt spid="58"/>
                                        </p:tgtEl>
                                      </p:cBhvr>
                                    </p:animEffect>
                                  </p:childTnLst>
                                </p:cTn>
                              </p:par>
                              <p:par>
                                <p:cTn id="17" presetID="22" presetClass="entr" presetSubtype="4" fill="hold"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ipe(down)">
                                      <p:cBhvr>
                                        <p:cTn id="19" dur="500"/>
                                        <p:tgtEl>
                                          <p:spTgt spid="9"/>
                                        </p:tgtEl>
                                      </p:cBhvr>
                                    </p:animEffect>
                                  </p:childTnLst>
                                </p:cTn>
                              </p:par>
                              <p:par>
                                <p:cTn id="20" presetID="22" presetClass="entr" presetSubtype="8" fill="hold" nodeType="withEffect">
                                  <p:stCondLst>
                                    <p:cond delay="750"/>
                                  </p:stCondLst>
                                  <p:childTnLst>
                                    <p:set>
                                      <p:cBhvr>
                                        <p:cTn id="21" dur="1" fill="hold">
                                          <p:stCondLst>
                                            <p:cond delay="0"/>
                                          </p:stCondLst>
                                        </p:cTn>
                                        <p:tgtEl>
                                          <p:spTgt spid="12"/>
                                        </p:tgtEl>
                                        <p:attrNameLst>
                                          <p:attrName>style.visibility</p:attrName>
                                        </p:attrNameLst>
                                      </p:cBhvr>
                                      <p:to>
                                        <p:strVal val="visible"/>
                                      </p:to>
                                    </p:set>
                                    <p:animEffect transition="in" filter="wipe(left)">
                                      <p:cBhvr>
                                        <p:cTn id="22" dur="500"/>
                                        <p:tgtEl>
                                          <p:spTgt spid="12"/>
                                        </p:tgtEl>
                                      </p:cBhvr>
                                    </p:animEffect>
                                  </p:childTnLst>
                                </p:cTn>
                              </p:par>
                              <p:par>
                                <p:cTn id="23" presetID="22" presetClass="entr" presetSubtype="1" fill="hold" nodeType="withEffect">
                                  <p:stCondLst>
                                    <p:cond delay="1000"/>
                                  </p:stCondLst>
                                  <p:childTnLst>
                                    <p:set>
                                      <p:cBhvr>
                                        <p:cTn id="24" dur="1" fill="hold">
                                          <p:stCondLst>
                                            <p:cond delay="0"/>
                                          </p:stCondLst>
                                        </p:cTn>
                                        <p:tgtEl>
                                          <p:spTgt spid="7"/>
                                        </p:tgtEl>
                                        <p:attrNameLst>
                                          <p:attrName>style.visibility</p:attrName>
                                        </p:attrNameLst>
                                      </p:cBhvr>
                                      <p:to>
                                        <p:strVal val="visible"/>
                                      </p:to>
                                    </p:set>
                                    <p:animEffect transition="in" filter="wipe(up)">
                                      <p:cBhvr>
                                        <p:cTn id="25" dur="500"/>
                                        <p:tgtEl>
                                          <p:spTgt spid="7"/>
                                        </p:tgtEl>
                                      </p:cBhvr>
                                    </p:animEffect>
                                  </p:childTnLst>
                                </p:cTn>
                              </p:par>
                              <p:par>
                                <p:cTn id="26" presetID="22" presetClass="entr" presetSubtype="1" fill="hold" nodeType="withEffect">
                                  <p:stCondLst>
                                    <p:cond delay="1000"/>
                                  </p:stCondLst>
                                  <p:childTnLst>
                                    <p:set>
                                      <p:cBhvr>
                                        <p:cTn id="27" dur="1" fill="hold">
                                          <p:stCondLst>
                                            <p:cond delay="0"/>
                                          </p:stCondLst>
                                        </p:cTn>
                                        <p:tgtEl>
                                          <p:spTgt spid="55"/>
                                        </p:tgtEl>
                                        <p:attrNameLst>
                                          <p:attrName>style.visibility</p:attrName>
                                        </p:attrNameLst>
                                      </p:cBhvr>
                                      <p:to>
                                        <p:strVal val="visible"/>
                                      </p:to>
                                    </p:set>
                                    <p:animEffect transition="in" filter="wipe(up)">
                                      <p:cBhvr>
                                        <p:cTn id="28" dur="500"/>
                                        <p:tgtEl>
                                          <p:spTgt spid="55"/>
                                        </p:tgtEl>
                                      </p:cBhvr>
                                    </p:animEffect>
                                  </p:childTnLst>
                                </p:cTn>
                              </p:par>
                              <p:par>
                                <p:cTn id="29" presetID="22" presetClass="entr" presetSubtype="1" fill="hold" nodeType="withEffect">
                                  <p:stCondLst>
                                    <p:cond delay="1000"/>
                                  </p:stCondLst>
                                  <p:childTnLst>
                                    <p:set>
                                      <p:cBhvr>
                                        <p:cTn id="30" dur="1" fill="hold">
                                          <p:stCondLst>
                                            <p:cond delay="0"/>
                                          </p:stCondLst>
                                        </p:cTn>
                                        <p:tgtEl>
                                          <p:spTgt spid="56"/>
                                        </p:tgtEl>
                                        <p:attrNameLst>
                                          <p:attrName>style.visibility</p:attrName>
                                        </p:attrNameLst>
                                      </p:cBhvr>
                                      <p:to>
                                        <p:strVal val="visible"/>
                                      </p:to>
                                    </p:set>
                                    <p:animEffect transition="in" filter="wipe(up)">
                                      <p:cBhvr>
                                        <p:cTn id="31" dur="500"/>
                                        <p:tgtEl>
                                          <p:spTgt spid="56"/>
                                        </p:tgtEl>
                                      </p:cBhvr>
                                    </p:animEffect>
                                  </p:childTnLst>
                                </p:cTn>
                              </p:par>
                              <p:par>
                                <p:cTn id="32" presetID="22" presetClass="entr" presetSubtype="1" fill="hold" nodeType="withEffect">
                                  <p:stCondLst>
                                    <p:cond delay="1000"/>
                                  </p:stCondLst>
                                  <p:childTnLst>
                                    <p:set>
                                      <p:cBhvr>
                                        <p:cTn id="33" dur="1" fill="hold">
                                          <p:stCondLst>
                                            <p:cond delay="0"/>
                                          </p:stCondLst>
                                        </p:cTn>
                                        <p:tgtEl>
                                          <p:spTgt spid="54"/>
                                        </p:tgtEl>
                                        <p:attrNameLst>
                                          <p:attrName>style.visibility</p:attrName>
                                        </p:attrNameLst>
                                      </p:cBhvr>
                                      <p:to>
                                        <p:strVal val="visible"/>
                                      </p:to>
                                    </p:set>
                                    <p:animEffect transition="in" filter="wipe(up)">
                                      <p:cBhvr>
                                        <p:cTn id="34" dur="500"/>
                                        <p:tgtEl>
                                          <p:spTgt spid="54"/>
                                        </p:tgtEl>
                                      </p:cBhvr>
                                    </p:animEffect>
                                  </p:childTnLst>
                                </p:cTn>
                              </p:par>
                              <p:par>
                                <p:cTn id="35" presetID="22" presetClass="entr" presetSubtype="4" fill="hold" grpId="0" nodeType="withEffect">
                                  <p:stCondLst>
                                    <p:cond delay="0"/>
                                  </p:stCondLst>
                                  <p:childTnLst>
                                    <p:set>
                                      <p:cBhvr>
                                        <p:cTn id="36" dur="1" fill="hold">
                                          <p:stCondLst>
                                            <p:cond delay="0"/>
                                          </p:stCondLst>
                                        </p:cTn>
                                        <p:tgtEl>
                                          <p:spTgt spid="70"/>
                                        </p:tgtEl>
                                        <p:attrNameLst>
                                          <p:attrName>style.visibility</p:attrName>
                                        </p:attrNameLst>
                                      </p:cBhvr>
                                      <p:to>
                                        <p:strVal val="visible"/>
                                      </p:to>
                                    </p:set>
                                    <p:animEffect transition="in" filter="wipe(down)">
                                      <p:cBhvr>
                                        <p:cTn id="37" dur="500"/>
                                        <p:tgtEl>
                                          <p:spTgt spid="70"/>
                                        </p:tgtEl>
                                      </p:cBhvr>
                                    </p:animEffect>
                                  </p:childTnLst>
                                </p:cTn>
                              </p:par>
                              <p:par>
                                <p:cTn id="38" presetID="22" presetClass="entr" presetSubtype="4" fill="hold" grpId="0" nodeType="withEffect">
                                  <p:stCondLst>
                                    <p:cond delay="0"/>
                                  </p:stCondLst>
                                  <p:childTnLst>
                                    <p:set>
                                      <p:cBhvr>
                                        <p:cTn id="39" dur="1" fill="hold">
                                          <p:stCondLst>
                                            <p:cond delay="0"/>
                                          </p:stCondLst>
                                        </p:cTn>
                                        <p:tgtEl>
                                          <p:spTgt spid="71"/>
                                        </p:tgtEl>
                                        <p:attrNameLst>
                                          <p:attrName>style.visibility</p:attrName>
                                        </p:attrNameLst>
                                      </p:cBhvr>
                                      <p:to>
                                        <p:strVal val="visible"/>
                                      </p:to>
                                    </p:set>
                                    <p:animEffect transition="in" filter="wipe(down)">
                                      <p:cBhvr>
                                        <p:cTn id="40" dur="500"/>
                                        <p:tgtEl>
                                          <p:spTgt spid="71"/>
                                        </p:tgtEl>
                                      </p:cBhvr>
                                    </p:animEffect>
                                  </p:childTnLst>
                                </p:cTn>
                              </p:par>
                              <p:par>
                                <p:cTn id="41" presetID="22" presetClass="entr" presetSubtype="4" fill="hold" grpId="0" nodeType="withEffect">
                                  <p:stCondLst>
                                    <p:cond delay="0"/>
                                  </p:stCondLst>
                                  <p:childTnLst>
                                    <p:set>
                                      <p:cBhvr>
                                        <p:cTn id="42" dur="1" fill="hold">
                                          <p:stCondLst>
                                            <p:cond delay="0"/>
                                          </p:stCondLst>
                                        </p:cTn>
                                        <p:tgtEl>
                                          <p:spTgt spid="72"/>
                                        </p:tgtEl>
                                        <p:attrNameLst>
                                          <p:attrName>style.visibility</p:attrName>
                                        </p:attrNameLst>
                                      </p:cBhvr>
                                      <p:to>
                                        <p:strVal val="visible"/>
                                      </p:to>
                                    </p:set>
                                    <p:animEffect transition="in" filter="wipe(down)">
                                      <p:cBhvr>
                                        <p:cTn id="43" dur="500"/>
                                        <p:tgtEl>
                                          <p:spTgt spid="72"/>
                                        </p:tgtEl>
                                      </p:cBhvr>
                                    </p:animEffect>
                                  </p:childTnLst>
                                </p:cTn>
                              </p:par>
                              <p:par>
                                <p:cTn id="44" presetID="22" presetClass="entr" presetSubtype="4" fill="hold" grpId="0" nodeType="withEffect">
                                  <p:stCondLst>
                                    <p:cond delay="0"/>
                                  </p:stCondLst>
                                  <p:childTnLst>
                                    <p:set>
                                      <p:cBhvr>
                                        <p:cTn id="45" dur="1" fill="hold">
                                          <p:stCondLst>
                                            <p:cond delay="0"/>
                                          </p:stCondLst>
                                        </p:cTn>
                                        <p:tgtEl>
                                          <p:spTgt spid="59"/>
                                        </p:tgtEl>
                                        <p:attrNameLst>
                                          <p:attrName>style.visibility</p:attrName>
                                        </p:attrNameLst>
                                      </p:cBhvr>
                                      <p:to>
                                        <p:strVal val="visible"/>
                                      </p:to>
                                    </p:set>
                                    <p:animEffect transition="in" filter="wipe(down)">
                                      <p:cBhvr>
                                        <p:cTn id="46" dur="500"/>
                                        <p:tgtEl>
                                          <p:spTgt spid="59"/>
                                        </p:tgtEl>
                                      </p:cBhvr>
                                    </p:animEffect>
                                  </p:childTnLst>
                                </p:cTn>
                              </p:par>
                              <p:par>
                                <p:cTn id="47" presetID="22" presetClass="entr" presetSubtype="4" fill="hold" grpId="0" nodeType="withEffect">
                                  <p:stCondLst>
                                    <p:cond delay="0"/>
                                  </p:stCondLst>
                                  <p:childTnLst>
                                    <p:set>
                                      <p:cBhvr>
                                        <p:cTn id="48" dur="1" fill="hold">
                                          <p:stCondLst>
                                            <p:cond delay="0"/>
                                          </p:stCondLst>
                                        </p:cTn>
                                        <p:tgtEl>
                                          <p:spTgt spid="74"/>
                                        </p:tgtEl>
                                        <p:attrNameLst>
                                          <p:attrName>style.visibility</p:attrName>
                                        </p:attrNameLst>
                                      </p:cBhvr>
                                      <p:to>
                                        <p:strVal val="visible"/>
                                      </p:to>
                                    </p:set>
                                    <p:animEffect transition="in" filter="wipe(down)">
                                      <p:cBhvr>
                                        <p:cTn id="49" dur="500"/>
                                        <p:tgtEl>
                                          <p:spTgt spid="74"/>
                                        </p:tgtEl>
                                      </p:cBhvr>
                                    </p:animEffect>
                                  </p:childTnLst>
                                </p:cTn>
                              </p:par>
                              <p:par>
                                <p:cTn id="50" presetID="22" presetClass="entr" presetSubtype="4" fill="hold" grpId="0" nodeType="withEffect">
                                  <p:stCondLst>
                                    <p:cond delay="0"/>
                                  </p:stCondLst>
                                  <p:childTnLst>
                                    <p:set>
                                      <p:cBhvr>
                                        <p:cTn id="51" dur="1" fill="hold">
                                          <p:stCondLst>
                                            <p:cond delay="0"/>
                                          </p:stCondLst>
                                        </p:cTn>
                                        <p:tgtEl>
                                          <p:spTgt spid="75"/>
                                        </p:tgtEl>
                                        <p:attrNameLst>
                                          <p:attrName>style.visibility</p:attrName>
                                        </p:attrNameLst>
                                      </p:cBhvr>
                                      <p:to>
                                        <p:strVal val="visible"/>
                                      </p:to>
                                    </p:set>
                                    <p:animEffect transition="in" filter="wipe(down)">
                                      <p:cBhvr>
                                        <p:cTn id="52" dur="500"/>
                                        <p:tgtEl>
                                          <p:spTgt spid="75"/>
                                        </p:tgtEl>
                                      </p:cBhvr>
                                    </p:animEffect>
                                  </p:childTnLst>
                                </p:cTn>
                              </p:par>
                              <p:par>
                                <p:cTn id="53" presetID="22" presetClass="entr" presetSubtype="4" fill="hold" grpId="0" nodeType="withEffect">
                                  <p:stCondLst>
                                    <p:cond delay="0"/>
                                  </p:stCondLst>
                                  <p:childTnLst>
                                    <p:set>
                                      <p:cBhvr>
                                        <p:cTn id="54" dur="1" fill="hold">
                                          <p:stCondLst>
                                            <p:cond delay="0"/>
                                          </p:stCondLst>
                                        </p:cTn>
                                        <p:tgtEl>
                                          <p:spTgt spid="76"/>
                                        </p:tgtEl>
                                        <p:attrNameLst>
                                          <p:attrName>style.visibility</p:attrName>
                                        </p:attrNameLst>
                                      </p:cBhvr>
                                      <p:to>
                                        <p:strVal val="visible"/>
                                      </p:to>
                                    </p:set>
                                    <p:animEffect transition="in" filter="wipe(down)">
                                      <p:cBhvr>
                                        <p:cTn id="55" dur="500"/>
                                        <p:tgtEl>
                                          <p:spTgt spid="76"/>
                                        </p:tgtEl>
                                      </p:cBhvr>
                                    </p:animEffect>
                                  </p:childTnLst>
                                </p:cTn>
                              </p:par>
                              <p:par>
                                <p:cTn id="56" presetID="22" presetClass="entr" presetSubtype="4" fill="hold" grpId="0" nodeType="withEffect">
                                  <p:stCondLst>
                                    <p:cond delay="0"/>
                                  </p:stCondLst>
                                  <p:childTnLst>
                                    <p:set>
                                      <p:cBhvr>
                                        <p:cTn id="57" dur="1" fill="hold">
                                          <p:stCondLst>
                                            <p:cond delay="0"/>
                                          </p:stCondLst>
                                        </p:cTn>
                                        <p:tgtEl>
                                          <p:spTgt spid="78"/>
                                        </p:tgtEl>
                                        <p:attrNameLst>
                                          <p:attrName>style.visibility</p:attrName>
                                        </p:attrNameLst>
                                      </p:cBhvr>
                                      <p:to>
                                        <p:strVal val="visible"/>
                                      </p:to>
                                    </p:set>
                                    <p:animEffect transition="in" filter="wipe(down)">
                                      <p:cBhvr>
                                        <p:cTn id="58" dur="500"/>
                                        <p:tgtEl>
                                          <p:spTgt spid="78"/>
                                        </p:tgtEl>
                                      </p:cBhvr>
                                    </p:animEffect>
                                  </p:childTnLst>
                                </p:cTn>
                              </p:par>
                              <p:par>
                                <p:cTn id="59" presetID="22" presetClass="entr" presetSubtype="4" fill="hold" grpId="0" nodeType="withEffect">
                                  <p:stCondLst>
                                    <p:cond delay="0"/>
                                  </p:stCondLst>
                                  <p:childTnLst>
                                    <p:set>
                                      <p:cBhvr>
                                        <p:cTn id="60" dur="1" fill="hold">
                                          <p:stCondLst>
                                            <p:cond delay="0"/>
                                          </p:stCondLst>
                                        </p:cTn>
                                        <p:tgtEl>
                                          <p:spTgt spid="79"/>
                                        </p:tgtEl>
                                        <p:attrNameLst>
                                          <p:attrName>style.visibility</p:attrName>
                                        </p:attrNameLst>
                                      </p:cBhvr>
                                      <p:to>
                                        <p:strVal val="visible"/>
                                      </p:to>
                                    </p:set>
                                    <p:animEffect transition="in" filter="wipe(down)">
                                      <p:cBhvr>
                                        <p:cTn id="61" dur="500"/>
                                        <p:tgtEl>
                                          <p:spTgt spid="79"/>
                                        </p:tgtEl>
                                      </p:cBhvr>
                                    </p:animEffect>
                                  </p:childTnLst>
                                </p:cTn>
                              </p:par>
                              <p:par>
                                <p:cTn id="62" presetID="22" presetClass="entr" presetSubtype="4" fill="hold" grpId="0" nodeType="withEffect">
                                  <p:stCondLst>
                                    <p:cond delay="0"/>
                                  </p:stCondLst>
                                  <p:childTnLst>
                                    <p:set>
                                      <p:cBhvr>
                                        <p:cTn id="63" dur="1" fill="hold">
                                          <p:stCondLst>
                                            <p:cond delay="0"/>
                                          </p:stCondLst>
                                        </p:cTn>
                                        <p:tgtEl>
                                          <p:spTgt spid="80"/>
                                        </p:tgtEl>
                                        <p:attrNameLst>
                                          <p:attrName>style.visibility</p:attrName>
                                        </p:attrNameLst>
                                      </p:cBhvr>
                                      <p:to>
                                        <p:strVal val="visible"/>
                                      </p:to>
                                    </p:set>
                                    <p:animEffect transition="in" filter="wipe(down)">
                                      <p:cBhvr>
                                        <p:cTn id="64" dur="500"/>
                                        <p:tgtEl>
                                          <p:spTgt spid="80"/>
                                        </p:tgtEl>
                                      </p:cBhvr>
                                    </p:animEffect>
                                  </p:childTnLst>
                                </p:cTn>
                              </p:par>
                              <p:par>
                                <p:cTn id="65" presetID="22" presetClass="entr" presetSubtype="4" fill="hold" grpId="0" nodeType="withEffect">
                                  <p:stCondLst>
                                    <p:cond delay="0"/>
                                  </p:stCondLst>
                                  <p:childTnLst>
                                    <p:set>
                                      <p:cBhvr>
                                        <p:cTn id="66" dur="1" fill="hold">
                                          <p:stCondLst>
                                            <p:cond delay="0"/>
                                          </p:stCondLst>
                                        </p:cTn>
                                        <p:tgtEl>
                                          <p:spTgt spid="82"/>
                                        </p:tgtEl>
                                        <p:attrNameLst>
                                          <p:attrName>style.visibility</p:attrName>
                                        </p:attrNameLst>
                                      </p:cBhvr>
                                      <p:to>
                                        <p:strVal val="visible"/>
                                      </p:to>
                                    </p:set>
                                    <p:animEffect transition="in" filter="wipe(down)">
                                      <p:cBhvr>
                                        <p:cTn id="67" dur="500"/>
                                        <p:tgtEl>
                                          <p:spTgt spid="82"/>
                                        </p:tgtEl>
                                      </p:cBhvr>
                                    </p:animEffect>
                                  </p:childTnLst>
                                </p:cTn>
                              </p:par>
                              <p:par>
                                <p:cTn id="68" presetID="22" presetClass="entr" presetSubtype="4" fill="hold" grpId="0" nodeType="withEffect">
                                  <p:stCondLst>
                                    <p:cond delay="0"/>
                                  </p:stCondLst>
                                  <p:childTnLst>
                                    <p:set>
                                      <p:cBhvr>
                                        <p:cTn id="69" dur="1" fill="hold">
                                          <p:stCondLst>
                                            <p:cond delay="0"/>
                                          </p:stCondLst>
                                        </p:cTn>
                                        <p:tgtEl>
                                          <p:spTgt spid="83"/>
                                        </p:tgtEl>
                                        <p:attrNameLst>
                                          <p:attrName>style.visibility</p:attrName>
                                        </p:attrNameLst>
                                      </p:cBhvr>
                                      <p:to>
                                        <p:strVal val="visible"/>
                                      </p:to>
                                    </p:set>
                                    <p:animEffect transition="in" filter="wipe(down)">
                                      <p:cBhvr>
                                        <p:cTn id="70" dur="500"/>
                                        <p:tgtEl>
                                          <p:spTgt spid="83"/>
                                        </p:tgtEl>
                                      </p:cBhvr>
                                    </p:animEffect>
                                  </p:childTnLst>
                                </p:cTn>
                              </p:par>
                              <p:par>
                                <p:cTn id="71" presetID="22" presetClass="entr" presetSubtype="4" fill="hold" grpId="0" nodeType="withEffect">
                                  <p:stCondLst>
                                    <p:cond delay="0"/>
                                  </p:stCondLst>
                                  <p:childTnLst>
                                    <p:set>
                                      <p:cBhvr>
                                        <p:cTn id="72" dur="1" fill="hold">
                                          <p:stCondLst>
                                            <p:cond delay="0"/>
                                          </p:stCondLst>
                                        </p:cTn>
                                        <p:tgtEl>
                                          <p:spTgt spid="84"/>
                                        </p:tgtEl>
                                        <p:attrNameLst>
                                          <p:attrName>style.visibility</p:attrName>
                                        </p:attrNameLst>
                                      </p:cBhvr>
                                      <p:to>
                                        <p:strVal val="visible"/>
                                      </p:to>
                                    </p:set>
                                    <p:animEffect transition="in" filter="wipe(down)">
                                      <p:cBhvr>
                                        <p:cTn id="73" dur="500"/>
                                        <p:tgtEl>
                                          <p:spTgt spid="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animBg="1"/>
      <p:bldP spid="53" grpId="0" animBg="1"/>
      <p:bldP spid="70" grpId="0" animBg="1"/>
      <p:bldP spid="71" grpId="0" animBg="1"/>
      <p:bldP spid="72" grpId="0" animBg="1"/>
      <p:bldP spid="59" grpId="0" animBg="1"/>
      <p:bldP spid="74" grpId="0" animBg="1"/>
      <p:bldP spid="75" grpId="0" animBg="1"/>
      <p:bldP spid="76" grpId="0" animBg="1"/>
      <p:bldP spid="78" grpId="0" animBg="1"/>
      <p:bldP spid="79" grpId="0" animBg="1"/>
      <p:bldP spid="80" grpId="0" animBg="1"/>
      <p:bldP spid="82" grpId="0" animBg="1"/>
      <p:bldP spid="83" grpId="0" animBg="1"/>
      <p:bldP spid="84"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F9DB41D-A37C-F020-CA79-750BA02C43C8}"/>
              </a:ext>
            </a:extLst>
          </p:cNvPr>
          <p:cNvSpPr txBox="1"/>
          <p:nvPr/>
        </p:nvSpPr>
        <p:spPr>
          <a:xfrm>
            <a:off x="796742" y="1115592"/>
            <a:ext cx="2297424" cy="646331"/>
          </a:xfrm>
          <a:prstGeom prst="rect">
            <a:avLst/>
          </a:prstGeom>
          <a:noFill/>
        </p:spPr>
        <p:txBody>
          <a:bodyPr wrap="none" rtlCol="0">
            <a:spAutoFit/>
          </a:bodyPr>
          <a:lstStyle/>
          <a:p>
            <a:r>
              <a:rPr lang="en-CA" sz="3600" dirty="0">
                <a:solidFill>
                  <a:schemeClr val="accent1"/>
                </a:solidFill>
                <a:latin typeface="Poppins Medium" panose="00000600000000000000" pitchFamily="2" charset="0"/>
                <a:cs typeface="Poppins Medium" panose="00000600000000000000" pitchFamily="2" charset="0"/>
              </a:rPr>
              <a:t>FOUNDER</a:t>
            </a:r>
          </a:p>
        </p:txBody>
      </p:sp>
      <p:sp>
        <p:nvSpPr>
          <p:cNvPr id="5" name="Rectangle 4">
            <a:extLst>
              <a:ext uri="{FF2B5EF4-FFF2-40B4-BE49-F238E27FC236}">
                <a16:creationId xmlns:a16="http://schemas.microsoft.com/office/drawing/2014/main" id="{E0272A7E-BCDD-A78D-CE19-7EE1B068CD04}"/>
              </a:ext>
            </a:extLst>
          </p:cNvPr>
          <p:cNvSpPr/>
          <p:nvPr/>
        </p:nvSpPr>
        <p:spPr>
          <a:xfrm>
            <a:off x="796742" y="1766151"/>
            <a:ext cx="5966008" cy="2909771"/>
          </a:xfrm>
          <a:prstGeom prst="rect">
            <a:avLst/>
          </a:prstGeom>
        </p:spPr>
        <p:txBody>
          <a:bodyPr wrap="square">
            <a:spAutoFit/>
          </a:bodyPr>
          <a:lstStyle/>
          <a:p>
            <a:pPr algn="just">
              <a:lnSpc>
                <a:spcPct val="130000"/>
              </a:lnSpc>
              <a:spcBef>
                <a:spcPts val="300"/>
              </a:spcBef>
              <a:spcAft>
                <a:spcPts val="300"/>
              </a:spcAft>
            </a:pPr>
            <a:r>
              <a:rPr lang="en-US" sz="1000" dirty="0">
                <a:solidFill>
                  <a:schemeClr val="tx1">
                    <a:lumMod val="85000"/>
                    <a:lumOff val="15000"/>
                  </a:schemeClr>
                </a:solidFill>
                <a:latin typeface="Poppins" panose="00000500000000000000" pitchFamily="2" charset="0"/>
                <a:cs typeface="Poppins" panose="00000500000000000000" pitchFamily="2" charset="0"/>
              </a:rPr>
              <a:t>Dovile graduated from </a:t>
            </a:r>
            <a:r>
              <a:rPr lang="en-US" sz="1000" dirty="0" err="1">
                <a:solidFill>
                  <a:schemeClr val="tx1">
                    <a:lumMod val="85000"/>
                    <a:lumOff val="15000"/>
                  </a:schemeClr>
                </a:solidFill>
                <a:latin typeface="Poppins" panose="00000500000000000000" pitchFamily="2" charset="0"/>
                <a:cs typeface="Poppins" panose="00000500000000000000" pitchFamily="2" charset="0"/>
              </a:rPr>
              <a:t>Utena</a:t>
            </a:r>
            <a:r>
              <a:rPr lang="en-US" sz="1000" dirty="0">
                <a:solidFill>
                  <a:schemeClr val="tx1">
                    <a:lumMod val="85000"/>
                    <a:lumOff val="15000"/>
                  </a:schemeClr>
                </a:solidFill>
                <a:latin typeface="Poppins" panose="00000500000000000000" pitchFamily="2" charset="0"/>
                <a:cs typeface="Poppins" panose="00000500000000000000" pitchFamily="2" charset="0"/>
              </a:rPr>
              <a:t> College, Lithuania, in 2011 with a degree in Business Management and Administration.</a:t>
            </a:r>
          </a:p>
          <a:p>
            <a:pPr algn="just">
              <a:lnSpc>
                <a:spcPct val="130000"/>
              </a:lnSpc>
              <a:spcBef>
                <a:spcPts val="300"/>
              </a:spcBef>
              <a:spcAft>
                <a:spcPts val="300"/>
              </a:spcAft>
            </a:pPr>
            <a:r>
              <a:rPr lang="en-US" sz="1000" dirty="0">
                <a:solidFill>
                  <a:schemeClr val="tx1">
                    <a:lumMod val="85000"/>
                    <a:lumOff val="15000"/>
                  </a:schemeClr>
                </a:solidFill>
                <a:latin typeface="Poppins" panose="00000500000000000000" pitchFamily="2" charset="0"/>
                <a:cs typeface="Poppins" panose="00000500000000000000" pitchFamily="2" charset="0"/>
              </a:rPr>
              <a:t>She has a UCI DCE Studies program – Initiating and Planning Project, Project Management Institute Certificate – Certified Associate in Project Management (CAPM), and The Interior Design Institute Certificate – Interior Design.</a:t>
            </a:r>
          </a:p>
          <a:p>
            <a:pPr algn="just">
              <a:lnSpc>
                <a:spcPct val="130000"/>
              </a:lnSpc>
              <a:spcBef>
                <a:spcPts val="300"/>
              </a:spcBef>
              <a:spcAft>
                <a:spcPts val="300"/>
              </a:spcAft>
            </a:pPr>
            <a:r>
              <a:rPr lang="en-US" sz="1000" dirty="0">
                <a:solidFill>
                  <a:schemeClr val="tx1">
                    <a:lumMod val="85000"/>
                    <a:lumOff val="15000"/>
                  </a:schemeClr>
                </a:solidFill>
                <a:latin typeface="Poppins" panose="00000500000000000000" pitchFamily="2" charset="0"/>
                <a:cs typeface="Poppins" panose="00000500000000000000" pitchFamily="2" charset="0"/>
              </a:rPr>
              <a:t>She was born and raised in Lithuania, where business ideas began to develop. Still, to focus on broader aspects and innovations of architectural visualization, he moved to North America 7 years ago, where he began to conduct interior design studies and projects. During that time, she gained experience in the interior design and 3D visualization industry.</a:t>
            </a:r>
          </a:p>
          <a:p>
            <a:pPr algn="just">
              <a:lnSpc>
                <a:spcPct val="130000"/>
              </a:lnSpc>
              <a:spcBef>
                <a:spcPts val="300"/>
              </a:spcBef>
              <a:spcAft>
                <a:spcPts val="300"/>
              </a:spcAft>
            </a:pPr>
            <a:r>
              <a:rPr lang="en-US" sz="1000" dirty="0">
                <a:solidFill>
                  <a:schemeClr val="tx1">
                    <a:lumMod val="85000"/>
                    <a:lumOff val="15000"/>
                  </a:schemeClr>
                </a:solidFill>
                <a:latin typeface="Poppins" panose="00000500000000000000" pitchFamily="2" charset="0"/>
                <a:cs typeface="Poppins" panose="00000500000000000000" pitchFamily="2" charset="0"/>
              </a:rPr>
              <a:t>Her passion for architectural design and graphic design, experience, and a wide range of interest in the latest technologies have led to the broad discovery of ideas and integration of architectural design with XR technologies. All of these pushed for the founding of the Wave Break Design Studio.</a:t>
            </a:r>
          </a:p>
        </p:txBody>
      </p:sp>
      <p:grpSp>
        <p:nvGrpSpPr>
          <p:cNvPr id="2" name="Group 1">
            <a:extLst>
              <a:ext uri="{FF2B5EF4-FFF2-40B4-BE49-F238E27FC236}">
                <a16:creationId xmlns:a16="http://schemas.microsoft.com/office/drawing/2014/main" id="{112B81C3-8CC1-01DC-BC52-4C343561B48A}"/>
              </a:ext>
            </a:extLst>
          </p:cNvPr>
          <p:cNvGrpSpPr/>
          <p:nvPr/>
        </p:nvGrpSpPr>
        <p:grpSpPr>
          <a:xfrm>
            <a:off x="7597784" y="781905"/>
            <a:ext cx="3588378" cy="5487525"/>
            <a:chOff x="7364592" y="306612"/>
            <a:chExt cx="4078577" cy="6237167"/>
          </a:xfrm>
        </p:grpSpPr>
        <p:pic>
          <p:nvPicPr>
            <p:cNvPr id="3" name="Picture 2">
              <a:extLst>
                <a:ext uri="{FF2B5EF4-FFF2-40B4-BE49-F238E27FC236}">
                  <a16:creationId xmlns:a16="http://schemas.microsoft.com/office/drawing/2014/main" id="{9F860021-81F6-4A02-8D6E-19D3D9B33D1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33036" y="561266"/>
              <a:ext cx="3141689" cy="4711951"/>
            </a:xfrm>
            <a:prstGeom prst="rect">
              <a:avLst/>
            </a:prstGeom>
          </p:spPr>
        </p:pic>
        <p:grpSp>
          <p:nvGrpSpPr>
            <p:cNvPr id="13" name="Group 12">
              <a:extLst>
                <a:ext uri="{FF2B5EF4-FFF2-40B4-BE49-F238E27FC236}">
                  <a16:creationId xmlns:a16="http://schemas.microsoft.com/office/drawing/2014/main" id="{5E4C1DA3-EADF-773E-EFBE-E0C8B1C3D765}"/>
                </a:ext>
              </a:extLst>
            </p:cNvPr>
            <p:cNvGrpSpPr/>
            <p:nvPr/>
          </p:nvGrpSpPr>
          <p:grpSpPr>
            <a:xfrm>
              <a:off x="7364592" y="5510871"/>
              <a:ext cx="4078577" cy="1032908"/>
              <a:chOff x="7339445" y="5510871"/>
              <a:chExt cx="4078577" cy="1032908"/>
            </a:xfrm>
          </p:grpSpPr>
          <p:grpSp>
            <p:nvGrpSpPr>
              <p:cNvPr id="10" name="Group 9">
                <a:extLst>
                  <a:ext uri="{FF2B5EF4-FFF2-40B4-BE49-F238E27FC236}">
                    <a16:creationId xmlns:a16="http://schemas.microsoft.com/office/drawing/2014/main" id="{B6436999-80A0-DA29-D2EE-2E70BCFBC60D}"/>
                  </a:ext>
                </a:extLst>
              </p:cNvPr>
              <p:cNvGrpSpPr/>
              <p:nvPr/>
            </p:nvGrpSpPr>
            <p:grpSpPr>
              <a:xfrm>
                <a:off x="7339445" y="5510871"/>
                <a:ext cx="4078577" cy="688131"/>
                <a:chOff x="7618743" y="4917863"/>
                <a:chExt cx="4078577" cy="688131"/>
              </a:xfrm>
            </p:grpSpPr>
            <p:sp>
              <p:nvSpPr>
                <p:cNvPr id="8" name="Rectangle 7">
                  <a:extLst>
                    <a:ext uri="{FF2B5EF4-FFF2-40B4-BE49-F238E27FC236}">
                      <a16:creationId xmlns:a16="http://schemas.microsoft.com/office/drawing/2014/main" id="{62C2CFFE-B959-6D65-6C0C-51FDAE092F0F}"/>
                    </a:ext>
                  </a:extLst>
                </p:cNvPr>
                <p:cNvSpPr/>
                <p:nvPr/>
              </p:nvSpPr>
              <p:spPr>
                <a:xfrm>
                  <a:off x="7618743" y="4917863"/>
                  <a:ext cx="4078577" cy="443106"/>
                </a:xfrm>
                <a:prstGeom prst="rect">
                  <a:avLst/>
                </a:prstGeom>
              </p:spPr>
              <p:txBody>
                <a:bodyPr wrap="square">
                  <a:spAutoFit/>
                </a:bodyPr>
                <a:lstStyle/>
                <a:p>
                  <a:pPr algn="ctr">
                    <a:lnSpc>
                      <a:spcPct val="130000"/>
                    </a:lnSpc>
                    <a:spcBef>
                      <a:spcPts val="300"/>
                    </a:spcBef>
                    <a:spcAft>
                      <a:spcPts val="300"/>
                    </a:spcAft>
                  </a:pPr>
                  <a:r>
                    <a:rPr lang="en-US" sz="1600" b="1" dirty="0">
                      <a:solidFill>
                        <a:schemeClr val="tx1">
                          <a:lumMod val="85000"/>
                          <a:lumOff val="15000"/>
                        </a:schemeClr>
                      </a:solidFill>
                      <a:latin typeface="Poppins" panose="00000500000000000000" pitchFamily="2" charset="0"/>
                      <a:cs typeface="Poppins" panose="00000500000000000000" pitchFamily="2" charset="0"/>
                    </a:rPr>
                    <a:t>Dovile M</a:t>
                  </a:r>
                  <a:r>
                    <a:rPr lang="lt-LT" sz="1600" b="1" dirty="0" err="1">
                      <a:solidFill>
                        <a:schemeClr val="tx1">
                          <a:lumMod val="85000"/>
                          <a:lumOff val="15000"/>
                        </a:schemeClr>
                      </a:solidFill>
                      <a:latin typeface="Poppins" panose="00000500000000000000" pitchFamily="2" charset="0"/>
                      <a:cs typeface="Poppins" panose="00000500000000000000" pitchFamily="2" charset="0"/>
                    </a:rPr>
                    <a:t>ackeviciute</a:t>
                  </a:r>
                  <a:r>
                    <a:rPr lang="en-US" sz="1600" b="1" dirty="0">
                      <a:solidFill>
                        <a:schemeClr val="tx1">
                          <a:lumMod val="85000"/>
                          <a:lumOff val="15000"/>
                        </a:schemeClr>
                      </a:solidFill>
                      <a:latin typeface="Poppins" panose="00000500000000000000" pitchFamily="2" charset="0"/>
                      <a:cs typeface="Poppins" panose="00000500000000000000" pitchFamily="2" charset="0"/>
                    </a:rPr>
                    <a:t> </a:t>
                  </a:r>
                </a:p>
              </p:txBody>
            </p:sp>
            <p:sp>
              <p:nvSpPr>
                <p:cNvPr id="9" name="Rectangle 8">
                  <a:extLst>
                    <a:ext uri="{FF2B5EF4-FFF2-40B4-BE49-F238E27FC236}">
                      <a16:creationId xmlns:a16="http://schemas.microsoft.com/office/drawing/2014/main" id="{A1C78CDC-1639-68D5-668C-DEFF604D3136}"/>
                    </a:ext>
                  </a:extLst>
                </p:cNvPr>
                <p:cNvSpPr/>
                <p:nvPr/>
              </p:nvSpPr>
              <p:spPr>
                <a:xfrm>
                  <a:off x="8154576" y="5309118"/>
                  <a:ext cx="3006910" cy="296876"/>
                </a:xfrm>
                <a:prstGeom prst="rect">
                  <a:avLst/>
                </a:prstGeom>
              </p:spPr>
              <p:txBody>
                <a:bodyPr wrap="square">
                  <a:spAutoFit/>
                </a:bodyPr>
                <a:lstStyle/>
                <a:p>
                  <a:pPr algn="ctr">
                    <a:lnSpc>
                      <a:spcPct val="130000"/>
                    </a:lnSpc>
                    <a:spcBef>
                      <a:spcPts val="300"/>
                    </a:spcBef>
                    <a:spcAft>
                      <a:spcPts val="300"/>
                    </a:spcAft>
                  </a:pPr>
                  <a:r>
                    <a:rPr lang="en-US" sz="1100" dirty="0">
                      <a:solidFill>
                        <a:schemeClr val="tx1">
                          <a:lumMod val="85000"/>
                          <a:lumOff val="15000"/>
                        </a:schemeClr>
                      </a:solidFill>
                      <a:latin typeface="Poppins" panose="00000500000000000000" pitchFamily="2" charset="0"/>
                      <a:cs typeface="Poppins" panose="00000500000000000000" pitchFamily="2" charset="0"/>
                    </a:rPr>
                    <a:t>Founder | Creative Director</a:t>
                  </a:r>
                </a:p>
              </p:txBody>
            </p:sp>
          </p:grpSp>
          <p:grpSp>
            <p:nvGrpSpPr>
              <p:cNvPr id="12" name="Group 11">
                <a:extLst>
                  <a:ext uri="{FF2B5EF4-FFF2-40B4-BE49-F238E27FC236}">
                    <a16:creationId xmlns:a16="http://schemas.microsoft.com/office/drawing/2014/main" id="{C8CE3295-75B6-060E-83D1-C7B3A2665ACC}"/>
                  </a:ext>
                </a:extLst>
              </p:cNvPr>
              <p:cNvGrpSpPr/>
              <p:nvPr/>
            </p:nvGrpSpPr>
            <p:grpSpPr>
              <a:xfrm>
                <a:off x="9134041" y="6326256"/>
                <a:ext cx="489384" cy="217523"/>
                <a:chOff x="8709025" y="6407991"/>
                <a:chExt cx="699294" cy="310825"/>
              </a:xfrm>
            </p:grpSpPr>
            <p:pic>
              <p:nvPicPr>
                <p:cNvPr id="6" name="Picture 5">
                  <a:hlinkClick r:id="rId3"/>
                  <a:extLst>
                    <a:ext uri="{FF2B5EF4-FFF2-40B4-BE49-F238E27FC236}">
                      <a16:creationId xmlns:a16="http://schemas.microsoft.com/office/drawing/2014/main" id="{65EE25CA-6D21-334D-4D57-773952D0E94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09025" y="6420366"/>
                  <a:ext cx="298450" cy="298450"/>
                </a:xfrm>
                <a:prstGeom prst="rect">
                  <a:avLst/>
                </a:prstGeom>
              </p:spPr>
            </p:pic>
            <p:pic>
              <p:nvPicPr>
                <p:cNvPr id="11" name="Picture 10">
                  <a:hlinkClick r:id="rId5"/>
                  <a:extLst>
                    <a:ext uri="{FF2B5EF4-FFF2-40B4-BE49-F238E27FC236}">
                      <a16:creationId xmlns:a16="http://schemas.microsoft.com/office/drawing/2014/main" id="{E039AED7-6A83-EEE5-93B4-1CE2332A9EF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109010" y="6407991"/>
                  <a:ext cx="299309" cy="299307"/>
                </a:xfrm>
                <a:prstGeom prst="rect">
                  <a:avLst/>
                </a:prstGeom>
              </p:spPr>
            </p:pic>
          </p:grpSp>
        </p:grpSp>
        <p:cxnSp>
          <p:nvCxnSpPr>
            <p:cNvPr id="7" name="Straight Connector 6">
              <a:extLst>
                <a:ext uri="{FF2B5EF4-FFF2-40B4-BE49-F238E27FC236}">
                  <a16:creationId xmlns:a16="http://schemas.microsoft.com/office/drawing/2014/main" id="{F28AC155-8BD5-4676-ADAF-5A158F2D6B6D}"/>
                </a:ext>
              </a:extLst>
            </p:cNvPr>
            <p:cNvCxnSpPr>
              <a:cxnSpLocks/>
            </p:cNvCxnSpPr>
            <p:nvPr/>
          </p:nvCxnSpPr>
          <p:spPr>
            <a:xfrm>
              <a:off x="7634856" y="306612"/>
              <a:ext cx="0" cy="1203914"/>
            </a:xfrm>
            <a:prstGeom prst="line">
              <a:avLst/>
            </a:prstGeom>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89B965E-79CD-4375-AF66-EF10567832EF}"/>
                </a:ext>
              </a:extLst>
            </p:cNvPr>
            <p:cNvCxnSpPr>
              <a:cxnSpLocks/>
            </p:cNvCxnSpPr>
            <p:nvPr/>
          </p:nvCxnSpPr>
          <p:spPr>
            <a:xfrm>
              <a:off x="7634856" y="306612"/>
              <a:ext cx="1159565" cy="0"/>
            </a:xfrm>
            <a:prstGeom prst="line">
              <a:avLst/>
            </a:prstGeom>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1865361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0-#ppt_w/2"/>
                                          </p:val>
                                        </p:tav>
                                        <p:tav tm="100000">
                                          <p:val>
                                            <p:strVal val="#ppt_x"/>
                                          </p:val>
                                        </p:tav>
                                      </p:tavLst>
                                    </p:anim>
                                    <p:anim calcmode="lin" valueType="num">
                                      <p:cBhvr additive="base">
                                        <p:cTn id="8" dur="1000" fill="hold"/>
                                        <p:tgtEl>
                                          <p:spTgt spid="4"/>
                                        </p:tgtEl>
                                        <p:attrNameLst>
                                          <p:attrName>ppt_y</p:attrName>
                                        </p:attrNameLst>
                                      </p:cBhvr>
                                      <p:tavLst>
                                        <p:tav tm="0">
                                          <p:val>
                                            <p:strVal val="#ppt_y"/>
                                          </p:val>
                                        </p:tav>
                                        <p:tav tm="100000">
                                          <p:val>
                                            <p:strVal val="#ppt_y"/>
                                          </p:val>
                                        </p:tav>
                                      </p:tavLst>
                                    </p:anim>
                                  </p:childTnLst>
                                </p:cTn>
                              </p:par>
                              <p:par>
                                <p:cTn id="9" presetID="22" presetClass="entr" presetSubtype="8" fill="hold" grpId="0" nodeType="withEffect">
                                  <p:stCondLst>
                                    <p:cond delay="50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750"/>
                                        <p:tgtEl>
                                          <p:spTgt spid="5"/>
                                        </p:tgtEl>
                                      </p:cBhvr>
                                    </p:animEffect>
                                  </p:childTnLst>
                                </p:cTn>
                              </p:par>
                              <p:par>
                                <p:cTn id="12" presetID="10" presetClass="entr" presetSubtype="0" fill="hold" nodeType="with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500"/>
                                        <p:tgtEl>
                                          <p:spTgt spid="2"/>
                                        </p:tgtEl>
                                      </p:cBhvr>
                                    </p:animEffect>
                                  </p:childTnLst>
                                </p:cTn>
                              </p:par>
                              <p:par>
                                <p:cTn id="15" presetID="6" presetClass="emph" presetSubtype="0" decel="100000" fill="hold" nodeType="withEffect">
                                  <p:stCondLst>
                                    <p:cond delay="0"/>
                                  </p:stCondLst>
                                  <p:childTnLst>
                                    <p:animScale>
                                      <p:cBhvr>
                                        <p:cTn id="16" dur="1250" fill="hold"/>
                                        <p:tgtEl>
                                          <p:spTgt spid="2"/>
                                        </p:tgtEl>
                                      </p:cBhvr>
                                      <p:by x="110000" y="11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Rectangle 36">
            <a:extLst>
              <a:ext uri="{FF2B5EF4-FFF2-40B4-BE49-F238E27FC236}">
                <a16:creationId xmlns:a16="http://schemas.microsoft.com/office/drawing/2014/main" id="{A94C75E2-B011-4FFF-BE2C-C756294F3B85}"/>
              </a:ext>
            </a:extLst>
          </p:cNvPr>
          <p:cNvSpPr/>
          <p:nvPr/>
        </p:nvSpPr>
        <p:spPr>
          <a:xfrm>
            <a:off x="0" y="1"/>
            <a:ext cx="12192000" cy="6858000"/>
          </a:xfrm>
          <a:prstGeom prst="rect">
            <a:avLst/>
          </a:prstGeom>
          <a:blipFill dpi="0" rotWithShape="1">
            <a:blip r:embed="rId2"/>
            <a:srcRect/>
            <a:stretch>
              <a:fillRect l="-1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34" dirty="0"/>
          </a:p>
        </p:txBody>
      </p:sp>
      <p:sp>
        <p:nvSpPr>
          <p:cNvPr id="41" name="Rectangle 40">
            <a:extLst>
              <a:ext uri="{FF2B5EF4-FFF2-40B4-BE49-F238E27FC236}">
                <a16:creationId xmlns:a16="http://schemas.microsoft.com/office/drawing/2014/main" id="{05FA7CD9-08E1-433C-80E6-3DD1B041FD89}"/>
              </a:ext>
            </a:extLst>
          </p:cNvPr>
          <p:cNvSpPr/>
          <p:nvPr/>
        </p:nvSpPr>
        <p:spPr>
          <a:xfrm>
            <a:off x="5478489" y="808897"/>
            <a:ext cx="5540442" cy="420756"/>
          </a:xfrm>
          <a:prstGeom prst="rect">
            <a:avLst/>
          </a:prstGeom>
        </p:spPr>
        <p:txBody>
          <a:bodyPr wrap="square">
            <a:spAutoFit/>
          </a:bodyPr>
          <a:lstStyle/>
          <a:p>
            <a:endParaRPr lang="en-US" sz="2134" cap="all" dirty="0">
              <a:solidFill>
                <a:schemeClr val="bg1"/>
              </a:solidFill>
              <a:latin typeface="Arial" panose="020B0604020202020204" pitchFamily="34" charset="0"/>
              <a:cs typeface="Arial" panose="020B0604020202020204" pitchFamily="34" charset="0"/>
            </a:endParaRPr>
          </a:p>
        </p:txBody>
      </p:sp>
      <p:grpSp>
        <p:nvGrpSpPr>
          <p:cNvPr id="5" name="Group 4">
            <a:extLst>
              <a:ext uri="{FF2B5EF4-FFF2-40B4-BE49-F238E27FC236}">
                <a16:creationId xmlns:a16="http://schemas.microsoft.com/office/drawing/2014/main" id="{AA335401-5FFE-1B99-8B96-5EBA0B7243DB}"/>
              </a:ext>
            </a:extLst>
          </p:cNvPr>
          <p:cNvGrpSpPr/>
          <p:nvPr/>
        </p:nvGrpSpPr>
        <p:grpSpPr>
          <a:xfrm>
            <a:off x="873321" y="87549"/>
            <a:ext cx="6286235" cy="6770450"/>
            <a:chOff x="6755" y="366579"/>
            <a:chExt cx="5520938" cy="6491421"/>
          </a:xfrm>
        </p:grpSpPr>
        <p:pic>
          <p:nvPicPr>
            <p:cNvPr id="57" name="Picture 56">
              <a:extLst>
                <a:ext uri="{FF2B5EF4-FFF2-40B4-BE49-F238E27FC236}">
                  <a16:creationId xmlns:a16="http://schemas.microsoft.com/office/drawing/2014/main" id="{9AA750D1-FCAE-41AA-BCC0-B77FAA19E501}"/>
                </a:ext>
              </a:extLst>
            </p:cNvPr>
            <p:cNvPicPr>
              <a:picLocks noChangeAspect="1"/>
            </p:cNvPicPr>
            <p:nvPr/>
          </p:nvPicPr>
          <p:blipFill rotWithShape="1">
            <a:blip r:embed="rId3">
              <a:extLst>
                <a:ext uri="{28A0092B-C50C-407E-A947-70E740481C1C}">
                  <a14:useLocalDpi xmlns:a14="http://schemas.microsoft.com/office/drawing/2010/main" val="0"/>
                </a:ext>
              </a:extLst>
            </a:blip>
            <a:srcRect l="25487" r="33588"/>
            <a:stretch/>
          </p:blipFill>
          <p:spPr>
            <a:xfrm>
              <a:off x="6755" y="366579"/>
              <a:ext cx="3985480" cy="6491421"/>
            </a:xfrm>
            <a:prstGeom prst="rect">
              <a:avLst/>
            </a:prstGeom>
          </p:spPr>
        </p:pic>
        <p:pic>
          <p:nvPicPr>
            <p:cNvPr id="58" name="Picture 57">
              <a:extLst>
                <a:ext uri="{FF2B5EF4-FFF2-40B4-BE49-F238E27FC236}">
                  <a16:creationId xmlns:a16="http://schemas.microsoft.com/office/drawing/2014/main" id="{B6857F29-32D3-4D50-9A37-596B0889F581}"/>
                </a:ext>
              </a:extLst>
            </p:cNvPr>
            <p:cNvPicPr>
              <a:picLocks noChangeAspect="1"/>
            </p:cNvPicPr>
            <p:nvPr/>
          </p:nvPicPr>
          <p:blipFill rotWithShape="1">
            <a:blip r:embed="rId4">
              <a:extLst>
                <a:ext uri="{28A0092B-C50C-407E-A947-70E740481C1C}">
                  <a14:useLocalDpi xmlns:a14="http://schemas.microsoft.com/office/drawing/2010/main" val="0"/>
                </a:ext>
              </a:extLst>
            </a:blip>
            <a:srcRect l="34379" r="25230"/>
            <a:stretch/>
          </p:blipFill>
          <p:spPr>
            <a:xfrm>
              <a:off x="2543335" y="2387404"/>
              <a:ext cx="2984358" cy="4470596"/>
            </a:xfrm>
            <a:prstGeom prst="rect">
              <a:avLst/>
            </a:prstGeom>
          </p:spPr>
        </p:pic>
      </p:grpSp>
      <p:sp>
        <p:nvSpPr>
          <p:cNvPr id="14" name="TextBox 13">
            <a:extLst>
              <a:ext uri="{FF2B5EF4-FFF2-40B4-BE49-F238E27FC236}">
                <a16:creationId xmlns:a16="http://schemas.microsoft.com/office/drawing/2014/main" id="{006C5CA1-A6A0-4CEF-802F-DA2B24476D6B}"/>
              </a:ext>
            </a:extLst>
          </p:cNvPr>
          <p:cNvSpPr txBox="1"/>
          <p:nvPr/>
        </p:nvSpPr>
        <p:spPr>
          <a:xfrm>
            <a:off x="6042609" y="3942132"/>
            <a:ext cx="5818134" cy="469359"/>
          </a:xfrm>
          <a:prstGeom prst="rect">
            <a:avLst/>
          </a:prstGeom>
          <a:noFill/>
        </p:spPr>
        <p:txBody>
          <a:bodyPr wrap="square" rtlCol="0">
            <a:spAutoFit/>
          </a:bodyPr>
          <a:lstStyle/>
          <a:p>
            <a:pPr algn="ctr"/>
            <a:r>
              <a:rPr lang="lt-LT" sz="1400" dirty="0">
                <a:solidFill>
                  <a:schemeClr val="bg1">
                    <a:lumMod val="85000"/>
                  </a:schemeClr>
                </a:solidFill>
                <a:latin typeface="Poppins" panose="00000500000000000000" pitchFamily="2" charset="0"/>
                <a:cs typeface="Poppins" panose="00000500000000000000" pitchFamily="2" charset="0"/>
              </a:rPr>
              <a:t>D</a:t>
            </a:r>
            <a:r>
              <a:rPr lang="en-US" sz="1400" dirty="0" err="1">
                <a:solidFill>
                  <a:schemeClr val="bg1">
                    <a:lumMod val="85000"/>
                  </a:schemeClr>
                </a:solidFill>
                <a:latin typeface="Poppins" panose="00000500000000000000" pitchFamily="2" charset="0"/>
                <a:cs typeface="Poppins" panose="00000500000000000000" pitchFamily="2" charset="0"/>
              </a:rPr>
              <a:t>ownload</a:t>
            </a:r>
            <a:r>
              <a:rPr lang="en-US" sz="1400" dirty="0">
                <a:solidFill>
                  <a:schemeClr val="bg1">
                    <a:lumMod val="85000"/>
                  </a:schemeClr>
                </a:solidFill>
                <a:latin typeface="Poppins" panose="00000500000000000000" pitchFamily="2" charset="0"/>
                <a:cs typeface="Poppins" panose="00000500000000000000" pitchFamily="2" charset="0"/>
              </a:rPr>
              <a:t> our service guide below</a:t>
            </a:r>
            <a:endParaRPr lang="en-US" sz="1050" dirty="0">
              <a:latin typeface="Poppins" panose="00000500000000000000" pitchFamily="2" charset="0"/>
              <a:cs typeface="Poppins" panose="00000500000000000000" pitchFamily="2" charset="0"/>
            </a:endParaRPr>
          </a:p>
          <a:p>
            <a:pPr algn="ctr"/>
            <a:endParaRPr lang="en-US" sz="1050" dirty="0">
              <a:latin typeface="Poppins" panose="00000500000000000000" pitchFamily="2" charset="0"/>
              <a:cs typeface="Poppins" panose="00000500000000000000" pitchFamily="2" charset="0"/>
            </a:endParaRPr>
          </a:p>
        </p:txBody>
      </p:sp>
      <p:sp>
        <p:nvSpPr>
          <p:cNvPr id="15" name="Rectangle 14">
            <a:extLst>
              <a:ext uri="{FF2B5EF4-FFF2-40B4-BE49-F238E27FC236}">
                <a16:creationId xmlns:a16="http://schemas.microsoft.com/office/drawing/2014/main" id="{9307DCDC-DE99-4703-90E0-94D220E6BC5C}"/>
              </a:ext>
            </a:extLst>
          </p:cNvPr>
          <p:cNvSpPr/>
          <p:nvPr/>
        </p:nvSpPr>
        <p:spPr>
          <a:xfrm>
            <a:off x="8204930" y="4640156"/>
            <a:ext cx="1842820" cy="383092"/>
          </a:xfrm>
          <a:prstGeom prst="rect">
            <a:avLst/>
          </a:prstGeom>
          <a:solidFill>
            <a:schemeClr val="bg1">
              <a:alpha val="2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b="1" dirty="0">
                <a:solidFill>
                  <a:schemeClr val="bg1"/>
                </a:solidFill>
                <a:latin typeface="Poppins" panose="00000500000000000000" pitchFamily="2" charset="0"/>
                <a:cs typeface="Poppins" panose="00000500000000000000" pitchFamily="2" charset="0"/>
                <a:hlinkClick r:id="rId5">
                  <a:extLst>
                    <a:ext uri="{A12FA001-AC4F-418D-AE19-62706E023703}">
                      <ahyp:hlinkClr xmlns:ahyp="http://schemas.microsoft.com/office/drawing/2018/hyperlinkcolor" val="tx"/>
                    </a:ext>
                  </a:extLst>
                </a:hlinkClick>
              </a:rPr>
              <a:t>DOWNLOAD GUIDE</a:t>
            </a:r>
            <a:endParaRPr lang="en-US" sz="1050" b="1" dirty="0">
              <a:solidFill>
                <a:schemeClr val="bg1"/>
              </a:solidFill>
              <a:latin typeface="Poppins" panose="00000500000000000000" pitchFamily="2" charset="0"/>
              <a:cs typeface="Poppins" panose="00000500000000000000" pitchFamily="2" charset="0"/>
            </a:endParaRPr>
          </a:p>
        </p:txBody>
      </p:sp>
      <p:sp>
        <p:nvSpPr>
          <p:cNvPr id="3" name="Rectangle 2">
            <a:extLst>
              <a:ext uri="{FF2B5EF4-FFF2-40B4-BE49-F238E27FC236}">
                <a16:creationId xmlns:a16="http://schemas.microsoft.com/office/drawing/2014/main" id="{3C3249F3-EC38-C407-4DCD-B7095C55D818}"/>
              </a:ext>
            </a:extLst>
          </p:cNvPr>
          <p:cNvSpPr/>
          <p:nvPr/>
        </p:nvSpPr>
        <p:spPr>
          <a:xfrm>
            <a:off x="-2234" y="0"/>
            <a:ext cx="933307" cy="9333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200"/>
          </a:p>
        </p:txBody>
      </p:sp>
      <p:pic>
        <p:nvPicPr>
          <p:cNvPr id="4" name="Picture 3">
            <a:extLst>
              <a:ext uri="{FF2B5EF4-FFF2-40B4-BE49-F238E27FC236}">
                <a16:creationId xmlns:a16="http://schemas.microsoft.com/office/drawing/2014/main" id="{3DEE80BC-EE05-A0A5-55BD-44E3C8DDFD01}"/>
              </a:ext>
            </a:extLst>
          </p:cNvPr>
          <p:cNvPicPr>
            <a:picLocks noChangeAspect="1"/>
          </p:cNvPicPr>
          <p:nvPr/>
        </p:nvPicPr>
        <p:blipFill rotWithShape="1">
          <a:blip r:embed="rId6">
            <a:duotone>
              <a:prstClr val="black"/>
              <a:srgbClr val="5A5A5A">
                <a:tint val="45000"/>
                <a:satMod val="400000"/>
              </a:srgbClr>
            </a:duotone>
          </a:blip>
          <a:srcRect l="19472" r="19763" b="16966"/>
          <a:stretch/>
        </p:blipFill>
        <p:spPr>
          <a:xfrm>
            <a:off x="123964" y="274217"/>
            <a:ext cx="625393" cy="394242"/>
          </a:xfrm>
          <a:prstGeom prst="rect">
            <a:avLst/>
          </a:prstGeom>
        </p:spPr>
      </p:pic>
    </p:spTree>
    <p:extLst>
      <p:ext uri="{BB962C8B-B14F-4D97-AF65-F5344CB8AC3E}">
        <p14:creationId xmlns:p14="http://schemas.microsoft.com/office/powerpoint/2010/main" val="326358418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a:extLst>
              <a:ext uri="{FF2B5EF4-FFF2-40B4-BE49-F238E27FC236}">
                <a16:creationId xmlns:a16="http://schemas.microsoft.com/office/drawing/2014/main" id="{F86CBF98-AFC0-1422-5DB9-7F0324382F4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82" y="1"/>
            <a:ext cx="792291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a:extLst>
              <a:ext uri="{FF2B5EF4-FFF2-40B4-BE49-F238E27FC236}">
                <a16:creationId xmlns:a16="http://schemas.microsoft.com/office/drawing/2014/main" id="{EFAA380D-1931-443F-B693-E1707E02C4BD}"/>
              </a:ext>
            </a:extLst>
          </p:cNvPr>
          <p:cNvSpPr/>
          <p:nvPr/>
        </p:nvSpPr>
        <p:spPr>
          <a:xfrm>
            <a:off x="82216" y="687976"/>
            <a:ext cx="3141208" cy="6858000"/>
          </a:xfrm>
          <a:prstGeom prst="rect">
            <a:avLst/>
          </a:prstGeom>
          <a:solidFill>
            <a:schemeClr val="tx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pSp>
        <p:nvGrpSpPr>
          <p:cNvPr id="4" name="Group 3">
            <a:extLst>
              <a:ext uri="{FF2B5EF4-FFF2-40B4-BE49-F238E27FC236}">
                <a16:creationId xmlns:a16="http://schemas.microsoft.com/office/drawing/2014/main" id="{BCADD709-291A-3D9D-024A-8C10BFD21B1F}"/>
              </a:ext>
            </a:extLst>
          </p:cNvPr>
          <p:cNvGrpSpPr/>
          <p:nvPr/>
        </p:nvGrpSpPr>
        <p:grpSpPr>
          <a:xfrm>
            <a:off x="843669" y="3312925"/>
            <a:ext cx="2632626" cy="392953"/>
            <a:chOff x="843669" y="3312925"/>
            <a:chExt cx="2632626" cy="392953"/>
          </a:xfrm>
        </p:grpSpPr>
        <p:pic>
          <p:nvPicPr>
            <p:cNvPr id="5" name="Graphic 4">
              <a:extLst>
                <a:ext uri="{FF2B5EF4-FFF2-40B4-BE49-F238E27FC236}">
                  <a16:creationId xmlns:a16="http://schemas.microsoft.com/office/drawing/2014/main" id="{0CD40224-7173-4AEB-A793-D72F19D8BE0C}"/>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43669" y="3444528"/>
              <a:ext cx="261350" cy="261350"/>
            </a:xfrm>
            <a:prstGeom prst="rect">
              <a:avLst/>
            </a:prstGeom>
            <a:effectLst>
              <a:outerShdw blurRad="50800" dist="38100" dir="2700000" algn="tl" rotWithShape="0">
                <a:prstClr val="black">
                  <a:alpha val="40000"/>
                </a:prstClr>
              </a:outerShdw>
            </a:effectLst>
          </p:spPr>
        </p:pic>
        <p:sp>
          <p:nvSpPr>
            <p:cNvPr id="6" name="TextBox 5">
              <a:extLst>
                <a:ext uri="{FF2B5EF4-FFF2-40B4-BE49-F238E27FC236}">
                  <a16:creationId xmlns:a16="http://schemas.microsoft.com/office/drawing/2014/main" id="{E676788C-61AE-455A-A7EC-0E247DC93E37}"/>
                </a:ext>
              </a:extLst>
            </p:cNvPr>
            <p:cNvSpPr txBox="1"/>
            <p:nvPr/>
          </p:nvSpPr>
          <p:spPr>
            <a:xfrm>
              <a:off x="1263424" y="3312925"/>
              <a:ext cx="2212871" cy="388568"/>
            </a:xfrm>
            <a:prstGeom prst="rect">
              <a:avLst/>
            </a:prstGeom>
            <a:noFill/>
          </p:spPr>
          <p:txBody>
            <a:bodyPr wrap="square" rtlCol="0">
              <a:spAutoFit/>
            </a:bodyPr>
            <a:lstStyle/>
            <a:p>
              <a:pPr>
                <a:lnSpc>
                  <a:spcPct val="200000"/>
                </a:lnSpc>
              </a:pPr>
              <a:r>
                <a:rPr lang="en-US" sz="1100" dirty="0">
                  <a:solidFill>
                    <a:schemeClr val="bg1"/>
                  </a:solidFill>
                  <a:latin typeface="Nunito Sans" pitchFamily="2" charset="0"/>
                  <a:ea typeface="Futura" panose="02020800000000000000" pitchFamily="18" charset="0"/>
                  <a:cs typeface="Futura" panose="02020800000000000000" pitchFamily="18" charset="0"/>
                </a:rPr>
                <a:t>www.wavebreakdesign.com</a:t>
              </a:r>
            </a:p>
          </p:txBody>
        </p:sp>
      </p:grpSp>
      <p:grpSp>
        <p:nvGrpSpPr>
          <p:cNvPr id="11" name="Group 10">
            <a:extLst>
              <a:ext uri="{FF2B5EF4-FFF2-40B4-BE49-F238E27FC236}">
                <a16:creationId xmlns:a16="http://schemas.microsoft.com/office/drawing/2014/main" id="{D9F046FF-BE49-38C5-87AA-7B3F6649A37D}"/>
              </a:ext>
            </a:extLst>
          </p:cNvPr>
          <p:cNvGrpSpPr/>
          <p:nvPr/>
        </p:nvGrpSpPr>
        <p:grpSpPr>
          <a:xfrm>
            <a:off x="799716" y="3922692"/>
            <a:ext cx="2758796" cy="406279"/>
            <a:chOff x="799716" y="3922692"/>
            <a:chExt cx="2758796" cy="406279"/>
          </a:xfrm>
        </p:grpSpPr>
        <p:pic>
          <p:nvPicPr>
            <p:cNvPr id="7" name="Graphic 6">
              <a:extLst>
                <a:ext uri="{FF2B5EF4-FFF2-40B4-BE49-F238E27FC236}">
                  <a16:creationId xmlns:a16="http://schemas.microsoft.com/office/drawing/2014/main" id="{388AAD8C-0A94-44C1-90EE-7E0FA93FFDBC}"/>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99716" y="3979715"/>
              <a:ext cx="349256" cy="349256"/>
            </a:xfrm>
            <a:prstGeom prst="rect">
              <a:avLst/>
            </a:prstGeom>
            <a:effectLst>
              <a:outerShdw blurRad="50800" dist="38100" dir="2700000" algn="tl" rotWithShape="0">
                <a:prstClr val="black">
                  <a:alpha val="40000"/>
                </a:prstClr>
              </a:outerShdw>
            </a:effectLst>
          </p:spPr>
        </p:pic>
        <p:sp>
          <p:nvSpPr>
            <p:cNvPr id="8" name="TextBox 7">
              <a:extLst>
                <a:ext uri="{FF2B5EF4-FFF2-40B4-BE49-F238E27FC236}">
                  <a16:creationId xmlns:a16="http://schemas.microsoft.com/office/drawing/2014/main" id="{96351D3C-EAE4-46E6-8B07-CEA740A5D14B}"/>
                </a:ext>
              </a:extLst>
            </p:cNvPr>
            <p:cNvSpPr txBox="1"/>
            <p:nvPr/>
          </p:nvSpPr>
          <p:spPr>
            <a:xfrm>
              <a:off x="1223543" y="3922692"/>
              <a:ext cx="2334969" cy="388568"/>
            </a:xfrm>
            <a:prstGeom prst="rect">
              <a:avLst/>
            </a:prstGeom>
            <a:noFill/>
          </p:spPr>
          <p:txBody>
            <a:bodyPr wrap="square" rtlCol="0">
              <a:spAutoFit/>
            </a:bodyPr>
            <a:lstStyle/>
            <a:p>
              <a:pPr>
                <a:lnSpc>
                  <a:spcPct val="200000"/>
                </a:lnSpc>
              </a:pPr>
              <a:r>
                <a:rPr lang="en-US" sz="1100" dirty="0">
                  <a:solidFill>
                    <a:schemeClr val="bg1"/>
                  </a:solidFill>
                  <a:latin typeface="Nunito Sans" pitchFamily="2" charset="0"/>
                  <a:ea typeface="Futura" panose="02020800000000000000" pitchFamily="18" charset="0"/>
                  <a:cs typeface="Futura" panose="02020800000000000000" pitchFamily="18" charset="0"/>
                </a:rPr>
                <a:t>service@wavebreakdesign.com</a:t>
              </a:r>
            </a:p>
          </p:txBody>
        </p:sp>
      </p:grpSp>
      <p:sp>
        <p:nvSpPr>
          <p:cNvPr id="22" name="TextBox 48">
            <a:extLst>
              <a:ext uri="{FF2B5EF4-FFF2-40B4-BE49-F238E27FC236}">
                <a16:creationId xmlns:a16="http://schemas.microsoft.com/office/drawing/2014/main" id="{0DD82022-892F-4583-B1F2-E5E7FBD1C718}"/>
              </a:ext>
            </a:extLst>
          </p:cNvPr>
          <p:cNvSpPr txBox="1"/>
          <p:nvPr/>
        </p:nvSpPr>
        <p:spPr>
          <a:xfrm>
            <a:off x="843669" y="2915977"/>
            <a:ext cx="1516572" cy="246221"/>
          </a:xfrm>
          <a:prstGeom prst="rect">
            <a:avLst/>
          </a:prstGeom>
        </p:spPr>
        <p:txBody>
          <a:bodyPr wrap="square" lIns="0" tIns="0" rIns="0" bIns="0" rtlCol="0" anchor="t">
            <a:spAutoFit/>
          </a:bodyPr>
          <a:lstStyle/>
          <a:p>
            <a:r>
              <a:rPr lang="en-US" sz="1600" spc="87" dirty="0">
                <a:solidFill>
                  <a:schemeClr val="bg1"/>
                </a:solidFill>
              </a:rPr>
              <a:t>Contacts:</a:t>
            </a:r>
          </a:p>
        </p:txBody>
      </p:sp>
      <p:pic>
        <p:nvPicPr>
          <p:cNvPr id="9" name="Picture 8">
            <a:extLst>
              <a:ext uri="{FF2B5EF4-FFF2-40B4-BE49-F238E27FC236}">
                <a16:creationId xmlns:a16="http://schemas.microsoft.com/office/drawing/2014/main" id="{0590E1F1-B9D5-439C-A79F-4C09B96AD08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88455" y="843972"/>
            <a:ext cx="1912576" cy="882317"/>
          </a:xfrm>
          <a:prstGeom prst="rect">
            <a:avLst/>
          </a:prstGeom>
        </p:spPr>
      </p:pic>
      <p:grpSp>
        <p:nvGrpSpPr>
          <p:cNvPr id="12" name="Group 11">
            <a:extLst>
              <a:ext uri="{FF2B5EF4-FFF2-40B4-BE49-F238E27FC236}">
                <a16:creationId xmlns:a16="http://schemas.microsoft.com/office/drawing/2014/main" id="{5FD9E429-DFB7-40A2-149B-707198ACFF84}"/>
              </a:ext>
            </a:extLst>
          </p:cNvPr>
          <p:cNvGrpSpPr/>
          <p:nvPr/>
        </p:nvGrpSpPr>
        <p:grpSpPr>
          <a:xfrm>
            <a:off x="765901" y="5830336"/>
            <a:ext cx="2229509" cy="491882"/>
            <a:chOff x="765901" y="5830336"/>
            <a:chExt cx="2229509" cy="491882"/>
          </a:xfrm>
        </p:grpSpPr>
        <p:sp>
          <p:nvSpPr>
            <p:cNvPr id="13" name="Скругленный прямоугольник 14">
              <a:hlinkClick r:id="" action="ppaction://hlinkshowjump?jump=nextslide"/>
              <a:extLst>
                <a:ext uri="{FF2B5EF4-FFF2-40B4-BE49-F238E27FC236}">
                  <a16:creationId xmlns:a16="http://schemas.microsoft.com/office/drawing/2014/main" id="{C546E573-187C-44CE-B78B-7DE30172C0EE}"/>
                </a:ext>
              </a:extLst>
            </p:cNvPr>
            <p:cNvSpPr/>
            <p:nvPr/>
          </p:nvSpPr>
          <p:spPr>
            <a:xfrm>
              <a:off x="765901" y="5830336"/>
              <a:ext cx="2229509" cy="491882"/>
            </a:xfrm>
            <a:prstGeom prst="roundRect">
              <a:avLst>
                <a:gd name="adj" fmla="val 50000"/>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200" dirty="0">
                <a:solidFill>
                  <a:schemeClr val="bg1"/>
                </a:solidFill>
                <a:latin typeface="Lato" panose="020F0502020204030203" pitchFamily="34" charset="0"/>
                <a:ea typeface="Lato" panose="020F0502020204030203" pitchFamily="34" charset="0"/>
                <a:cs typeface="Lato" panose="020F0502020204030203" pitchFamily="34" charset="0"/>
              </a:endParaRPr>
            </a:p>
          </p:txBody>
        </p:sp>
        <p:sp>
          <p:nvSpPr>
            <p:cNvPr id="14" name="TextBox 13">
              <a:extLst>
                <a:ext uri="{FF2B5EF4-FFF2-40B4-BE49-F238E27FC236}">
                  <a16:creationId xmlns:a16="http://schemas.microsoft.com/office/drawing/2014/main" id="{60FE4121-97EE-4DF0-8258-3F2346B444AD}"/>
                </a:ext>
              </a:extLst>
            </p:cNvPr>
            <p:cNvSpPr txBox="1"/>
            <p:nvPr/>
          </p:nvSpPr>
          <p:spPr>
            <a:xfrm>
              <a:off x="765901" y="5966405"/>
              <a:ext cx="2229509" cy="261610"/>
            </a:xfrm>
            <a:prstGeom prst="rect">
              <a:avLst/>
            </a:prstGeom>
            <a:noFill/>
            <a:effectLst>
              <a:outerShdw blurRad="50800" dist="38100" dir="2700000" algn="tl" rotWithShape="0">
                <a:prstClr val="black">
                  <a:alpha val="40000"/>
                </a:prstClr>
              </a:outerShdw>
            </a:effectLst>
          </p:spPr>
          <p:txBody>
            <a:bodyPr wrap="square" rtlCol="0">
              <a:spAutoFit/>
            </a:bodyPr>
            <a:lstStyle/>
            <a:p>
              <a:pPr algn="ctr"/>
              <a:r>
                <a:rPr lang="en-CA" sz="1100" b="1" spc="300" dirty="0">
                  <a:latin typeface="Lato" panose="020F0502020204030203" pitchFamily="34" charset="0"/>
                  <a:ea typeface="Lato" panose="020F0502020204030203" pitchFamily="34" charset="0"/>
                  <a:cs typeface="Lato" panose="020F0502020204030203" pitchFamily="34" charset="0"/>
                </a:rPr>
                <a:t>CONTACT US</a:t>
              </a:r>
              <a:endParaRPr lang="ru-RU" sz="1100" b="1" spc="300" dirty="0">
                <a:latin typeface="Lato" panose="020F0502020204030203" pitchFamily="34" charset="0"/>
                <a:ea typeface="Lato" panose="020F0502020204030203" pitchFamily="34" charset="0"/>
                <a:cs typeface="Lato" panose="020F0502020204030203" pitchFamily="34" charset="0"/>
              </a:endParaRPr>
            </a:p>
          </p:txBody>
        </p:sp>
      </p:grpSp>
      <p:grpSp>
        <p:nvGrpSpPr>
          <p:cNvPr id="19" name="Group 18">
            <a:extLst>
              <a:ext uri="{FF2B5EF4-FFF2-40B4-BE49-F238E27FC236}">
                <a16:creationId xmlns:a16="http://schemas.microsoft.com/office/drawing/2014/main" id="{179B3F10-4B6A-AF4F-FD79-B31704477948}"/>
              </a:ext>
            </a:extLst>
          </p:cNvPr>
          <p:cNvGrpSpPr/>
          <p:nvPr/>
        </p:nvGrpSpPr>
        <p:grpSpPr>
          <a:xfrm>
            <a:off x="3648291" y="89878"/>
            <a:ext cx="8704384" cy="6768122"/>
            <a:chOff x="3489265" y="-422695"/>
            <a:chExt cx="8704384" cy="6768122"/>
          </a:xfrm>
        </p:grpSpPr>
        <p:pic>
          <p:nvPicPr>
            <p:cNvPr id="17" name="Picture 16">
              <a:extLst>
                <a:ext uri="{FF2B5EF4-FFF2-40B4-BE49-F238E27FC236}">
                  <a16:creationId xmlns:a16="http://schemas.microsoft.com/office/drawing/2014/main" id="{28B4F0E5-6303-7A6C-C315-8DE5F58DA171}"/>
                </a:ext>
              </a:extLst>
            </p:cNvPr>
            <p:cNvPicPr>
              <a:picLocks noChangeAspect="1"/>
            </p:cNvPicPr>
            <p:nvPr/>
          </p:nvPicPr>
          <p:blipFill rotWithShape="1">
            <a:blip r:embed="rId8">
              <a:extLst>
                <a:ext uri="{28A0092B-C50C-407E-A947-70E740481C1C}">
                  <a14:useLocalDpi xmlns:a14="http://schemas.microsoft.com/office/drawing/2010/main" val="0"/>
                </a:ext>
              </a:extLst>
            </a:blip>
            <a:srcRect l="7130" r="7130"/>
            <a:stretch/>
          </p:blipFill>
          <p:spPr>
            <a:xfrm>
              <a:off x="3489265" y="-422695"/>
              <a:ext cx="8704384" cy="6768122"/>
            </a:xfrm>
            <a:prstGeom prst="rect">
              <a:avLst/>
            </a:prstGeom>
          </p:spPr>
        </p:pic>
        <p:pic>
          <p:nvPicPr>
            <p:cNvPr id="18" name="Picture Placeholder 15">
              <a:extLst>
                <a:ext uri="{FF2B5EF4-FFF2-40B4-BE49-F238E27FC236}">
                  <a16:creationId xmlns:a16="http://schemas.microsoft.com/office/drawing/2014/main" id="{B5D49265-F19D-40B2-977A-8A7F7B6B606E}"/>
                </a:ext>
              </a:extLst>
            </p:cNvPr>
            <p:cNvPicPr>
              <a:picLocks noChangeAspect="1"/>
            </p:cNvPicPr>
            <p:nvPr/>
          </p:nvPicPr>
          <p:blipFill rotWithShape="1">
            <a:blip r:embed="rId9">
              <a:extLst>
                <a:ext uri="{28A0092B-C50C-407E-A947-70E740481C1C}">
                  <a14:useLocalDpi xmlns:a14="http://schemas.microsoft.com/office/drawing/2010/main" val="0"/>
                </a:ext>
              </a:extLst>
            </a:blip>
            <a:srcRect l="271" t="426" r="30383" b="15955"/>
            <a:stretch/>
          </p:blipFill>
          <p:spPr>
            <a:xfrm>
              <a:off x="5353050" y="1130638"/>
              <a:ext cx="4974621" cy="3136900"/>
            </a:xfrm>
            <a:prstGeom prst="rect">
              <a:avLst/>
            </a:prstGeom>
            <a:solidFill>
              <a:schemeClr val="tx1"/>
            </a:solidFill>
          </p:spPr>
        </p:pic>
      </p:grpSp>
    </p:spTree>
    <p:extLst>
      <p:ext uri="{BB962C8B-B14F-4D97-AF65-F5344CB8AC3E}">
        <p14:creationId xmlns:p14="http://schemas.microsoft.com/office/powerpoint/2010/main" val="1040572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500"/>
                                  </p:stCondLst>
                                  <p:childTnLst>
                                    <p:set>
                                      <p:cBhvr>
                                        <p:cTn id="6" dur="1" fill="hold">
                                          <p:stCondLst>
                                            <p:cond delay="0"/>
                                          </p:stCondLst>
                                        </p:cTn>
                                        <p:tgtEl>
                                          <p:spTgt spid="22"/>
                                        </p:tgtEl>
                                        <p:attrNameLst>
                                          <p:attrName>style.visibility</p:attrName>
                                        </p:attrNameLst>
                                      </p:cBhvr>
                                      <p:to>
                                        <p:strVal val="visible"/>
                                      </p:to>
                                    </p:set>
                                    <p:animEffect transition="in" filter="wipe(left)">
                                      <p:cBhvr>
                                        <p:cTn id="7" dur="750"/>
                                        <p:tgtEl>
                                          <p:spTgt spid="22"/>
                                        </p:tgtEl>
                                      </p:cBhvr>
                                    </p:animEffect>
                                  </p:childTnLst>
                                </p:cTn>
                              </p:par>
                              <p:par>
                                <p:cTn id="8" presetID="22" presetClass="entr" presetSubtype="8" fill="hold" nodeType="withEffect">
                                  <p:stCondLst>
                                    <p:cond delay="500"/>
                                  </p:stCondLst>
                                  <p:childTnLst>
                                    <p:set>
                                      <p:cBhvr>
                                        <p:cTn id="9" dur="1" fill="hold">
                                          <p:stCondLst>
                                            <p:cond delay="0"/>
                                          </p:stCondLst>
                                        </p:cTn>
                                        <p:tgtEl>
                                          <p:spTgt spid="4"/>
                                        </p:tgtEl>
                                        <p:attrNameLst>
                                          <p:attrName>style.visibility</p:attrName>
                                        </p:attrNameLst>
                                      </p:cBhvr>
                                      <p:to>
                                        <p:strVal val="visible"/>
                                      </p:to>
                                    </p:set>
                                    <p:animEffect transition="in" filter="wipe(left)">
                                      <p:cBhvr>
                                        <p:cTn id="10" dur="750"/>
                                        <p:tgtEl>
                                          <p:spTgt spid="4"/>
                                        </p:tgtEl>
                                      </p:cBhvr>
                                    </p:animEffect>
                                  </p:childTnLst>
                                </p:cTn>
                              </p:par>
                              <p:par>
                                <p:cTn id="11" presetID="22" presetClass="entr" presetSubtype="8" fill="hold" nodeType="withEffect">
                                  <p:stCondLst>
                                    <p:cond delay="500"/>
                                  </p:stCondLst>
                                  <p:childTnLst>
                                    <p:set>
                                      <p:cBhvr>
                                        <p:cTn id="12" dur="1" fill="hold">
                                          <p:stCondLst>
                                            <p:cond delay="0"/>
                                          </p:stCondLst>
                                        </p:cTn>
                                        <p:tgtEl>
                                          <p:spTgt spid="11"/>
                                        </p:tgtEl>
                                        <p:attrNameLst>
                                          <p:attrName>style.visibility</p:attrName>
                                        </p:attrNameLst>
                                      </p:cBhvr>
                                      <p:to>
                                        <p:strVal val="visible"/>
                                      </p:to>
                                    </p:set>
                                    <p:animEffect transition="in" filter="wipe(left)">
                                      <p:cBhvr>
                                        <p:cTn id="13" dur="750"/>
                                        <p:tgtEl>
                                          <p:spTgt spid="11"/>
                                        </p:tgtEl>
                                      </p:cBhvr>
                                    </p:animEffect>
                                  </p:childTnLst>
                                </p:cTn>
                              </p:par>
                              <p:par>
                                <p:cTn id="14" presetID="22" presetClass="entr" presetSubtype="8" fill="hold" nodeType="withEffect">
                                  <p:stCondLst>
                                    <p:cond delay="500"/>
                                  </p:stCondLst>
                                  <p:childTnLst>
                                    <p:set>
                                      <p:cBhvr>
                                        <p:cTn id="15" dur="1" fill="hold">
                                          <p:stCondLst>
                                            <p:cond delay="0"/>
                                          </p:stCondLst>
                                        </p:cTn>
                                        <p:tgtEl>
                                          <p:spTgt spid="12"/>
                                        </p:tgtEl>
                                        <p:attrNameLst>
                                          <p:attrName>style.visibility</p:attrName>
                                        </p:attrNameLst>
                                      </p:cBhvr>
                                      <p:to>
                                        <p:strVal val="visible"/>
                                      </p:to>
                                    </p:set>
                                    <p:animEffect transition="in" filter="wipe(left)">
                                      <p:cBhvr>
                                        <p:cTn id="16" dur="750"/>
                                        <p:tgtEl>
                                          <p:spTgt spid="12"/>
                                        </p:tgtEl>
                                      </p:cBhvr>
                                    </p:animEffect>
                                  </p:childTnLst>
                                </p:cTn>
                              </p:par>
                              <p:par>
                                <p:cTn id="17" presetID="10" presetClass="entr" presetSubtype="0" fill="hold" nodeType="with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fade">
                                      <p:cBhvr>
                                        <p:cTn id="19" dur="500"/>
                                        <p:tgtEl>
                                          <p:spTgt spid="19"/>
                                        </p:tgtEl>
                                      </p:cBhvr>
                                    </p:animEffect>
                                  </p:childTnLst>
                                </p:cTn>
                              </p:par>
                              <p:par>
                                <p:cTn id="20" presetID="6" presetClass="emph" presetSubtype="0" decel="100000" fill="hold" nodeType="withEffect">
                                  <p:stCondLst>
                                    <p:cond delay="0"/>
                                  </p:stCondLst>
                                  <p:childTnLst>
                                    <p:animScale>
                                      <p:cBhvr>
                                        <p:cTn id="21" dur="1250" fill="hold"/>
                                        <p:tgtEl>
                                          <p:spTgt spid="19"/>
                                        </p:tgtEl>
                                      </p:cBhvr>
                                      <p:by x="110000" y="11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theme/theme1.xml><?xml version="1.0" encoding="utf-8"?>
<a:theme xmlns:a="http://schemas.openxmlformats.org/drawingml/2006/main" name="Office Theme">
  <a:themeElements>
    <a:clrScheme name="Custom 95">
      <a:dk1>
        <a:srgbClr val="000000"/>
      </a:dk1>
      <a:lt1>
        <a:srgbClr val="FFFFFF"/>
      </a:lt1>
      <a:dk2>
        <a:srgbClr val="000000"/>
      </a:dk2>
      <a:lt2>
        <a:srgbClr val="F7F7F7"/>
      </a:lt2>
      <a:accent1>
        <a:srgbClr val="000000"/>
      </a:accent1>
      <a:accent2>
        <a:srgbClr val="0F0F0F"/>
      </a:accent2>
      <a:accent3>
        <a:srgbClr val="191919"/>
      </a:accent3>
      <a:accent4>
        <a:srgbClr val="292929"/>
      </a:accent4>
      <a:accent5>
        <a:srgbClr val="292929"/>
      </a:accent5>
      <a:accent6>
        <a:srgbClr val="292929"/>
      </a:accent6>
      <a:hlink>
        <a:srgbClr val="FFFFFF"/>
      </a:hlink>
      <a:folHlink>
        <a:srgbClr val="7F7F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7159</TotalTime>
  <Words>3641</Words>
  <Application>Microsoft Office PowerPoint</Application>
  <PresentationFormat>Widescreen</PresentationFormat>
  <Paragraphs>431</Paragraphs>
  <Slides>27</Slides>
  <Notes>2</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27</vt:i4>
      </vt:variant>
    </vt:vector>
  </HeadingPairs>
  <TitlesOfParts>
    <vt:vector size="38" baseType="lpstr">
      <vt:lpstr>Calibri</vt:lpstr>
      <vt:lpstr>Gill Sans MT</vt:lpstr>
      <vt:lpstr>Poppins</vt:lpstr>
      <vt:lpstr>Poppins Medium</vt:lpstr>
      <vt:lpstr>Montserrat</vt:lpstr>
      <vt:lpstr>Raleway</vt:lpstr>
      <vt:lpstr>Open Sans</vt:lpstr>
      <vt:lpstr>Arial</vt:lpstr>
      <vt:lpstr>Lato</vt:lpstr>
      <vt:lpstr>Nunito Sans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Asus</dc:creator>
  <cp:lastModifiedBy>Dovile Mackeviciute</cp:lastModifiedBy>
  <cp:revision>197</cp:revision>
  <dcterms:created xsi:type="dcterms:W3CDTF">2018-01-22T02:47:10Z</dcterms:created>
  <dcterms:modified xsi:type="dcterms:W3CDTF">2022-10-21T06:07:06Z</dcterms:modified>
</cp:coreProperties>
</file>